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450" r:id="rId3"/>
    <p:sldId id="258" r:id="rId4"/>
    <p:sldId id="259" r:id="rId5"/>
    <p:sldId id="260" r:id="rId6"/>
    <p:sldId id="261" r:id="rId7"/>
    <p:sldId id="262" r:id="rId8"/>
    <p:sldId id="263" r:id="rId9"/>
    <p:sldId id="544" r:id="rId10"/>
    <p:sldId id="549" r:id="rId11"/>
    <p:sldId id="551" r:id="rId12"/>
    <p:sldId id="550" r:id="rId13"/>
    <p:sldId id="545" r:id="rId14"/>
    <p:sldId id="547" r:id="rId15"/>
    <p:sldId id="546" r:id="rId16"/>
    <p:sldId id="548" r:id="rId17"/>
    <p:sldId id="552" r:id="rId18"/>
    <p:sldId id="266" r:id="rId19"/>
    <p:sldId id="553" r:id="rId20"/>
    <p:sldId id="554" r:id="rId21"/>
    <p:sldId id="514" r:id="rId22"/>
    <p:sldId id="555" r:id="rId23"/>
    <p:sldId id="557" r:id="rId24"/>
    <p:sldId id="556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33" r:id="rId35"/>
    <p:sldId id="542" r:id="rId36"/>
    <p:sldId id="412" r:id="rId37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66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9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27/02/2019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6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6: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ADCs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EC55-E67D-4612-8A8D-2D06267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Conversion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1A3E-4274-4005-A7DA-30C935C3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STM32 ADC uses Successive Approximation to generate a digital representation of the input analog voltage</a:t>
            </a:r>
          </a:p>
          <a:p>
            <a:pPr lvl="1"/>
            <a:r>
              <a:rPr lang="en-IE" dirty="0"/>
              <a:t>Compare the input voltage first against </a:t>
            </a:r>
            <a:r>
              <a:rPr lang="en-IE" dirty="0" err="1"/>
              <a:t>Vref</a:t>
            </a:r>
            <a:r>
              <a:rPr lang="en-IE" dirty="0"/>
              <a:t>/2</a:t>
            </a:r>
          </a:p>
          <a:p>
            <a:pPr lvl="1"/>
            <a:r>
              <a:rPr lang="en-IE" dirty="0"/>
              <a:t>If Greater than or equal, set the MSB</a:t>
            </a:r>
          </a:p>
          <a:p>
            <a:pPr lvl="1"/>
            <a:r>
              <a:rPr lang="en-IE" dirty="0"/>
              <a:t>Otherwise clear the MSB</a:t>
            </a:r>
          </a:p>
          <a:p>
            <a:pPr lvl="1"/>
            <a:r>
              <a:rPr lang="en-IE" dirty="0"/>
              <a:t>The compare against either (</a:t>
            </a:r>
            <a:r>
              <a:rPr lang="en-IE" dirty="0" err="1"/>
              <a:t>Vref</a:t>
            </a:r>
            <a:r>
              <a:rPr lang="en-IE" dirty="0"/>
              <a:t>-(</a:t>
            </a:r>
            <a:r>
              <a:rPr lang="en-IE" dirty="0" err="1"/>
              <a:t>Vref</a:t>
            </a:r>
            <a:r>
              <a:rPr lang="en-IE" dirty="0"/>
              <a:t>/2))/2 or </a:t>
            </a:r>
            <a:r>
              <a:rPr lang="en-IE" dirty="0" err="1"/>
              <a:t>Vref</a:t>
            </a:r>
            <a:r>
              <a:rPr lang="en-IE" dirty="0"/>
              <a:t>/2 and set or clear the next bit</a:t>
            </a:r>
          </a:p>
          <a:p>
            <a:pPr lvl="1"/>
            <a:r>
              <a:rPr lang="en-IE" dirty="0"/>
              <a:t>Repeat until all bits have been defined</a:t>
            </a:r>
          </a:p>
          <a:p>
            <a:pPr lvl="1"/>
            <a:r>
              <a:rPr lang="en-IE" dirty="0"/>
              <a:t>Final Result is in the (SAR) Data Register</a:t>
            </a:r>
          </a:p>
          <a:p>
            <a:r>
              <a:rPr lang="en-IE" dirty="0"/>
              <a:t>This takes time: 1 clock per bit resolution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11F7-A42F-4C53-8D30-6DE04F5C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C80B-6FA8-40DA-83E3-85F5D7A7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A92F-4F65-41B7-93EB-89416734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8428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EC55-E67D-4612-8A8D-2D06267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Conversion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11F7-A42F-4C53-8D30-6DE04F5C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C80B-6FA8-40DA-83E3-85F5D7A7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A92F-4F65-41B7-93EB-89416734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11</a:t>
            </a:fld>
            <a:endParaRPr lang="en-IE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85716B-73BD-4B1A-B8CA-24B5B6B49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05497"/>
            <a:ext cx="5580622" cy="446449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8BEA7-EC0D-48FA-AC17-DBC6DE35AD99}"/>
              </a:ext>
            </a:extLst>
          </p:cNvPr>
          <p:cNvSpPr txBox="1"/>
          <p:nvPr/>
        </p:nvSpPr>
        <p:spPr>
          <a:xfrm>
            <a:off x="6019800" y="836613"/>
            <a:ext cx="2944688" cy="48013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ADC using Successive Approximations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The Clock is used to sequence operations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Note the Sample and Hold (S/H) amplifier which provides a stable voltage for conversion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Also the DAC to generate a voltage against which to compare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The EOC output indicates End Of Conversion</a:t>
            </a:r>
          </a:p>
        </p:txBody>
      </p:sp>
    </p:spTree>
    <p:extLst>
      <p:ext uri="{BB962C8B-B14F-4D97-AF65-F5344CB8AC3E}">
        <p14:creationId xmlns:p14="http://schemas.microsoft.com/office/powerpoint/2010/main" val="18778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0612-25C4-47E4-8F63-A0077FC2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Conversion Clock and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5DD0-B620-4ED0-B545-FAB418AC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Each comparison is carried out the clock that you select for the ADC</a:t>
            </a:r>
          </a:p>
          <a:p>
            <a:pPr lvl="1"/>
            <a:r>
              <a:rPr lang="en-IE" dirty="0"/>
              <a:t>In general, slower clocks give better accuracy</a:t>
            </a:r>
          </a:p>
          <a:p>
            <a:r>
              <a:rPr lang="en-IE" dirty="0"/>
              <a:t>But note that the ADC must also sample the input voltage so that the voltage you’re converting is stable during the conversion</a:t>
            </a:r>
          </a:p>
          <a:p>
            <a:pPr lvl="1"/>
            <a:r>
              <a:rPr lang="en-IE" dirty="0"/>
              <a:t>Performance limitations on conversion time</a:t>
            </a:r>
          </a:p>
          <a:p>
            <a:pPr lvl="1"/>
            <a:r>
              <a:rPr lang="en-IE" dirty="0"/>
              <a:t>For a slowly changing input, sample time can be short</a:t>
            </a:r>
          </a:p>
          <a:p>
            <a:r>
              <a:rPr lang="en-IE" dirty="0"/>
              <a:t>Total Conversion Time = Sample Time + SAR Conversion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5559-9A33-4E89-BEE7-7A2FBB55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C4C2-DFED-49EE-9B5D-5E1C828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1219-F790-4281-B317-5F38E085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176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7B80-B070-4A90-85ED-907E2CC4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on the STM32L476RG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4ED6-1377-4950-B6B3-A5B9E768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 3 x ADCs have 12-bit resolution (0-4095 resolution</a:t>
            </a:r>
          </a:p>
          <a:p>
            <a:r>
              <a:rPr lang="en-IE" dirty="0"/>
              <a:t>STM32L476RG has 3 ADCs but has many more analog inputs</a:t>
            </a:r>
          </a:p>
          <a:p>
            <a:r>
              <a:rPr lang="en-IE" dirty="0"/>
              <a:t>Uses multiplexers to select analog pins as inputs to one of the ADC inputs</a:t>
            </a:r>
          </a:p>
          <a:p>
            <a:r>
              <a:rPr lang="en-IE" dirty="0"/>
              <a:t>Extra complexity but gives flexibility</a:t>
            </a:r>
          </a:p>
          <a:p>
            <a:pPr lvl="1"/>
            <a:r>
              <a:rPr lang="en-IE" dirty="0"/>
              <a:t>Choice of differential and single ended analog inputs</a:t>
            </a:r>
          </a:p>
          <a:p>
            <a:pPr lvl="1"/>
            <a:r>
              <a:rPr lang="en-IE" dirty="0"/>
              <a:t>Choice of interleaved conversions, direct DMA to memory and other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32A4-550B-47F3-AA97-D9DC6F47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D470-12D1-402D-A672-88A9750D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8452-B5E6-411E-9106-DC4A5D0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357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7483-A143-4AE7-9CFD-1121343D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2667000" cy="1943943"/>
          </a:xfrm>
        </p:spPr>
        <p:txBody>
          <a:bodyPr/>
          <a:lstStyle/>
          <a:p>
            <a:r>
              <a:rPr lang="en-IE" dirty="0"/>
              <a:t>ADCs are on the AHB2 Bus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33CE8-41CE-42E1-89EE-E5272B31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DC017-1178-4281-9EE9-A38CDA79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07F46-B798-48B0-8A6A-42FF91D1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DB8D0-FED8-4AA2-AA1B-051B8D23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61" y="0"/>
            <a:ext cx="485123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E6723-2252-4007-9D3D-BF2FC414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66" y="2016740"/>
            <a:ext cx="3629532" cy="18385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B948CB-2B63-4A73-B0A7-A205C81EC0D6}"/>
              </a:ext>
            </a:extLst>
          </p:cNvPr>
          <p:cNvCxnSpPr>
            <a:cxnSpLocks/>
          </p:cNvCxnSpPr>
          <p:nvPr/>
        </p:nvCxnSpPr>
        <p:spPr>
          <a:xfrm flipH="1" flipV="1">
            <a:off x="2337222" y="3074685"/>
            <a:ext cx="2764176" cy="2322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0A268-8712-452F-AED3-885DCD0C66DA}"/>
              </a:ext>
            </a:extLst>
          </p:cNvPr>
          <p:cNvSpPr txBox="1"/>
          <p:nvPr/>
        </p:nvSpPr>
        <p:spPr>
          <a:xfrm>
            <a:off x="109909" y="4701644"/>
            <a:ext cx="3731970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ADCs are on the AHB2 bus, so we will have to enable the clock for the ADC we are using on the AHB2 Clock control register, RCC_AHB2ENR</a:t>
            </a:r>
          </a:p>
        </p:txBody>
      </p:sp>
    </p:spTree>
    <p:extLst>
      <p:ext uri="{BB962C8B-B14F-4D97-AF65-F5344CB8AC3E}">
        <p14:creationId xmlns:p14="http://schemas.microsoft.com/office/powerpoint/2010/main" val="32966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0869-D8EF-4EB6-9DC6-691FE575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STM32L476RG ADC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B0C1-53D0-4C42-9B89-01247604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 has 34 registers for ADC control status and data and has the ability to have ADC masters and ADC slaves</a:t>
            </a:r>
          </a:p>
          <a:p>
            <a:r>
              <a:rPr lang="en-IE" dirty="0"/>
              <a:t>We will use a simple configuration to get a single ended analog voltage from input pins PA0 or PA4 (connected to the potentiometer on our Arduino Shield)</a:t>
            </a:r>
          </a:p>
          <a:p>
            <a:pPr lvl="1"/>
            <a:r>
              <a:rPr lang="en-IE" dirty="0"/>
              <a:t>These are A0 or A2 on an Arduino Shield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1C15-58D0-4A6D-84C7-6E9C6656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E8DF-E986-4D02-999D-AB886C70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0E92-5241-428E-81D0-4479109B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518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004F-0435-469C-8A94-1BF54212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Steps in using the ADC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571F-2426-451F-96C8-5B5FD23C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 ADCs can have differential or single mode inputs</a:t>
            </a:r>
          </a:p>
          <a:p>
            <a:pPr lvl="1"/>
            <a:r>
              <a:rPr lang="en-IE" dirty="0"/>
              <a:t>We use single ended</a:t>
            </a:r>
          </a:p>
          <a:p>
            <a:r>
              <a:rPr lang="en-IE" dirty="0"/>
              <a:t>To use the ADC you need to set a Reference Voltage</a:t>
            </a:r>
          </a:p>
          <a:p>
            <a:pPr lvl="1"/>
            <a:r>
              <a:rPr lang="en-IE" dirty="0"/>
              <a:t>We’ll select VDDA, the analog voltage source, which is 3.3V in our case</a:t>
            </a:r>
          </a:p>
          <a:p>
            <a:r>
              <a:rPr lang="en-IE" dirty="0"/>
              <a:t>You need to select a sample time and the number of bits of resolution for the conversion</a:t>
            </a:r>
          </a:p>
          <a:p>
            <a:pPr lvl="1"/>
            <a:r>
              <a:rPr lang="en-IE" dirty="0"/>
              <a:t>We use 3 cycles sampling and 12-bits resolution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0427-2672-4D29-85F8-619EB6A6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C396-4965-4A41-92D5-67D1EBBF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8421-51C3-44CB-8CD5-7C8883C0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12C-17EE-4F99-90FC-D408D000A5D9}"/>
              </a:ext>
            </a:extLst>
          </p:cNvPr>
          <p:cNvSpPr txBox="1"/>
          <p:nvPr/>
        </p:nvSpPr>
        <p:spPr>
          <a:xfrm>
            <a:off x="5004048" y="5373216"/>
            <a:ext cx="346761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Conversion time = 3 + 12 clocks</a:t>
            </a:r>
          </a:p>
        </p:txBody>
      </p:sp>
    </p:spTree>
    <p:extLst>
      <p:ext uri="{BB962C8B-B14F-4D97-AF65-F5344CB8AC3E}">
        <p14:creationId xmlns:p14="http://schemas.microsoft.com/office/powerpoint/2010/main" val="33997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004F-0435-469C-8A94-1BF54212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Steps in using the ADC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571F-2426-451F-96C8-5B5FD23C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STM32L476RG ADCs allow you to select different clock sources and optionally divide the selected source</a:t>
            </a:r>
          </a:p>
          <a:p>
            <a:pPr lvl="1"/>
            <a:r>
              <a:rPr lang="en-IE" dirty="0"/>
              <a:t>We select the AHB clock and divide it by 256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0427-2672-4D29-85F8-619EB6A6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C396-4965-4A41-92D5-67D1EBBF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8421-51C3-44CB-8CD5-7C8883C0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17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12C-17EE-4F99-90FC-D408D000A5D9}"/>
              </a:ext>
            </a:extLst>
          </p:cNvPr>
          <p:cNvSpPr txBox="1"/>
          <p:nvPr/>
        </p:nvSpPr>
        <p:spPr>
          <a:xfrm>
            <a:off x="3491880" y="2852936"/>
            <a:ext cx="484844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 have a very slowly changing input voltage</a:t>
            </a:r>
          </a:p>
        </p:txBody>
      </p:sp>
    </p:spTree>
    <p:extLst>
      <p:ext uri="{BB962C8B-B14F-4D97-AF65-F5344CB8AC3E}">
        <p14:creationId xmlns:p14="http://schemas.microsoft.com/office/powerpoint/2010/main" val="29395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4FA427B-5FEA-42FF-AE23-A5792A872758}" type="slidenum">
              <a:rPr lang="en-GB" altLang="en-US" sz="1200">
                <a:latin typeface="Arial" panose="020B0604020202020204" pitchFamily="34" charset="0"/>
              </a:rPr>
              <a:pPr/>
              <a:t>18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Selecting the ADC Input</a:t>
            </a:r>
            <a:endParaRPr lang="en-US" altLang="en-US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You can have 16-20 analog inputs to the 3 ADCs, some of the inputs are internal signals</a:t>
            </a:r>
          </a:p>
          <a:p>
            <a:pPr eaLnBrk="1" hangingPunct="1">
              <a:defRPr/>
            </a:pPr>
            <a:r>
              <a:rPr lang="en-IE" altLang="en-US" dirty="0"/>
              <a:t>16 pins can become ADC inputs</a:t>
            </a:r>
          </a:p>
          <a:p>
            <a:pPr eaLnBrk="1" hangingPunct="1">
              <a:defRPr/>
            </a:pPr>
            <a:r>
              <a:rPr lang="en-IE" altLang="en-US" dirty="0"/>
              <a:t>So first we use the </a:t>
            </a:r>
            <a:r>
              <a:rPr lang="en-IE" altLang="en-US" dirty="0" err="1"/>
              <a:t>GPIOx</a:t>
            </a:r>
            <a:r>
              <a:rPr lang="en-IE" altLang="en-US" dirty="0"/>
              <a:t> MODER register to set the pins we want to use to analog mode</a:t>
            </a:r>
          </a:p>
          <a:p>
            <a:pPr eaLnBrk="1" hangingPunct="1">
              <a:defRPr/>
            </a:pPr>
            <a:r>
              <a:rPr lang="en-IE" altLang="en-US" dirty="0"/>
              <a:t>Next we need to select this pin as the input to ADC1, ADC2 or ADC3 as needed</a:t>
            </a:r>
          </a:p>
          <a:p>
            <a:pPr eaLnBrk="1" hangingPunct="1">
              <a:defRPr/>
            </a:pPr>
            <a:r>
              <a:rPr lang="en-IE" altLang="en-US" dirty="0"/>
              <a:t>This is the hard part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2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Input on Pin PA0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19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6810089" cy="5105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3564" y="332656"/>
            <a:ext cx="2152896" cy="286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Pin PA0 is connected to the A0 Arduino pin which we use to connect to a potentiometer on our Shield</a:t>
            </a:r>
          </a:p>
          <a:p>
            <a:r>
              <a:rPr lang="en-IE" dirty="0">
                <a:solidFill>
                  <a:srgbClr val="FFFF00"/>
                </a:solidFill>
              </a:rPr>
              <a:t>So we have to use this pin (or A2) as </a:t>
            </a:r>
            <a:r>
              <a:rPr lang="en-IE" dirty="0" smtClean="0">
                <a:solidFill>
                  <a:srgbClr val="FFFF00"/>
                </a:solidFill>
              </a:rPr>
              <a:t>our </a:t>
            </a:r>
            <a:r>
              <a:rPr lang="en-IE" dirty="0">
                <a:solidFill>
                  <a:srgbClr val="FFFF00"/>
                </a:solidFill>
              </a:rPr>
              <a:t>ADC Input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75856" y="3245634"/>
            <a:ext cx="3672408" cy="198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9713" y="5133964"/>
            <a:ext cx="2232248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 see that PA0 is connected to ADC1 Input 5 or ADC2 Input 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44208" y="5517232"/>
            <a:ext cx="365881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513" y="5798572"/>
            <a:ext cx="3172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Table is from STM32L476RG.pdf</a:t>
            </a:r>
          </a:p>
        </p:txBody>
      </p:sp>
    </p:spTree>
    <p:extLst>
      <p:ext uri="{BB962C8B-B14F-4D97-AF65-F5344CB8AC3E}">
        <p14:creationId xmlns:p14="http://schemas.microsoft.com/office/powerpoint/2010/main" val="33646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Analog to Digital Converters (Brief Outline)</a:t>
            </a:r>
          </a:p>
          <a:p>
            <a:r>
              <a:rPr lang="en-IE" dirty="0"/>
              <a:t>STM32L476RG Analog to Digital Converters (ADCs)</a:t>
            </a:r>
          </a:p>
          <a:p>
            <a:r>
              <a:rPr lang="en-IE" dirty="0"/>
              <a:t>Simple application example</a:t>
            </a:r>
          </a:p>
          <a:p>
            <a:r>
              <a:rPr lang="en-IE" dirty="0"/>
              <a:t>Similar to the application in Project 1 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Input on Pin PA4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20</a:t>
            </a:fld>
            <a:endParaRPr lang="en-I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3564" y="332656"/>
            <a:ext cx="2152896" cy="286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Pin PA4 is connected to the A2 Arduino pin which we </a:t>
            </a:r>
            <a:r>
              <a:rPr lang="en-IE" i="1" u="sng" dirty="0">
                <a:solidFill>
                  <a:srgbClr val="FFFF00"/>
                </a:solidFill>
              </a:rPr>
              <a:t>can </a:t>
            </a:r>
            <a:r>
              <a:rPr lang="en-IE" dirty="0">
                <a:solidFill>
                  <a:srgbClr val="FFFF00"/>
                </a:solidFill>
              </a:rPr>
              <a:t>use to connect to a potentiometer on our Shield</a:t>
            </a:r>
          </a:p>
          <a:p>
            <a:r>
              <a:rPr lang="en-IE" dirty="0">
                <a:solidFill>
                  <a:srgbClr val="FFFF00"/>
                </a:solidFill>
              </a:rPr>
              <a:t>So we have to use this pin (or A0) as </a:t>
            </a:r>
            <a:r>
              <a:rPr lang="en-IE" dirty="0" smtClean="0">
                <a:solidFill>
                  <a:srgbClr val="FFFF00"/>
                </a:solidFill>
              </a:rPr>
              <a:t>our ADC </a:t>
            </a:r>
            <a:r>
              <a:rPr lang="en-IE" dirty="0">
                <a:solidFill>
                  <a:srgbClr val="FFFF00"/>
                </a:solidFill>
              </a:rPr>
              <a:t>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1" y="1261093"/>
            <a:ext cx="6769513" cy="483536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419872" y="3245634"/>
            <a:ext cx="3528392" cy="2280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53200" y="5734128"/>
            <a:ext cx="256890" cy="215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9713" y="5133964"/>
            <a:ext cx="2232248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 see that PA4 is connected to ADC1 Input 9 or ADC2 Input 9</a:t>
            </a:r>
          </a:p>
        </p:txBody>
      </p:sp>
    </p:spTree>
    <p:extLst>
      <p:ext uri="{BB962C8B-B14F-4D97-AF65-F5344CB8AC3E}">
        <p14:creationId xmlns:p14="http://schemas.microsoft.com/office/powerpoint/2010/main" val="23041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68D0-4A74-4FA3-B24A-E745AEC4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Which ADC will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C9BF-E699-48FB-B1FF-6E97DB8F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STM32L476RG has 3 ADCs, which can be used in Master-Slave mode if desired</a:t>
            </a:r>
          </a:p>
          <a:p>
            <a:r>
              <a:rPr lang="en-IE" dirty="0"/>
              <a:t>ADC1 can be the Master controlling ADC2 or ADC3</a:t>
            </a:r>
          </a:p>
          <a:p>
            <a:r>
              <a:rPr lang="en-IE" dirty="0"/>
              <a:t>For simplicity we’ll use ADC1 and its PA0/ADC12_IN5 input, ADC1_IN5 in our case</a:t>
            </a:r>
          </a:p>
          <a:p>
            <a:pPr lvl="1"/>
            <a:r>
              <a:rPr lang="en-IE" dirty="0"/>
              <a:t>(We could use ADC2 instead)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8492-648C-4EDD-BD8A-769EF66F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E39-6B8C-43E3-AA10-88FA9A0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1780-DA45-439F-9E4D-E97FA436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807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Inputs to ADC1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91" y="85141"/>
            <a:ext cx="4647009" cy="6582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096502"/>
            <a:ext cx="3429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You can connect input pins to measure the difference between voltages at pairs of pins</a:t>
            </a:r>
          </a:p>
          <a:p>
            <a:endParaRPr lang="en-IE" dirty="0"/>
          </a:p>
          <a:p>
            <a:r>
              <a:rPr lang="en-IE" dirty="0"/>
              <a:t>We don’t want this option</a:t>
            </a:r>
          </a:p>
          <a:p>
            <a:endParaRPr lang="en-IE" dirty="0"/>
          </a:p>
          <a:p>
            <a:r>
              <a:rPr lang="en-IE" dirty="0"/>
              <a:t>We’ll use ADC1_INP5 with ADC1_INN5 set of VSS (Ground)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71" y="5301208"/>
            <a:ext cx="271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Figure is from STM32L4xx Reference Manual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7864" y="2996952"/>
            <a:ext cx="691927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ADC flexibility comes at the cost of complexity</a:t>
            </a:r>
          </a:p>
          <a:p>
            <a:pPr lvl="1"/>
            <a:r>
              <a:rPr lang="en-IE" dirty="0"/>
              <a:t>Many bits in many registers</a:t>
            </a:r>
          </a:p>
          <a:p>
            <a:r>
              <a:rPr lang="en-IE" dirty="0"/>
              <a:t>With STM32L476RG you can set up sequences of ADC conversions using multiple inputs and channels, and use DMA to transfer acquired data to memory</a:t>
            </a:r>
          </a:p>
          <a:p>
            <a:r>
              <a:rPr lang="en-IE" dirty="0"/>
              <a:t>We just want one input and one channel and a simple sequence</a:t>
            </a:r>
          </a:p>
          <a:p>
            <a:r>
              <a:rPr lang="en-IE" dirty="0"/>
              <a:t>We look at some of the ADC Registers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23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0" y="685433"/>
            <a:ext cx="8505825" cy="3057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7210" y="1459400"/>
            <a:ext cx="46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care about EOC, EOS and ADRDY only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6553200" y="1828732"/>
            <a:ext cx="574104" cy="13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84368" y="1828732"/>
            <a:ext cx="554127" cy="136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" y="3814395"/>
            <a:ext cx="5538692" cy="940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" y="4783062"/>
            <a:ext cx="5498116" cy="10347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400" y="5571459"/>
            <a:ext cx="5498116" cy="1129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Registers: ISR</a:t>
            </a:r>
          </a:p>
        </p:txBody>
      </p:sp>
    </p:spTree>
    <p:extLst>
      <p:ext uri="{BB962C8B-B14F-4D97-AF65-F5344CB8AC3E}">
        <p14:creationId xmlns:p14="http://schemas.microsoft.com/office/powerpoint/2010/main" val="15014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25</a:t>
            </a:fld>
            <a:endParaRPr lang="en-I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Registers: CR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87" y="798721"/>
            <a:ext cx="7256431" cy="2603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52309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care about DEEP PWD, ADVREGEN, ADEN and ADSTART only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687" y="3573016"/>
            <a:ext cx="8093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DEEP PWD and ADVREGEN are for low power operation </a:t>
            </a:r>
          </a:p>
          <a:p>
            <a:r>
              <a:rPr lang="en-IE" dirty="0"/>
              <a:t>(Deep Power </a:t>
            </a:r>
            <a:r>
              <a:rPr lang="en-IE" dirty="0" smtClean="0"/>
              <a:t>Down </a:t>
            </a:r>
            <a:r>
              <a:rPr lang="en-IE" dirty="0"/>
              <a:t>and ADC Voltage Regulator </a:t>
            </a:r>
            <a:r>
              <a:rPr lang="en-IE" dirty="0" smtClean="0"/>
              <a:t>Enable)</a:t>
            </a:r>
            <a:endParaRPr lang="en-IE" dirty="0"/>
          </a:p>
          <a:p>
            <a:r>
              <a:rPr lang="en-IE" dirty="0"/>
              <a:t>Initialisation: you have to exit DEEP PWD mode and </a:t>
            </a:r>
            <a:r>
              <a:rPr lang="en-IE" dirty="0" smtClean="0"/>
              <a:t>enable </a:t>
            </a:r>
            <a:r>
              <a:rPr lang="en-IE" dirty="0"/>
              <a:t>the ADC Voltage</a:t>
            </a:r>
          </a:p>
        </p:txBody>
      </p:sp>
    </p:spTree>
    <p:extLst>
      <p:ext uri="{BB962C8B-B14F-4D97-AF65-F5344CB8AC3E}">
        <p14:creationId xmlns:p14="http://schemas.microsoft.com/office/powerpoint/2010/main" val="10002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26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55024"/>
            <a:ext cx="7256431" cy="260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35" y="3634572"/>
            <a:ext cx="5335810" cy="246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3322712" cy="647700"/>
          </a:xfrm>
        </p:spPr>
        <p:txBody>
          <a:bodyPr/>
          <a:lstStyle/>
          <a:p>
            <a:r>
              <a:rPr lang="en-IE" dirty="0"/>
              <a:t>ADC_CR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394" y="68809"/>
            <a:ext cx="5227606" cy="17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27</a:t>
            </a:fld>
            <a:endParaRPr lang="en-I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Registers: ADC_CFGR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4C963-6168-478D-8206-75B5780B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814774"/>
            <a:ext cx="9144000" cy="324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1704" y="1277808"/>
            <a:ext cx="438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care about EXTEN, EXTSE and RES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275857" y="1647140"/>
            <a:ext cx="2592287" cy="156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6851261" y="1720078"/>
            <a:ext cx="997242" cy="149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4DEA74-8D5F-4A79-BA5E-CE933C6742A2}"/>
              </a:ext>
            </a:extLst>
          </p:cNvPr>
          <p:cNvCxnSpPr>
            <a:cxnSpLocks/>
          </p:cNvCxnSpPr>
          <p:nvPr/>
        </p:nvCxnSpPr>
        <p:spPr>
          <a:xfrm flipH="1">
            <a:off x="5220072" y="1621244"/>
            <a:ext cx="1631189" cy="15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23B8DBF-C12B-4832-B1B7-E5D448A7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358112"/>
            <a:ext cx="7012588" cy="15560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14CF11-F112-4338-859F-78A160BD40E5}"/>
              </a:ext>
            </a:extLst>
          </p:cNvPr>
          <p:cNvSpPr txBox="1"/>
          <p:nvPr/>
        </p:nvSpPr>
        <p:spPr>
          <a:xfrm>
            <a:off x="0" y="5001671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We can leave the bits of ADC_CFGR1 (another register) at their reset values</a:t>
            </a:r>
          </a:p>
        </p:txBody>
      </p:sp>
    </p:spTree>
    <p:extLst>
      <p:ext uri="{BB962C8B-B14F-4D97-AF65-F5344CB8AC3E}">
        <p14:creationId xmlns:p14="http://schemas.microsoft.com/office/powerpoint/2010/main" val="202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28</a:t>
            </a:fld>
            <a:endParaRPr lang="en-I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3034680" cy="647700"/>
          </a:xfrm>
        </p:spPr>
        <p:txBody>
          <a:bodyPr/>
          <a:lstStyle/>
          <a:p>
            <a:r>
              <a:rPr lang="en-IE" dirty="0"/>
              <a:t>ADC_CFGR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4C963-6168-478D-8206-75B5780B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814774"/>
            <a:ext cx="9144000" cy="3241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7B7EF-1A19-4E52-AE45-78CA924F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90" y="4068357"/>
            <a:ext cx="6823615" cy="1278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ACEE3-9856-43D7-8EBA-C090B1BF5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374" y="5392900"/>
            <a:ext cx="6458426" cy="940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0CBAD-E4D2-46FF-B508-CDBE6E9E6300}"/>
              </a:ext>
            </a:extLst>
          </p:cNvPr>
          <p:cNvSpPr txBox="1"/>
          <p:nvPr/>
        </p:nvSpPr>
        <p:spPr>
          <a:xfrm>
            <a:off x="4215139" y="586291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Goes up to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5A7F7-C7D0-4B32-882C-B87C8EE7206A}"/>
              </a:ext>
            </a:extLst>
          </p:cNvPr>
          <p:cNvSpPr txBox="1"/>
          <p:nvPr/>
        </p:nvSpPr>
        <p:spPr>
          <a:xfrm>
            <a:off x="6894675" y="4112625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This is the option we want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1C8BE6-8962-4643-B19F-5D6DDDDEE59D}"/>
              </a:ext>
            </a:extLst>
          </p:cNvPr>
          <p:cNvCxnSpPr/>
          <p:nvPr/>
        </p:nvCxnSpPr>
        <p:spPr>
          <a:xfrm flipH="1">
            <a:off x="6156176" y="4420402"/>
            <a:ext cx="936104" cy="28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29</a:t>
            </a:fld>
            <a:endParaRPr lang="en-I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Registers: ADC_SMPR1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55E0D-2BB9-4666-BB3E-F3BEE6FD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474"/>
            <a:ext cx="9144000" cy="3246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DE0716-647A-4FC3-AE92-B3E088B3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7" y="4291735"/>
            <a:ext cx="6444901" cy="200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8098" y="5791360"/>
            <a:ext cx="30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will use SMP5 or SMP9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A9CFF-F4C8-47C3-ABF6-AE4C0788CC32}"/>
              </a:ext>
            </a:extLst>
          </p:cNvPr>
          <p:cNvSpPr txBox="1"/>
          <p:nvPr/>
        </p:nvSpPr>
        <p:spPr>
          <a:xfrm>
            <a:off x="7164288" y="4665087"/>
            <a:ext cx="1760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ADC_SMPR2 applies to the higher-numbered channels</a:t>
            </a:r>
          </a:p>
        </p:txBody>
      </p:sp>
    </p:spTree>
    <p:extLst>
      <p:ext uri="{BB962C8B-B14F-4D97-AF65-F5344CB8AC3E}">
        <p14:creationId xmlns:p14="http://schemas.microsoft.com/office/powerpoint/2010/main" val="15993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this lecture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Initialise and use the STM32L476RG ADCs to acquire analog input voltages and use them in </a:t>
            </a:r>
            <a:r>
              <a:rPr lang="en-IE" altLang="en-US" dirty="0" smtClean="0"/>
              <a:t>software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30</a:t>
            </a:fld>
            <a:endParaRPr lang="en-I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Registers: ADC_SQR1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A9CFF-F4C8-47C3-ABF6-AE4C0788CC32}"/>
              </a:ext>
            </a:extLst>
          </p:cNvPr>
          <p:cNvSpPr txBox="1"/>
          <p:nvPr/>
        </p:nvSpPr>
        <p:spPr>
          <a:xfrm>
            <a:off x="6876256" y="4034098"/>
            <a:ext cx="2226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ADC_SQR2, _SQR3 and _SQR4  are for more elements in a sequence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FF43A-7856-4D8F-A592-A2355070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10" y="924321"/>
            <a:ext cx="9144000" cy="2859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1B99-6445-4BFC-AB09-E1668C93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9" y="3963258"/>
            <a:ext cx="6485477" cy="25089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5336" y="5617042"/>
            <a:ext cx="470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want the simple option:</a:t>
            </a:r>
          </a:p>
          <a:p>
            <a:r>
              <a:rPr lang="en-IE" dirty="0"/>
              <a:t>Sequence of 1 conversion with 1 channel</a:t>
            </a:r>
          </a:p>
        </p:txBody>
      </p:sp>
    </p:spTree>
    <p:extLst>
      <p:ext uri="{BB962C8B-B14F-4D97-AF65-F5344CB8AC3E}">
        <p14:creationId xmlns:p14="http://schemas.microsoft.com/office/powerpoint/2010/main" val="24623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31</a:t>
            </a:fld>
            <a:endParaRPr lang="en-I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Registers: ADC_DIFSEL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E6CAC-B7D2-4A05-A561-0B20EC2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746"/>
            <a:ext cx="9144000" cy="61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32</a:t>
            </a:fld>
            <a:endParaRPr lang="en-I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ADC Registers: ADC_DR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1D889-7DC7-4557-AB6E-366E0B3E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" y="836613"/>
            <a:ext cx="9144000" cy="4456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F55B8-13F7-497E-804D-F9E770D5F4FA}"/>
              </a:ext>
            </a:extLst>
          </p:cNvPr>
          <p:cNvSpPr txBox="1"/>
          <p:nvPr/>
        </p:nvSpPr>
        <p:spPr>
          <a:xfrm>
            <a:off x="457200" y="5304342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And, of course, the result of the conversion!</a:t>
            </a:r>
          </a:p>
          <a:p>
            <a:endParaRPr lang="en-IE" dirty="0"/>
          </a:p>
          <a:p>
            <a:r>
              <a:rPr lang="en-IE" dirty="0"/>
              <a:t>We use the right-aligned data format</a:t>
            </a:r>
          </a:p>
        </p:txBody>
      </p:sp>
    </p:spTree>
    <p:extLst>
      <p:ext uri="{BB962C8B-B14F-4D97-AF65-F5344CB8AC3E}">
        <p14:creationId xmlns:p14="http://schemas.microsoft.com/office/powerpoint/2010/main" val="37334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F3FB-AEE9-4888-BB19-044890D3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ADC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4E33-B0AE-4BE2-AC0E-0B73C2B0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STM32L476RG can set analog watchdog options</a:t>
            </a:r>
          </a:p>
          <a:p>
            <a:pPr lvl="1"/>
            <a:r>
              <a:rPr lang="en-IE" dirty="0"/>
              <a:t>If the ADC result is outside set limits, an event is triggered</a:t>
            </a:r>
          </a:p>
          <a:p>
            <a:r>
              <a:rPr lang="en-IE" dirty="0"/>
              <a:t>It can support regular and injected sequences of conversions using multiple ADC input channels</a:t>
            </a:r>
          </a:p>
          <a:p>
            <a:r>
              <a:rPr lang="en-IE" dirty="0"/>
              <a:t>It can send data direct to memory without CPU intervention – DMA</a:t>
            </a:r>
          </a:p>
          <a:p>
            <a:r>
              <a:rPr lang="en-IE" dirty="0"/>
              <a:t>We have not discussed the control registers to select these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2E1D-E1D7-4879-88EA-7ACEA533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0590-39FA-444F-93A1-14D1947E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B96A-B7B4-4377-BBDE-7C178C6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8481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Read the voltage at PA0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Enable Clock to GPIOA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the Clock to ADC1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Select the Analog Mode PA0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Setup ADC1 – release from Deep PWD mode, enable ADC Voltage regulator, wait for ADC Ready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ADC1 oversampling on/off, DMA Enable, input channel source, regular sequence channels and length of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Finally </a:t>
            </a:r>
            <a:r>
              <a:rPr lang="en-IE"/>
              <a:t>Enable ADC1, ADEN bit (ADC1&gt;CR</a:t>
            </a:r>
            <a:r>
              <a:rPr lang="en-IE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34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5704514" y="144030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These are the initialisation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A930-F325-43A6-8A15-42CFC82BFA67}"/>
              </a:ext>
            </a:extLst>
          </p:cNvPr>
          <p:cNvSpPr txBox="1"/>
          <p:nvPr/>
        </p:nvSpPr>
        <p:spPr>
          <a:xfrm>
            <a:off x="6392997" y="83661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could use ADC2 in place of ADC1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C6193-02F9-4DD1-9CEE-B87D79F95BAB}"/>
              </a:ext>
            </a:extLst>
          </p:cNvPr>
          <p:cNvSpPr txBox="1"/>
          <p:nvPr/>
        </p:nvSpPr>
        <p:spPr>
          <a:xfrm>
            <a:off x="4466828" y="3519487"/>
            <a:ext cx="3852337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very specific to STML476RG</a:t>
            </a:r>
          </a:p>
          <a:p>
            <a:r>
              <a:rPr lang="en-IE" dirty="0">
                <a:solidFill>
                  <a:srgbClr val="FFFF00"/>
                </a:solidFill>
              </a:rPr>
              <a:t>Low Power support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A0A6F-2FDA-4F75-A61C-C7F92990B41B}"/>
              </a:ext>
            </a:extLst>
          </p:cNvPr>
          <p:cNvCxnSpPr>
            <a:cxnSpLocks/>
          </p:cNvCxnSpPr>
          <p:nvPr/>
        </p:nvCxnSpPr>
        <p:spPr>
          <a:xfrm flipH="1" flipV="1">
            <a:off x="3779912" y="3519488"/>
            <a:ext cx="676463" cy="19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Read the voltage at PA0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Start the ADC1 conversion from software</a:t>
            </a:r>
          </a:p>
          <a:p>
            <a:pPr marL="841375" lvl="1" indent="-514350"/>
            <a:r>
              <a:rPr lang="en-IE" dirty="0"/>
              <a:t>Set ADSTART in ADC1-&gt;CR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Wait until the conversion has completed</a:t>
            </a:r>
          </a:p>
          <a:p>
            <a:pPr marL="841375" lvl="1" indent="-514350"/>
            <a:r>
              <a:rPr lang="en-IE" dirty="0"/>
              <a:t>Wait until the EOC bit of ADC1-&gt;ISR is set to 1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Read the conversion result</a:t>
            </a:r>
          </a:p>
          <a:p>
            <a:pPr marL="841375" lvl="1" indent="-514350"/>
            <a:r>
              <a:rPr lang="en-IE" dirty="0"/>
              <a:t>Store the data from ADC1-&gt;DR to 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Go to step 1</a:t>
            </a:r>
          </a:p>
          <a:p>
            <a:endParaRPr lang="en-IE" dirty="0"/>
          </a:p>
          <a:p>
            <a:r>
              <a:rPr lang="en-IE" dirty="0"/>
              <a:t>See Example p7_1.txt from </a:t>
            </a:r>
            <a:r>
              <a:rPr lang="en-IE" dirty="0" err="1"/>
              <a:t>Mazidi’s</a:t>
            </a:r>
            <a:r>
              <a:rPr lang="en-IE" dirty="0"/>
              <a:t> book</a:t>
            </a:r>
          </a:p>
          <a:p>
            <a:r>
              <a:rPr lang="en-IE" dirty="0"/>
              <a:t>See PA0_ADC1.c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35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2843808" y="4653136"/>
            <a:ext cx="430974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Continuous 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36068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STM32L476RG has 3 very powerful ADCs, with 12-bit resolution</a:t>
            </a:r>
          </a:p>
          <a:p>
            <a:r>
              <a:rPr lang="en-IE" dirty="0"/>
              <a:t>Allows some very complex data acquisition</a:t>
            </a:r>
          </a:p>
          <a:p>
            <a:r>
              <a:rPr lang="en-IE" dirty="0"/>
              <a:t>For simpler applications we have to remove some of the </a:t>
            </a:r>
            <a:r>
              <a:rPr lang="en-IE"/>
              <a:t>more complex options 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36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8ABF889-BC57-4BA0-8F42-DE33B400EA3A}" type="slidenum">
              <a:rPr lang="en-GB" altLang="en-US" sz="1200">
                <a:latin typeface="Arial" panose="020B0604020202020204" pitchFamily="34" charset="0"/>
              </a:rPr>
              <a:pPr/>
              <a:t>4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/>
              <a:t>Analog to Digital Converter</a:t>
            </a:r>
            <a:endParaRPr lang="en-US" alt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Most of today’s microcontrollers have at least one analog to digital converter (ADC)</a:t>
            </a:r>
          </a:p>
          <a:p>
            <a:pPr lvl="1" eaLnBrk="1" hangingPunct="1">
              <a:defRPr/>
            </a:pPr>
            <a:r>
              <a:rPr lang="en-IE" altLang="en-US" sz="2400" dirty="0"/>
              <a:t>For very high performance (very high resolution or very high data rates) a dedicated ADC may be required</a:t>
            </a:r>
          </a:p>
          <a:p>
            <a:pPr lvl="1" eaLnBrk="1" hangingPunct="1">
              <a:defRPr/>
            </a:pPr>
            <a:r>
              <a:rPr lang="en-IE" altLang="en-US" sz="2400" dirty="0"/>
              <a:t>We will not go into detailed ADC design here</a:t>
            </a:r>
          </a:p>
          <a:p>
            <a:pPr eaLnBrk="1" hangingPunct="1">
              <a:defRPr/>
            </a:pPr>
            <a:r>
              <a:rPr lang="en-IE" altLang="en-US" sz="2800" dirty="0"/>
              <a:t>We will see that the programmer’s view of the ADC is:</a:t>
            </a:r>
          </a:p>
          <a:p>
            <a:pPr eaLnBrk="1" hangingPunct="1">
              <a:defRPr/>
            </a:pPr>
            <a:r>
              <a:rPr lang="en-IE" altLang="en-US" sz="2800" dirty="0"/>
              <a:t>Control Register</a:t>
            </a:r>
          </a:p>
          <a:p>
            <a:pPr eaLnBrk="1" hangingPunct="1">
              <a:defRPr/>
            </a:pPr>
            <a:r>
              <a:rPr lang="en-IE" altLang="en-US" sz="2800" dirty="0"/>
              <a:t>Status Register(s)</a:t>
            </a:r>
          </a:p>
          <a:p>
            <a:pPr eaLnBrk="1" hangingPunct="1">
              <a:defRPr/>
            </a:pPr>
            <a:r>
              <a:rPr lang="en-IE" altLang="en-US" sz="2800" dirty="0"/>
              <a:t>Data Register (Conversion Result)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B7A3A-5951-436B-AB71-E804D094CCAC}"/>
              </a:ext>
            </a:extLst>
          </p:cNvPr>
          <p:cNvSpPr txBox="1"/>
          <p:nvPr/>
        </p:nvSpPr>
        <p:spPr>
          <a:xfrm>
            <a:off x="5590456" y="4149080"/>
            <a:ext cx="3096344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Again, this is the general view of on-chip peripherals in any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49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1183FDB-B110-45C7-857A-F2EF0A1D4A40}" type="slidenum">
              <a:rPr lang="en-GB" altLang="en-US" sz="1200">
                <a:latin typeface="Arial" panose="020B0604020202020204" pitchFamily="34" charset="0"/>
              </a:rPr>
              <a:pPr/>
              <a:t>5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/>
              <a:t>Analog to Digital Converter</a:t>
            </a:r>
            <a:endParaRPr lang="en-US" alt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Most ADCs convert over a voltage range</a:t>
            </a:r>
          </a:p>
          <a:p>
            <a:pPr eaLnBrk="1" hangingPunct="1">
              <a:defRPr/>
            </a:pPr>
            <a:r>
              <a:rPr lang="en-IE" altLang="en-US" sz="2800" dirty="0"/>
              <a:t>Starting at 0V up to a maximum input Voltage</a:t>
            </a:r>
          </a:p>
          <a:p>
            <a:pPr eaLnBrk="1" hangingPunct="1">
              <a:defRPr/>
            </a:pPr>
            <a:r>
              <a:rPr lang="en-IE" altLang="en-US" sz="2800" dirty="0"/>
              <a:t>The maximum voltage should convert to the maximum number that the ADC can have</a:t>
            </a:r>
          </a:p>
          <a:p>
            <a:pPr eaLnBrk="1" hangingPunct="1">
              <a:defRPr/>
            </a:pPr>
            <a:r>
              <a:rPr lang="en-IE" altLang="en-US" sz="2800" dirty="0"/>
              <a:t>Suppose that the maximum input voltage is 5V and we have an 8-bit ADC</a:t>
            </a:r>
          </a:p>
          <a:p>
            <a:pPr eaLnBrk="1" hangingPunct="1">
              <a:defRPr/>
            </a:pPr>
            <a:r>
              <a:rPr lang="en-IE" altLang="en-US" sz="2800" dirty="0"/>
              <a:t>An input of 5V should be read as a value of 255</a:t>
            </a:r>
          </a:p>
          <a:p>
            <a:pPr eaLnBrk="1" hangingPunct="1">
              <a:defRPr/>
            </a:pPr>
            <a:r>
              <a:rPr lang="en-IE" altLang="en-US" sz="2800" dirty="0"/>
              <a:t>An input of 0V should be read as a value of 0</a:t>
            </a:r>
          </a:p>
          <a:p>
            <a:pPr eaLnBrk="1" hangingPunct="1">
              <a:defRPr/>
            </a:pPr>
            <a:r>
              <a:rPr lang="en-IE" altLang="en-US" sz="2800" dirty="0"/>
              <a:t>An input of 2V should be read as 255*(2/5)</a:t>
            </a:r>
          </a:p>
          <a:p>
            <a:pPr lvl="1" eaLnBrk="1" hangingPunct="1">
              <a:defRPr/>
            </a:pPr>
            <a:r>
              <a:rPr lang="en-IE" altLang="en-US" sz="2400" dirty="0"/>
              <a:t>This applies to a linear ADC – other types, </a:t>
            </a:r>
            <a:r>
              <a:rPr lang="en-IE" altLang="en-US" sz="2400" dirty="0" err="1"/>
              <a:t>eg</a:t>
            </a:r>
            <a:r>
              <a:rPr lang="en-IE" altLang="en-US" sz="2400" dirty="0"/>
              <a:t> logarithmic ADCs are also available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66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F09956-0F17-4418-9AE7-AF245FF885A5}" type="slidenum">
              <a:rPr lang="en-GB" altLang="en-US" sz="1200">
                <a:latin typeface="Arial" panose="020B0604020202020204" pitchFamily="34" charset="0"/>
              </a:rPr>
              <a:pPr/>
              <a:t>6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/>
              <a:t>ADC Resolution</a:t>
            </a:r>
            <a:endParaRPr lang="en-US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6307"/>
            <a:ext cx="822960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For the programmer, the ADC resolution is determined by the number of bits that the ADC has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Typical values are 8, 10 or 12 bits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8 bits: 0 – 255 for full-scale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10 bits: 0 -1023 for full scale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We have: Vin/</a:t>
            </a:r>
            <a:r>
              <a:rPr lang="en-IE" altLang="en-US" sz="2800" dirty="0" err="1"/>
              <a:t>Vfs</a:t>
            </a:r>
            <a:r>
              <a:rPr lang="en-IE" altLang="en-US" sz="2800" dirty="0"/>
              <a:t> = x/(2</a:t>
            </a:r>
            <a:r>
              <a:rPr lang="en-IE" altLang="en-US" sz="2800" baseline="30000" dirty="0"/>
              <a:t>n</a:t>
            </a:r>
            <a:r>
              <a:rPr lang="en-IE" altLang="en-US" sz="2800" dirty="0"/>
              <a:t> -1)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Getting 10-bit or higher resolution requires good circuit design, from the analog signal to the ADC input pin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Even with a 10-bit ADC it may not be possible to get the full 10-bit resolution from the ADC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400" dirty="0"/>
              <a:t>We may have to settle for 8-bits and discard some lower bits</a:t>
            </a:r>
            <a:endParaRPr lang="en-US" altLang="en-US" sz="2400" dirty="0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5734050" y="2638635"/>
            <a:ext cx="295275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Note that the biggest voltage you can measure will be 5V</a:t>
            </a:r>
            <a:endParaRPr lang="en-US" altLang="en-US" sz="1800" dirty="0">
              <a:solidFill>
                <a:srgbClr val="FFFF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3D23437-B2AD-41FC-8F30-6FBCCE107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779850"/>
            <a:ext cx="295275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STM32 makes this easier</a:t>
            </a:r>
            <a:endParaRPr lang="en-US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BAD82DF-B5D1-415E-89BE-DF64A8361CE0}" type="slidenum">
              <a:rPr lang="en-GB" altLang="en-US" sz="1200">
                <a:latin typeface="Arial" panose="020B0604020202020204" pitchFamily="34" charset="0"/>
              </a:rPr>
              <a:pPr/>
              <a:t>7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/>
              <a:t>ADC Resolution (2)</a:t>
            </a:r>
            <a:endParaRPr lang="en-US" alt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Given: Vin/</a:t>
            </a:r>
            <a:r>
              <a:rPr lang="en-IE" altLang="en-US" sz="2800" dirty="0" err="1"/>
              <a:t>Vfs</a:t>
            </a:r>
            <a:r>
              <a:rPr lang="en-IE" altLang="en-US" sz="2800" dirty="0"/>
              <a:t> = x/(2</a:t>
            </a:r>
            <a:r>
              <a:rPr lang="en-IE" altLang="en-US" sz="2800" baseline="30000" dirty="0"/>
              <a:t>n</a:t>
            </a:r>
            <a:r>
              <a:rPr lang="en-IE" altLang="en-US" sz="2800" dirty="0"/>
              <a:t>-1)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The number of bits and the full-scale voltage fix the best resolution we can get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E.g. </a:t>
            </a:r>
            <a:r>
              <a:rPr lang="en-IE" altLang="en-US" sz="2800" dirty="0" err="1"/>
              <a:t>Vfs</a:t>
            </a:r>
            <a:r>
              <a:rPr lang="en-IE" altLang="en-US" sz="2800" dirty="0"/>
              <a:t> = 3.3V, n = 12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For resolution put x =1 (</a:t>
            </a:r>
            <a:r>
              <a:rPr lang="en-IE" altLang="en-US" sz="2800" dirty="0" err="1"/>
              <a:t>ie</a:t>
            </a:r>
            <a:r>
              <a:rPr lang="en-IE" altLang="en-US" sz="2800" dirty="0"/>
              <a:t> getting the voltage that will change the ADC output by 1 bit)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Vin (1-bit) = </a:t>
            </a:r>
            <a:r>
              <a:rPr lang="en-IE" altLang="en-US" sz="2800" dirty="0" err="1"/>
              <a:t>Vresolution</a:t>
            </a:r>
            <a:r>
              <a:rPr lang="en-IE" altLang="en-US" sz="2800" dirty="0"/>
              <a:t> = 3.3/4095 = 0.81mV (</a:t>
            </a:r>
            <a:r>
              <a:rPr lang="en-IE" altLang="en-US" sz="2800" dirty="0" err="1"/>
              <a:t>approx</a:t>
            </a:r>
            <a:r>
              <a:rPr lang="en-IE" altLang="en-US" sz="28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You can’t resolve the input voltage more precisely than 0.81mV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If you need to measure with better resolution, then some other approach will be required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64831-56EC-4FBF-83E3-80CA3E8DAC98}"/>
              </a:ext>
            </a:extLst>
          </p:cNvPr>
          <p:cNvSpPr/>
          <p:nvPr/>
        </p:nvSpPr>
        <p:spPr>
          <a:xfrm>
            <a:off x="6013267" y="467409"/>
            <a:ext cx="2736304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E" altLang="en-US" dirty="0">
                <a:solidFill>
                  <a:srgbClr val="FFFF00"/>
                </a:solidFill>
              </a:rPr>
              <a:t>– the voltage for one bit (one LSB in ADC terms)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60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1E33D4D-33C1-45DB-93AC-098DF1478753}" type="slidenum">
              <a:rPr lang="en-GB" altLang="en-US" sz="1200">
                <a:latin typeface="Arial" panose="020B0604020202020204" pitchFamily="34" charset="0"/>
              </a:rPr>
              <a:pPr/>
              <a:t>8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/>
              <a:t>ADC Resolution (3): Full-scale</a:t>
            </a:r>
            <a:endParaRPr lang="en-US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Full-scale voltage may be set by the power-supply, but is more often fixed by a reference Voltage, </a:t>
            </a:r>
            <a:r>
              <a:rPr lang="en-IE" altLang="en-US" sz="2800" dirty="0" err="1"/>
              <a:t>VRef</a:t>
            </a:r>
            <a:endParaRPr lang="en-IE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In STM32 </a:t>
            </a:r>
            <a:r>
              <a:rPr lang="en-IE" altLang="en-US" sz="2800" dirty="0" err="1"/>
              <a:t>Vref</a:t>
            </a:r>
            <a:r>
              <a:rPr lang="en-IE" altLang="en-US" sz="2800" dirty="0"/>
              <a:t> must be &lt;= VDDA the ADC supply voltage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This places an upper limit on the voltages you can convert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reference voltage for the ADC (Ref) indicates the conversion range for the ADC</a:t>
            </a:r>
          </a:p>
        </p:txBody>
      </p:sp>
    </p:spTree>
    <p:extLst>
      <p:ext uri="{BB962C8B-B14F-4D97-AF65-F5344CB8AC3E}">
        <p14:creationId xmlns:p14="http://schemas.microsoft.com/office/powerpoint/2010/main" val="33129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2017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ADC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1E33D4D-33C1-45DB-93AC-098DF1478753}" type="slidenum">
              <a:rPr lang="en-GB" altLang="en-US" sz="1200">
                <a:latin typeface="Arial" panose="020B0604020202020204" pitchFamily="34" charset="0"/>
              </a:rPr>
              <a:pPr/>
              <a:t>9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ADC Resolution (4): Full-scale</a:t>
            </a:r>
            <a:endParaRPr lang="en-US" alt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reference voltage for the ADC (Ref) indicates the conversion range for the ADC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In the STM32L476RG, with12 bit resolution (0-4095 or 0xFFF) single ended channels that exceed VREF will result in codes close to 0xFFF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So </a:t>
            </a:r>
            <a:r>
              <a:rPr lang="en-IE" altLang="en-US" sz="2800" dirty="0" err="1"/>
              <a:t>VRef</a:t>
            </a:r>
            <a:r>
              <a:rPr lang="en-IE" altLang="en-US" sz="2800" dirty="0"/>
              <a:t> fixes the full-scale voltage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err="1"/>
              <a:t>VRef</a:t>
            </a:r>
            <a:r>
              <a:rPr lang="en-US" altLang="en-US" sz="2800" dirty="0"/>
              <a:t> can be selected as either VDDA, an internal Voltage reference, or external pin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800" dirty="0"/>
              <a:t>Note that noise (or other problems) on this signal can seriously affect the ADC performance</a:t>
            </a:r>
          </a:p>
        </p:txBody>
      </p:sp>
    </p:spTree>
    <p:extLst>
      <p:ext uri="{BB962C8B-B14F-4D97-AF65-F5344CB8AC3E}">
        <p14:creationId xmlns:p14="http://schemas.microsoft.com/office/powerpoint/2010/main" val="30855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15258</TotalTime>
  <Words>2045</Words>
  <Application>Microsoft Office PowerPoint</Application>
  <PresentationFormat>On-screen Show (4:3)</PresentationFormat>
  <Paragraphs>313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Wingdings</vt:lpstr>
      <vt:lpstr>Edge</vt:lpstr>
      <vt:lpstr>ED5502 Embedded Software</vt:lpstr>
      <vt:lpstr>What we will cover today</vt:lpstr>
      <vt:lpstr>After this lecture you should be able to: </vt:lpstr>
      <vt:lpstr>Analog to Digital Converter</vt:lpstr>
      <vt:lpstr>Analog to Digital Converter</vt:lpstr>
      <vt:lpstr>ADC Resolution</vt:lpstr>
      <vt:lpstr>ADC Resolution (2)</vt:lpstr>
      <vt:lpstr>ADC Resolution (3): Full-scale</vt:lpstr>
      <vt:lpstr>ADC Resolution (4): Full-scale</vt:lpstr>
      <vt:lpstr>ADC Conversion Techniques</vt:lpstr>
      <vt:lpstr>ADC Conversion Techniques</vt:lpstr>
      <vt:lpstr>ADC Conversion Clock and sampling</vt:lpstr>
      <vt:lpstr>ADC on the STM32L476RG</vt:lpstr>
      <vt:lpstr>ADCs are on the AHB2 Bus</vt:lpstr>
      <vt:lpstr>STM32L476RG ADC Registers</vt:lpstr>
      <vt:lpstr>Steps in using the ADC </vt:lpstr>
      <vt:lpstr>Steps in using the ADC </vt:lpstr>
      <vt:lpstr>Selecting the ADC Input</vt:lpstr>
      <vt:lpstr>ADC Input on Pin PA0</vt:lpstr>
      <vt:lpstr>ADC Input on Pin PA4</vt:lpstr>
      <vt:lpstr>Which ADC will we use?</vt:lpstr>
      <vt:lpstr>Inputs to ADC1</vt:lpstr>
      <vt:lpstr>ADC Registers</vt:lpstr>
      <vt:lpstr>ADC Registers: ISR</vt:lpstr>
      <vt:lpstr>ADC Registers: CR</vt:lpstr>
      <vt:lpstr>ADC_CR</vt:lpstr>
      <vt:lpstr>ADC Registers: ADC_CFGR</vt:lpstr>
      <vt:lpstr>ADC_CFGR</vt:lpstr>
      <vt:lpstr>ADC Registers: ADC_SMPR1</vt:lpstr>
      <vt:lpstr>ADC Registers: ADC_SQR1</vt:lpstr>
      <vt:lpstr>ADC Registers: ADC_DIFSEL</vt:lpstr>
      <vt:lpstr>ADC Registers: ADC_DR</vt:lpstr>
      <vt:lpstr>Other ADC Registers</vt:lpstr>
      <vt:lpstr>Example: Read the voltage at PA0</vt:lpstr>
      <vt:lpstr>Example: Read the voltage at PA0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Ciaran.MacNamee</cp:lastModifiedBy>
  <cp:revision>505</cp:revision>
  <cp:lastPrinted>2019-01-27T15:29:49Z</cp:lastPrinted>
  <dcterms:created xsi:type="dcterms:W3CDTF">2012-09-05T13:54:38Z</dcterms:created>
  <dcterms:modified xsi:type="dcterms:W3CDTF">2019-02-27T16:41:31Z</dcterms:modified>
</cp:coreProperties>
</file>