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6"/>
  </p:notesMasterIdLst>
  <p:handoutMasterIdLst>
    <p:handoutMasterId r:id="rId37"/>
  </p:handoutMasterIdLst>
  <p:sldIdLst>
    <p:sldId id="256" r:id="rId2"/>
    <p:sldId id="421" r:id="rId3"/>
    <p:sldId id="422" r:id="rId4"/>
    <p:sldId id="423" r:id="rId5"/>
    <p:sldId id="424" r:id="rId6"/>
    <p:sldId id="425" r:id="rId7"/>
    <p:sldId id="427" r:id="rId8"/>
    <p:sldId id="429" r:id="rId9"/>
    <p:sldId id="431" r:id="rId10"/>
    <p:sldId id="430" r:id="rId11"/>
    <p:sldId id="449" r:id="rId12"/>
    <p:sldId id="450" r:id="rId13"/>
    <p:sldId id="451" r:id="rId14"/>
    <p:sldId id="436" r:id="rId15"/>
    <p:sldId id="437" r:id="rId16"/>
    <p:sldId id="438" r:id="rId17"/>
    <p:sldId id="439" r:id="rId18"/>
    <p:sldId id="440" r:id="rId19"/>
    <p:sldId id="441" r:id="rId20"/>
    <p:sldId id="446" r:id="rId21"/>
    <p:sldId id="452" r:id="rId22"/>
    <p:sldId id="442" r:id="rId23"/>
    <p:sldId id="443" r:id="rId24"/>
    <p:sldId id="444" r:id="rId25"/>
    <p:sldId id="434" r:id="rId26"/>
    <p:sldId id="453" r:id="rId27"/>
    <p:sldId id="454" r:id="rId28"/>
    <p:sldId id="445" r:id="rId29"/>
    <p:sldId id="435" r:id="rId30"/>
    <p:sldId id="447" r:id="rId31"/>
    <p:sldId id="433" r:id="rId32"/>
    <p:sldId id="420" r:id="rId33"/>
    <p:sldId id="448" r:id="rId34"/>
    <p:sldId id="412" r:id="rId35"/>
  </p:sldIdLst>
  <p:sldSz cx="9144000" cy="6858000" type="screen4x3"/>
  <p:notesSz cx="6858000" cy="9979025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55" d="100"/>
          <a:sy n="55" d="100"/>
        </p:scale>
        <p:origin x="10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8789A-6880-4222-B427-EE97DDDE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337" cy="499204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CB9B-BF94-4D24-9204-6A5750529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9204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5CD64C-0B54-441C-97C5-7C071B8A6CA0}" type="datetimeFigureOut">
              <a:rPr lang="en-IE"/>
              <a:pPr>
                <a:defRPr/>
              </a:pPr>
              <a:t>08/01/2019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906E-0917-40FB-B176-F28752B60D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78134"/>
            <a:ext cx="2971337" cy="499204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F16C-54D3-4AE0-90F5-EBF279BFC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120" y="9478134"/>
            <a:ext cx="2971336" cy="499204"/>
          </a:xfrm>
          <a:prstGeom prst="rect">
            <a:avLst/>
          </a:prstGeom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E9BB88-4594-452D-97CF-DBF539BC167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434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C2741-2BDD-48D5-86A8-EC87CA770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337" cy="49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C64AE7-5771-4C10-A0C5-8D17B9816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9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9300"/>
            <a:ext cx="4986338" cy="3741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E66508-9FA6-46C8-9854-34103033F9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740754"/>
            <a:ext cx="5487326" cy="448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80F41B3-29AB-420A-BD01-FA1262759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134"/>
            <a:ext cx="2971337" cy="49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454F4F7-A6DF-4F56-806B-AB9A342F5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9478134"/>
            <a:ext cx="2971336" cy="49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D78038-9F06-419B-A634-E48307815C3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41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883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Cortex</a:t>
            </a:r>
            <a:r>
              <a:rPr lang="en-IE" baseline="0" dirty="0" smtClean="0"/>
              <a:t> devices come in different profiles – we use the M profile.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603907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This</a:t>
            </a:r>
            <a:r>
              <a:rPr lang="en-IE" baseline="0" dirty="0" smtClean="0"/>
              <a:t> diagram from </a:t>
            </a:r>
            <a:r>
              <a:rPr lang="en-IE" baseline="0" dirty="0" err="1" smtClean="0"/>
              <a:t>Yiu’s</a:t>
            </a:r>
            <a:r>
              <a:rPr lang="en-IE" baseline="0" dirty="0" smtClean="0"/>
              <a:t> book shows the relationships between the Cortex profiles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935946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</a:t>
            </a:r>
            <a:r>
              <a:rPr lang="en-IE" baseline="0" dirty="0" smtClean="0"/>
              <a:t> term ISA means Instruction Set Architecture and it determines what the CPU can do.</a:t>
            </a:r>
          </a:p>
          <a:p>
            <a:r>
              <a:rPr lang="en-IE" baseline="0" dirty="0" smtClean="0"/>
              <a:t>Arm processors have gone through many generations and unlike x86 generations they are not binary compatible with each other.</a:t>
            </a:r>
          </a:p>
          <a:p>
            <a:r>
              <a:rPr lang="en-IE" baseline="0" dirty="0" smtClean="0"/>
              <a:t>Cortex processors may implement v6, v7 or v8 versions of the Arm ISA.</a:t>
            </a:r>
          </a:p>
          <a:p>
            <a:r>
              <a:rPr lang="en-IE" baseline="0" dirty="0" smtClean="0"/>
              <a:t>Cortex M3 and M4 (our focus) implement the v7 ISA.</a:t>
            </a:r>
          </a:p>
          <a:p>
            <a:r>
              <a:rPr lang="en-IE" baseline="0" dirty="0" smtClean="0"/>
              <a:t>Note that </a:t>
            </a:r>
            <a:r>
              <a:rPr lang="en-IE" baseline="0" dirty="0" err="1" smtClean="0"/>
              <a:t>Crtex</a:t>
            </a:r>
            <a:r>
              <a:rPr lang="en-IE" baseline="0" dirty="0" smtClean="0"/>
              <a:t> m0, M0+ and M1 processors implement the earlier (and smaller) v6 ISA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64616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Using a 32-bit</a:t>
            </a:r>
            <a:r>
              <a:rPr lang="en-IE" baseline="0" dirty="0" smtClean="0"/>
              <a:t> instruction word simplifies the CPU design but at the cost of larger code. Using 16-bit instructions reduces code size, at the cost of more decode logic. Some instructions were not available in 16-bit operation, so earlier Arm processors had to switch operating modes from 32-bit Arm instructions to 16-bit Thumb instructions.</a:t>
            </a:r>
          </a:p>
          <a:p>
            <a:r>
              <a:rPr lang="en-IE" baseline="0" dirty="0" smtClean="0"/>
              <a:t>Arm ISA v7 contains 16-bit and 32-bit instructions so you don’t need to transition between modes – this is a better option for programmers.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267060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Some architecture details.</a:t>
            </a:r>
          </a:p>
          <a:p>
            <a:r>
              <a:rPr lang="en-IE" dirty="0" smtClean="0"/>
              <a:t>Note:</a:t>
            </a:r>
          </a:p>
          <a:p>
            <a:r>
              <a:rPr lang="en-IE" baseline="0" dirty="0" smtClean="0"/>
              <a:t>von Neumann architecture: single memory space for code and data</a:t>
            </a:r>
          </a:p>
          <a:p>
            <a:r>
              <a:rPr lang="en-IE" dirty="0" smtClean="0"/>
              <a:t>Harvard architecture: separate code and data memory spaces</a:t>
            </a:r>
          </a:p>
          <a:p>
            <a:r>
              <a:rPr lang="en-IE" dirty="0" smtClean="0"/>
              <a:t>Many</a:t>
            </a:r>
            <a:r>
              <a:rPr lang="en-IE" baseline="0" dirty="0" smtClean="0"/>
              <a:t> modern CPUs are von Neumann at the ISA level, but Harvard </a:t>
            </a:r>
            <a:r>
              <a:rPr lang="en-IE" baseline="0" dirty="0" err="1" smtClean="0"/>
              <a:t>atht</a:t>
            </a:r>
            <a:r>
              <a:rPr lang="en-IE" baseline="0" dirty="0" smtClean="0"/>
              <a:t> eth implementation level.</a:t>
            </a:r>
          </a:p>
          <a:p>
            <a:r>
              <a:rPr lang="en-IE" baseline="0" dirty="0" smtClean="0"/>
              <a:t>What are the advantages of doing this?</a:t>
            </a:r>
          </a:p>
          <a:p>
            <a:r>
              <a:rPr lang="en-IE" baseline="0" dirty="0" smtClean="0"/>
              <a:t>Also note that Arm has a very powerful interrupt mechanism and has built-in support for operating system design.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0352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These are </a:t>
            </a:r>
            <a:r>
              <a:rPr lang="en-IE" baseline="0" dirty="0" smtClean="0"/>
              <a:t>desirable embedded system </a:t>
            </a:r>
            <a:r>
              <a:rPr lang="en-IE" dirty="0" smtClean="0"/>
              <a:t>features</a:t>
            </a:r>
            <a:r>
              <a:rPr lang="en-IE" baseline="0" dirty="0" smtClean="0"/>
              <a:t>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03067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 summary of aspects of the ISA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753161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Arm Cortex M0 designs are very low cost, hence the emphasis is on a smaller COU core – lower area so lower cost.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775547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This</a:t>
            </a:r>
            <a:r>
              <a:rPr lang="en-IE" baseline="0" dirty="0" smtClean="0"/>
              <a:t> illustrates the end use and performances to be expected form different Cortex processor or processor cores.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049998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This slide illustrate</a:t>
            </a:r>
            <a:r>
              <a:rPr lang="en-IE" baseline="0" dirty="0" smtClean="0"/>
              <a:t>s the </a:t>
            </a:r>
            <a:r>
              <a:rPr lang="en-IE" dirty="0" smtClean="0"/>
              <a:t>relationships between Instruction Set Architecture Versions for M profile Cortex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Cortex M3 and M4 are quite</a:t>
            </a:r>
            <a:r>
              <a:rPr lang="en-IE" baseline="0" dirty="0" smtClean="0"/>
              <a:t> similar. M4 is s superset of M3.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3187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I’ll use the </a:t>
            </a:r>
            <a:r>
              <a:rPr lang="en-IE" dirty="0" err="1" smtClean="0"/>
              <a:t>Sulis</a:t>
            </a:r>
            <a:r>
              <a:rPr lang="en-IE" dirty="0" smtClean="0"/>
              <a:t> site for announcements</a:t>
            </a:r>
            <a:r>
              <a:rPr lang="en-IE" baseline="0" dirty="0" smtClean="0"/>
              <a:t> and project submissions, and I’ll announce open office hours this way, when my timetable is stable.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91545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One of the key points about Arm is</a:t>
            </a:r>
            <a:r>
              <a:rPr lang="en-IE" baseline="0" dirty="0" smtClean="0"/>
              <a:t> that Arm processors are designed by Arm, but sold as IP to semiconductor manufacturers.</a:t>
            </a:r>
          </a:p>
          <a:p>
            <a:r>
              <a:rPr lang="en-IE" baseline="0" dirty="0" smtClean="0"/>
              <a:t>Analog Devices, NXP, ST microelectronics, Texas Instruments and many others licence Arm core designs and build a </a:t>
            </a:r>
            <a:r>
              <a:rPr lang="en-IE" baseline="0" dirty="0" err="1" smtClean="0"/>
              <a:t>microcntroller</a:t>
            </a:r>
            <a:r>
              <a:rPr lang="en-IE" baseline="0" dirty="0" smtClean="0"/>
              <a:t> around the Arm Core – we’ll see an example next slide.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15649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This is a typical Cortex M4 microcontroller</a:t>
            </a:r>
            <a:r>
              <a:rPr lang="en-IE" baseline="0" dirty="0" smtClean="0"/>
              <a:t>. (This one is a </a:t>
            </a:r>
            <a:r>
              <a:rPr lang="en-IE" baseline="0" dirty="0" err="1" smtClean="0"/>
              <a:t>Kinetis</a:t>
            </a:r>
            <a:r>
              <a:rPr lang="en-IE" baseline="0" dirty="0" smtClean="0"/>
              <a:t> microcontroller, now supplied by NXP).</a:t>
            </a:r>
          </a:p>
          <a:p>
            <a:r>
              <a:rPr lang="en-IE" baseline="0" dirty="0" smtClean="0"/>
              <a:t>You can see that the Arm processor is just one component of the microcontroller. The semiconductor manufacturer has designed and implemented (or re-used) the other blocks that define the microcontroller’s overall functionality. Other devices would have a different mix of on-chip functional modules or might have more or less memory, or might run at different clock frequencies.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582766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Advantages of ARM Cortex M Processors</a:t>
            </a:r>
          </a:p>
          <a:p>
            <a:r>
              <a:rPr lang="en-IE" dirty="0"/>
              <a:t>Low Power: ARM cores are small and designed for low power consumption</a:t>
            </a:r>
          </a:p>
          <a:p>
            <a:r>
              <a:rPr lang="en-IE" dirty="0"/>
              <a:t>High Performance: Cortex M3/M4 score highly using established </a:t>
            </a:r>
            <a:r>
              <a:rPr lang="en-IE" dirty="0" err="1"/>
              <a:t>perfomance</a:t>
            </a:r>
            <a:r>
              <a:rPr lang="en-IE" dirty="0"/>
              <a:t> benchmarks</a:t>
            </a:r>
          </a:p>
          <a:p>
            <a:r>
              <a:rPr lang="en-IE" dirty="0"/>
              <a:t>Energy Efficiency</a:t>
            </a:r>
          </a:p>
          <a:p>
            <a:r>
              <a:rPr lang="en-IE" dirty="0"/>
              <a:t>Code Density: Thumb-2 ISA can encode many instructions in 16-bits, meaning the amount of memory to realise a given program or task can be minimised</a:t>
            </a:r>
          </a:p>
          <a:p>
            <a:r>
              <a:rPr lang="en-IE" dirty="0"/>
              <a:t>If you can fit your program in a smaller memory you can reduce costs</a:t>
            </a:r>
          </a:p>
          <a:p>
            <a:r>
              <a:rPr lang="en-IE" dirty="0"/>
              <a:t>Interrupts: The Cortex M3/M4 interrupt controller is configurable, supporting up to 240 vectored interrupts and multiple levels of interrupt priorities</a:t>
            </a:r>
          </a:p>
          <a:p>
            <a:r>
              <a:rPr lang="en-IE" dirty="0"/>
              <a:t>Ease of use, C friendly: Simple Cortex memory map supports efficient C compilers</a:t>
            </a:r>
          </a:p>
          <a:p>
            <a:r>
              <a:rPr lang="en-IE" dirty="0"/>
              <a:t>Scalability</a:t>
            </a:r>
          </a:p>
          <a:p>
            <a:r>
              <a:rPr lang="en-IE" dirty="0"/>
              <a:t>Debug features: very important for time-to-market reasons</a:t>
            </a:r>
          </a:p>
          <a:p>
            <a:r>
              <a:rPr lang="en-IE" dirty="0"/>
              <a:t>OS support</a:t>
            </a:r>
          </a:p>
          <a:p>
            <a:r>
              <a:rPr lang="en-IE" dirty="0"/>
              <a:t>Software portability</a:t>
            </a:r>
          </a:p>
          <a:p>
            <a:r>
              <a:rPr lang="en-IE" dirty="0"/>
              <a:t>Widely range of support tools from multiple vendors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038275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As you know, a processor executes binary machine code. This slide illustrates how the</a:t>
            </a:r>
            <a:r>
              <a:rPr lang="en-IE" baseline="0" dirty="0" smtClean="0"/>
              <a:t> machine code is produced from the source files that you write.</a:t>
            </a:r>
          </a:p>
          <a:p>
            <a:r>
              <a:rPr lang="en-IE" baseline="0" dirty="0" smtClean="0"/>
              <a:t>C and C++ are commonly used embedded software programming languages, though scripting languages like Python are starting to become popular too. For this module we use C, and possibly some assembly code.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280144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 graphic showing program fetch from memory</a:t>
            </a:r>
            <a:r>
              <a:rPr lang="en-IE" baseline="0" dirty="0" smtClean="0"/>
              <a:t> to the processor. </a:t>
            </a:r>
          </a:p>
          <a:p>
            <a:r>
              <a:rPr lang="en-IE" baseline="0" dirty="0" smtClean="0"/>
              <a:t>Note that I tend to use the terms CPU (Central Processing Unit), MPU (Micro Processing Unit), processor and microprocessor interchangeably.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529728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 graphic showing the relationships between C source, assembly code and machine code. This is shown for ARM v8, but it’s the same</a:t>
            </a:r>
            <a:r>
              <a:rPr lang="en-IE" baseline="0" dirty="0" smtClean="0"/>
              <a:t> for ARM v7.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511710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Development support tools are essential for programming embedded systems. We are using the STM32L476RG microcontroller in an ST</a:t>
            </a:r>
            <a:r>
              <a:rPr lang="en-IE" baseline="0" dirty="0" smtClean="0"/>
              <a:t> Nucleo-64 development board. It is supported by a number of powerful development environments, including </a:t>
            </a:r>
            <a:r>
              <a:rPr lang="en-IE" baseline="0" dirty="0" err="1" smtClean="0"/>
              <a:t>Keil</a:t>
            </a:r>
            <a:r>
              <a:rPr lang="en-IE" baseline="0" dirty="0" smtClean="0"/>
              <a:t>, </a:t>
            </a:r>
            <a:r>
              <a:rPr lang="en-IE" baseline="0" dirty="0" err="1" smtClean="0"/>
              <a:t>mbed</a:t>
            </a:r>
            <a:r>
              <a:rPr lang="en-IE" baseline="0" dirty="0" smtClean="0"/>
              <a:t> and </a:t>
            </a:r>
            <a:r>
              <a:rPr lang="en-IE" baseline="0" dirty="0" err="1" smtClean="0"/>
              <a:t>Atollic</a:t>
            </a:r>
            <a:r>
              <a:rPr lang="en-IE" baseline="0" dirty="0" smtClean="0"/>
              <a:t>. The </a:t>
            </a:r>
            <a:r>
              <a:rPr lang="en-IE" baseline="0" dirty="0" err="1" smtClean="0"/>
              <a:t>Atollic</a:t>
            </a:r>
            <a:r>
              <a:rPr lang="en-IE" baseline="0" dirty="0" smtClean="0"/>
              <a:t> IDE is based on the Eclipse and uses the open source GNU compiler collection (</a:t>
            </a:r>
            <a:r>
              <a:rPr lang="en-IE" baseline="0" dirty="0" err="1" smtClean="0"/>
              <a:t>gcc</a:t>
            </a:r>
            <a:r>
              <a:rPr lang="en-IE" baseline="0" dirty="0" smtClean="0"/>
              <a:t>) C compiler, linker and also includes a debugging interface.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652099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ST Microcontroller produces a wide range of microcontrollers</a:t>
            </a:r>
            <a:r>
              <a:rPr lang="en-IE" baseline="0" dirty="0" smtClean="0"/>
              <a:t> based on the various Cortex cores.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55201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ST Microcontroller produces a wide range of microcontrollers</a:t>
            </a:r>
            <a:r>
              <a:rPr lang="en-IE" baseline="0" dirty="0" smtClean="0"/>
              <a:t> based on the various Cortex cores.</a:t>
            </a:r>
            <a:endParaRPr lang="en-IE" dirty="0" smtClean="0"/>
          </a:p>
          <a:p>
            <a:r>
              <a:rPr lang="en-IE" dirty="0" smtClean="0"/>
              <a:t>This diagram</a:t>
            </a:r>
            <a:r>
              <a:rPr lang="en-IE" baseline="0" dirty="0" smtClean="0"/>
              <a:t> illustrates the performance ranges that they broadly cover.</a:t>
            </a:r>
          </a:p>
          <a:p>
            <a:r>
              <a:rPr lang="en-IE" baseline="0" dirty="0" smtClean="0"/>
              <a:t>In this module I chose the L4 series because of its low power applications.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30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68500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You should download True</a:t>
            </a:r>
            <a:r>
              <a:rPr lang="en-IE" baseline="0" dirty="0" smtClean="0"/>
              <a:t> Studio for your PC as we use this environment during the module. The first lab session steps you through the process.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31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3392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There are many ARM Cortex books</a:t>
            </a:r>
            <a:r>
              <a:rPr lang="en-IE" baseline="0" dirty="0" smtClean="0"/>
              <a:t> around. These are some that I have used in this module. The first is a reference text, and goes into a lot of detail about the Cortex M3 and M4 architecture. The early material is based on this book and I return to it towards the end of the module too.</a:t>
            </a:r>
          </a:p>
          <a:p>
            <a:r>
              <a:rPr lang="en-IE" baseline="0" dirty="0" smtClean="0"/>
              <a:t>The other texts are more practical.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53868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ST produce a large number of development boards and kits.</a:t>
            </a:r>
            <a:r>
              <a:rPr lang="en-IE" baseline="0" dirty="0" smtClean="0"/>
              <a:t> We use the STM32 Nucleo-64 boards. -64 refers to the number of available pins: -32 and -144 boards are also available.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32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411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We can add Arduino shields to this board for some project work, but note that you</a:t>
            </a:r>
            <a:r>
              <a:rPr lang="en-IE" baseline="0" dirty="0" smtClean="0"/>
              <a:t> must be careful if the Arduino shield you use is running at 5 volts.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33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1124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39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Embedded systems programming takes</a:t>
            </a:r>
            <a:r>
              <a:rPr lang="en-IE" baseline="0" dirty="0" smtClean="0"/>
              <a:t> in a wide variety of programming styles from quite abstract descriptions to low-level operations.</a:t>
            </a:r>
          </a:p>
          <a:p>
            <a:r>
              <a:rPr lang="en-IE" baseline="0" dirty="0" smtClean="0"/>
              <a:t>In this module, we are going to look at the detailed organisation of a microcontroller so we will look at the machine code and assembly code running on the device as well as the at the source code that produced it.</a:t>
            </a:r>
          </a:p>
          <a:p>
            <a:r>
              <a:rPr lang="en-IE" dirty="0" smtClean="0"/>
              <a:t>The main emphasis will be on programming a microcontroller in</a:t>
            </a:r>
            <a:r>
              <a:rPr lang="en-IE" baseline="0" dirty="0" smtClean="0"/>
              <a:t> a simple embedded system and on debugging our code and getting it working.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75173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 few words on the origins of microcontrollers</a:t>
            </a:r>
            <a:r>
              <a:rPr lang="en-IE" baseline="0" dirty="0" smtClean="0"/>
              <a:t> as opposed to microprocessor devices.</a:t>
            </a:r>
          </a:p>
          <a:p>
            <a:r>
              <a:rPr lang="en-IE" baseline="0" dirty="0" smtClean="0"/>
              <a:t>Some of you may be familiar with the 8051 MCU. Today, Arm Cortex devices are dominant 32-bit MCU architecture around – although there are still some other competitors for 32-bit embedded systems design.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90064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76AD113-EF20-4494-A824-F4484BC55BEA}" type="slidenum">
              <a:rPr lang="en-GB" altLang="en-US" sz="1200" smtClean="0"/>
              <a:pPr/>
              <a:t>7</a:t>
            </a:fld>
            <a:endParaRPr lang="en-GB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r>
              <a:rPr lang="en-IE" altLang="en-US" dirty="0" smtClean="0"/>
              <a:t>One way of thinking</a:t>
            </a:r>
            <a:r>
              <a:rPr lang="en-IE" altLang="en-US" baseline="0" dirty="0" smtClean="0"/>
              <a:t> about embedded systems is as computing systems that don’t look like computers. This slide has a few examples – but there are millions of examples.</a:t>
            </a: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28141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There</a:t>
            </a:r>
            <a:r>
              <a:rPr lang="en-IE" baseline="0" dirty="0" smtClean="0"/>
              <a:t> are many variants of the Arm Cortex M3 and M4, for example. Microcontrollers containing M3 or M4  are also programmed in a similar way but the end use and cost of the devices vary widely.</a:t>
            </a:r>
          </a:p>
          <a:p>
            <a:r>
              <a:rPr lang="en-IE" dirty="0" smtClean="0"/>
              <a:t>You pay for higher performance,</a:t>
            </a:r>
            <a:r>
              <a:rPr lang="en-IE" baseline="0" dirty="0" smtClean="0"/>
              <a:t> for more memory and I/O pins. I/O pins are expensive, as are higher clock frequency support and low power modes.</a:t>
            </a:r>
          </a:p>
          <a:p>
            <a:r>
              <a:rPr lang="en-IE" baseline="0" dirty="0" smtClean="0"/>
              <a:t>A difference of only a few cents could mean the difference between making and losing money on a given product.</a:t>
            </a:r>
          </a:p>
          <a:p>
            <a:r>
              <a:rPr lang="en-IE" baseline="0" dirty="0" smtClean="0"/>
              <a:t>So cost is a big issue.</a:t>
            </a:r>
          </a:p>
          <a:p>
            <a:r>
              <a:rPr lang="en-IE" baseline="0" dirty="0" smtClean="0"/>
              <a:t>But time to market is also important – so the good development tools are very important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397967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53524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IE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IE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E628FB-ACFE-48A4-B69E-F28FD775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EC5AF-4338-43D6-B111-46449E451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78602-52F6-407A-94C1-934E6D89C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B795E-2992-41FB-9AFE-FDD23EF301EC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2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2425E-98D4-4FBF-AF67-8C9D6C7FC7F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0B3FF-503E-44DE-B03C-217DF22481C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07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0EC2-F83B-4EA5-89D7-D13ADD964D29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125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ABE9-A1F0-4D25-A546-B48E1EC44F84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86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173D2-418A-47DD-A23C-C5D14B0AAB3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5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4E5F-DAEC-4CA2-8834-37FB243B2B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3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8BCF-E64A-438B-BFF1-976839A23CF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60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8CAD8-78B5-4715-9523-5EB050334FB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72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28AD9-E164-47E9-A133-BC0A8A9B86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319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5495F-ABC7-4D7D-AACD-1388F0121A2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6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50F8-407A-4F90-8D31-B36F606E59D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text styles</a:t>
            </a:r>
          </a:p>
          <a:p>
            <a:pPr lvl="1"/>
            <a:r>
              <a:rPr lang="en-IE" altLang="en-US"/>
              <a:t>Second level</a:t>
            </a:r>
          </a:p>
          <a:p>
            <a:pPr lvl="2"/>
            <a:r>
              <a:rPr lang="en-IE" altLang="en-US"/>
              <a:t>Third level</a:t>
            </a:r>
          </a:p>
          <a:p>
            <a:pPr lvl="3"/>
            <a:r>
              <a:rPr lang="en-IE" altLang="en-US"/>
              <a:t>Fourth level</a:t>
            </a:r>
          </a:p>
          <a:p>
            <a:pPr lvl="4"/>
            <a:r>
              <a:rPr lang="en-IE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B3636E-62EF-4D06-B875-1EED8D9631B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iaran.macnamee@ul.i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digitaled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llic.com/truestudio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Spring 2019</a:t>
            </a:r>
            <a:endParaRPr lang="en-IE" altLang="en-US" sz="100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000"/>
              <a:t>ES ARM Lecture 1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4A196-E8AA-441C-B267-4C29E5FE499F}" type="slidenum">
              <a:rPr lang="en-IE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E" altLang="en-US" sz="10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24000"/>
            <a:ext cx="8424862" cy="1752600"/>
          </a:xfrm>
        </p:spPr>
        <p:txBody>
          <a:bodyPr/>
          <a:lstStyle/>
          <a:p>
            <a:pPr eaLnBrk="1" hangingPunct="1"/>
            <a:r>
              <a:rPr lang="en-IE" altLang="en-US" dirty="0" smtClean="0"/>
              <a:t>ED5502: Digital Systems 3</a:t>
            </a:r>
            <a:r>
              <a:rPr lang="en-IE" altLang="en-US" dirty="0"/>
              <a:t/>
            </a:r>
            <a:br>
              <a:rPr lang="en-IE" altLang="en-US" dirty="0"/>
            </a:br>
            <a:r>
              <a:rPr lang="en-IE" altLang="en-US" dirty="0"/>
              <a:t>Embedded Software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Lecture 1: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Ciaran MacNamee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2018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27D15-A250-44B5-BAF2-0FA5663EA189}" type="slidenum">
              <a:rPr lang="en-GB" altLang="en-US"/>
              <a:pPr>
                <a:defRPr/>
              </a:pPr>
              <a:t>10</a:t>
            </a:fld>
            <a:endParaRPr lang="en-GB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3200" dirty="0"/>
              <a:t>ARM Cortex</a:t>
            </a:r>
            <a:endParaRPr lang="en-GB" altLang="en-US" sz="32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2800" dirty="0"/>
              <a:t>In this module we use microcontrollers based on the ARM Cortex M3 or M4 core</a:t>
            </a:r>
          </a:p>
          <a:p>
            <a:pPr eaLnBrk="1" hangingPunct="1">
              <a:defRPr/>
            </a:pPr>
            <a:r>
              <a:rPr lang="en-IE" altLang="en-US" sz="2800" dirty="0"/>
              <a:t>This microcontroller has an ARM Cortex-M processor core along with on chip program and data memory and I/O peripheral devices that can interface to the real world</a:t>
            </a:r>
          </a:p>
          <a:p>
            <a:pPr eaLnBrk="1" hangingPunct="1">
              <a:defRPr/>
            </a:pPr>
            <a:r>
              <a:rPr lang="en-IE" altLang="en-US" sz="2800" dirty="0"/>
              <a:t>You can build embedded system that is small and low cost with a microcontroller like this</a:t>
            </a:r>
          </a:p>
          <a:p>
            <a:pPr lvl="1" eaLnBrk="1" hangingPunct="1">
              <a:defRPr/>
            </a:pPr>
            <a:r>
              <a:rPr lang="en-IE" altLang="en-US" sz="2400" dirty="0"/>
              <a:t>But ARM is a powerful CPU so it can do very complex operations</a:t>
            </a:r>
          </a:p>
          <a:p>
            <a:pPr lvl="1" eaLnBrk="1" hangingPunct="1">
              <a:defRPr/>
            </a:pPr>
            <a:r>
              <a:rPr lang="en-IE" altLang="en-US" sz="2400" dirty="0"/>
              <a:t>And ARM can be very low power – longer battery life</a:t>
            </a:r>
          </a:p>
        </p:txBody>
      </p:sp>
    </p:spTree>
    <p:extLst>
      <p:ext uri="{BB962C8B-B14F-4D97-AF65-F5344CB8AC3E}">
        <p14:creationId xmlns:p14="http://schemas.microsoft.com/office/powerpoint/2010/main" val="12996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2018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27D15-A250-44B5-BAF2-0FA5663EA189}" type="slidenum">
              <a:rPr lang="en-GB" altLang="en-US"/>
              <a:pPr>
                <a:defRPr/>
              </a:pPr>
              <a:t>11</a:t>
            </a:fld>
            <a:endParaRPr lang="en-GB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3200" dirty="0"/>
              <a:t>ARM Cortex families</a:t>
            </a:r>
            <a:endParaRPr lang="en-GB" altLang="en-US" sz="32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ARM processors have many generations</a:t>
            </a:r>
          </a:p>
          <a:p>
            <a:pPr eaLnBrk="1" hangingPunct="1">
              <a:defRPr/>
            </a:pPr>
            <a:r>
              <a:rPr lang="en-IE" altLang="en-US" dirty="0"/>
              <a:t>Recent generations are named Cortex</a:t>
            </a:r>
          </a:p>
          <a:p>
            <a:pPr eaLnBrk="1" hangingPunct="1">
              <a:defRPr/>
            </a:pPr>
            <a:r>
              <a:rPr lang="en-IE" altLang="en-US" dirty="0"/>
              <a:t>Cortex processors have three profiles</a:t>
            </a:r>
          </a:p>
          <a:p>
            <a:pPr eaLnBrk="1" hangingPunct="1">
              <a:defRPr/>
            </a:pPr>
            <a:r>
              <a:rPr lang="en-IE" altLang="en-US" dirty="0"/>
              <a:t>A – High performance (iPads, servers)</a:t>
            </a:r>
          </a:p>
          <a:p>
            <a:pPr eaLnBrk="1" hangingPunct="1">
              <a:defRPr/>
            </a:pPr>
            <a:r>
              <a:rPr lang="en-IE" altLang="en-US" dirty="0"/>
              <a:t>R – High performance but deterministic operation for Real-Time (hard drive controllers, automotive drive trains)</a:t>
            </a:r>
          </a:p>
          <a:p>
            <a:pPr eaLnBrk="1" hangingPunct="1">
              <a:defRPr/>
            </a:pPr>
            <a:r>
              <a:rPr lang="en-IE" altLang="en-US" dirty="0"/>
              <a:t>M – Deeply Embedded microcontrollers, low power, low cost,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7459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Families and Architectures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12</a:t>
            </a:fld>
            <a:endParaRPr lang="en-I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15384"/>
            <a:ext cx="7315200" cy="5010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853" y="5825534"/>
            <a:ext cx="8965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J. </a:t>
            </a:r>
            <a:r>
              <a:rPr lang="en-IE" sz="1600" dirty="0" err="1"/>
              <a:t>Yiu</a:t>
            </a:r>
            <a:r>
              <a:rPr lang="en-IE" sz="1600" dirty="0"/>
              <a:t>, The Definitive Guide to ARM Cortex-M3 and Cortex-M4 Processors, 3rd </a:t>
            </a:r>
            <a:r>
              <a:rPr lang="en-IE" sz="1600" dirty="0" err="1"/>
              <a:t>ed</a:t>
            </a:r>
            <a:r>
              <a:rPr lang="en-IE" sz="1600" dirty="0"/>
              <a:t>, </a:t>
            </a:r>
            <a:r>
              <a:rPr lang="en-IE" sz="1600" dirty="0" err="1"/>
              <a:t>Newnes</a:t>
            </a:r>
            <a:r>
              <a:rPr lang="en-IE" sz="1600" dirty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0552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Families and Architectures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13</a:t>
            </a:fld>
            <a:endParaRPr lang="en-I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8853" y="5825534"/>
            <a:ext cx="8965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J. </a:t>
            </a:r>
            <a:r>
              <a:rPr lang="en-IE" sz="1600" dirty="0" err="1"/>
              <a:t>Yiu</a:t>
            </a:r>
            <a:r>
              <a:rPr lang="en-IE" sz="1600" dirty="0"/>
              <a:t>, The Definitive Guide to ARM Cortex-M3 and Cortex-M4 Processors, 3rd </a:t>
            </a:r>
            <a:r>
              <a:rPr lang="en-IE" sz="1600" dirty="0" err="1"/>
              <a:t>ed</a:t>
            </a:r>
            <a:r>
              <a:rPr lang="en-IE" sz="1600" dirty="0"/>
              <a:t>, </a:t>
            </a:r>
            <a:r>
              <a:rPr lang="en-IE" sz="1600" dirty="0" err="1"/>
              <a:t>Newnes</a:t>
            </a:r>
            <a:r>
              <a:rPr lang="en-IE" sz="1600" dirty="0"/>
              <a:t>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789254"/>
            <a:ext cx="7477125" cy="5133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1067622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ISA Versions</a:t>
            </a:r>
          </a:p>
        </p:txBody>
      </p:sp>
    </p:spTree>
    <p:extLst>
      <p:ext uri="{BB962C8B-B14F-4D97-AF65-F5344CB8AC3E}">
        <p14:creationId xmlns:p14="http://schemas.microsoft.com/office/powerpoint/2010/main" val="22580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Cortex M3 and M4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Cortex-M3 (2005) and Cortex-M4 (2010) are 32-bit processors designed by ARM</a:t>
            </a:r>
          </a:p>
          <a:p>
            <a:r>
              <a:rPr lang="en-IE" dirty="0"/>
              <a:t>The Instruction Set Architecture (ISA) used in the Cortex-M processors is the Thumb ISA based on Thumb-2 Technology</a:t>
            </a:r>
          </a:p>
          <a:p>
            <a:pPr lvl="1"/>
            <a:r>
              <a:rPr lang="en-IE" dirty="0"/>
              <a:t>Supports a mixture of 16- and 32-bit instructions</a:t>
            </a:r>
          </a:p>
          <a:p>
            <a:pPr lvl="1"/>
            <a:r>
              <a:rPr lang="en-IE" dirty="0"/>
              <a:t>Earlier ARM processors had separate ARM (32-bit instructions) and Thumb (16-bit instructions) and you had to transition between modes to use each 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9120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Cortex M3 and M4 features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614"/>
            <a:ext cx="8229600" cy="5294312"/>
          </a:xfrm>
        </p:spPr>
        <p:txBody>
          <a:bodyPr/>
          <a:lstStyle/>
          <a:p>
            <a:r>
              <a:rPr lang="en-IE" dirty="0"/>
              <a:t>Three-stage pipeline</a:t>
            </a:r>
          </a:p>
          <a:p>
            <a:r>
              <a:rPr lang="en-IE" dirty="0"/>
              <a:t>Harvard bus architecture with unified memory space: same address space for instructions and data</a:t>
            </a:r>
          </a:p>
          <a:p>
            <a:pPr lvl="1"/>
            <a:r>
              <a:rPr lang="en-IE" dirty="0"/>
              <a:t>(von Neumann at ISA level, Harvard at implementation level)</a:t>
            </a:r>
          </a:p>
          <a:p>
            <a:r>
              <a:rPr lang="en-IE" dirty="0"/>
              <a:t>On-chip bus interfaces based on AMBA</a:t>
            </a:r>
          </a:p>
          <a:p>
            <a:r>
              <a:rPr lang="en-IE" dirty="0"/>
              <a:t>NVIC interrupt controller: up to 240 interrupt requests and 8 to 256 interrupt priority levels</a:t>
            </a:r>
          </a:p>
          <a:p>
            <a:r>
              <a:rPr lang="en-IE" dirty="0"/>
              <a:t>Support for implementing OS: system tick timer, shadowed stack pointer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29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Cortex M3 and M4 features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Sleep mode and other low power features</a:t>
            </a:r>
          </a:p>
          <a:p>
            <a:r>
              <a:rPr lang="en-IE" dirty="0"/>
              <a:t>Support for optional Memory Management Unit (MMU)</a:t>
            </a:r>
          </a:p>
          <a:p>
            <a:r>
              <a:rPr lang="en-IE" dirty="0"/>
              <a:t>Bit Band: support for bit-data accesses in two specific memory areas</a:t>
            </a:r>
          </a:p>
          <a:p>
            <a:r>
              <a:rPr lang="en-IE" dirty="0"/>
              <a:t>Can be used in single-processor or multiple processor designs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9514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Cortex M3 and M4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General data processing, including hardware multiplication and division</a:t>
            </a:r>
          </a:p>
          <a:p>
            <a:r>
              <a:rPr lang="en-IE" sz="2800" dirty="0"/>
              <a:t>Memory access instructions support 8-, 16-, 32- and 64-bit data and multiple 32-bit data transfers</a:t>
            </a:r>
          </a:p>
          <a:p>
            <a:r>
              <a:rPr lang="en-IE" sz="2800" dirty="0"/>
              <a:t>Bit-field processing instructions</a:t>
            </a:r>
          </a:p>
          <a:p>
            <a:r>
              <a:rPr lang="en-IE" sz="2800" dirty="0"/>
              <a:t>Multiply Accumulate (MAC) and saturate instructions</a:t>
            </a:r>
          </a:p>
          <a:p>
            <a:r>
              <a:rPr lang="en-IE" sz="2800" dirty="0"/>
              <a:t>Unconditional and conditional Branches and function calls</a:t>
            </a:r>
          </a:p>
          <a:p>
            <a:r>
              <a:rPr lang="en-IE" sz="2800" dirty="0"/>
              <a:t>Instructions for system control, OS support </a:t>
            </a:r>
            <a:r>
              <a:rPr lang="en-IE" sz="2800" dirty="0" err="1"/>
              <a:t>etc</a:t>
            </a:r>
            <a:endParaRPr lang="en-IE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9390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Cortex M4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Single instruction multiple data (SIMD) operations</a:t>
            </a:r>
          </a:p>
          <a:p>
            <a:r>
              <a:rPr lang="en-IE" sz="2800" dirty="0"/>
              <a:t>Additional fast MAC and multiply instructions</a:t>
            </a:r>
          </a:p>
          <a:p>
            <a:r>
              <a:rPr lang="en-IE" sz="2800" dirty="0"/>
              <a:t>Saturating arithmetic instructions</a:t>
            </a:r>
          </a:p>
          <a:p>
            <a:r>
              <a:rPr lang="en-IE" sz="2800" dirty="0"/>
              <a:t>Optional floating point instructions (M4F option)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5280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Cortex M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Cortex-M3 and –M4 are based on the ARMv7-M architecture</a:t>
            </a:r>
          </a:p>
          <a:p>
            <a:r>
              <a:rPr lang="en-IE" dirty="0"/>
              <a:t>Cortex-M0+, -M0 and –M1 (for FPGAs) processors are based on the ARMv6-M architecture (smaller ISA)</a:t>
            </a:r>
          </a:p>
          <a:p>
            <a:r>
              <a:rPr lang="en-IE" dirty="0"/>
              <a:t>Choice of processor depends on the end application</a:t>
            </a:r>
          </a:p>
          <a:p>
            <a:r>
              <a:rPr lang="en-IE" i="1" dirty="0"/>
              <a:t>Older ARM7, ARM9 processors are not Cortex processors</a:t>
            </a:r>
          </a:p>
          <a:p>
            <a:endParaRPr lang="en-IE" i="1" dirty="0"/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41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Embedded Systems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Lecturer: Ciaran MacNamee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E-mail: </a:t>
            </a:r>
            <a:r>
              <a:rPr lang="en-IE" altLang="en-US" sz="3200" dirty="0">
                <a:hlinkClick r:id="rId3"/>
              </a:rPr>
              <a:t>ciaran.macnamee@ul.ie</a:t>
            </a:r>
            <a:endParaRPr lang="en-IE" altLang="en-US" sz="3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Room No: ER-2020 (Engineering Research Building)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Tel: 061-213470 (internal: 3470)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5407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Cortex-M processor family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20</a:t>
            </a:fld>
            <a:endParaRPr lang="en-I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727472"/>
            <a:ext cx="7962901" cy="56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Cortex-M processor family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21</a:t>
            </a:fld>
            <a:endParaRPr lang="en-I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10635"/>
            <a:ext cx="8839200" cy="4248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33897" y="5435441"/>
            <a:ext cx="6276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Relationships between Instruction Set Architecture Versions</a:t>
            </a:r>
          </a:p>
        </p:txBody>
      </p:sp>
    </p:spTree>
    <p:extLst>
      <p:ext uri="{BB962C8B-B14F-4D97-AF65-F5344CB8AC3E}">
        <p14:creationId xmlns:p14="http://schemas.microsoft.com/office/powerpoint/2010/main" val="7391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Processors and Microcontrollers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ARM does not make microcontrollers: it designs Processors</a:t>
            </a:r>
          </a:p>
          <a:p>
            <a:pPr lvl="1"/>
            <a:r>
              <a:rPr lang="en-IE" dirty="0"/>
              <a:t>ARM processors are licensed to manufacturers who design microcontrollers using ARM cores</a:t>
            </a:r>
          </a:p>
          <a:p>
            <a:r>
              <a:rPr lang="en-IE" dirty="0"/>
              <a:t>A microcontroller contains a processor and also on-chip memory and hardware I/O modules like ADCs, Ports, Timers etc</a:t>
            </a:r>
          </a:p>
          <a:p>
            <a:r>
              <a:rPr lang="en-IE" dirty="0"/>
              <a:t>Semiconductor companies license ARM processors and surround the processor with I/O modules and varying amounts of memory</a:t>
            </a:r>
          </a:p>
          <a:p>
            <a:pPr lvl="1"/>
            <a:r>
              <a:rPr lang="en-IE"/>
              <a:t>This </a:t>
            </a:r>
            <a:r>
              <a:rPr lang="en-IE" dirty="0"/>
              <a:t>differentiates products from each 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594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Cortex-M4 based microcontroller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23</a:t>
            </a:fld>
            <a:endParaRPr lang="en-I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983385"/>
            <a:ext cx="8696325" cy="5705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7824" y="860993"/>
            <a:ext cx="2376264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CPU is just one part of the microcontroller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51720" y="1196752"/>
            <a:ext cx="864096" cy="14401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Features of ARM Cortex M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Low Power, High Performance, Energy Efficient</a:t>
            </a:r>
          </a:p>
          <a:p>
            <a:r>
              <a:rPr lang="en-IE" dirty="0"/>
              <a:t>Code Density</a:t>
            </a:r>
          </a:p>
          <a:p>
            <a:r>
              <a:rPr lang="en-IE" dirty="0"/>
              <a:t>Interrupts: Configurable interrupt controller</a:t>
            </a:r>
          </a:p>
          <a:p>
            <a:r>
              <a:rPr lang="en-IE" dirty="0"/>
              <a:t>Ease of use, C friendly Scalable</a:t>
            </a:r>
          </a:p>
          <a:p>
            <a:r>
              <a:rPr lang="en-IE" dirty="0"/>
              <a:t>Debug support</a:t>
            </a:r>
          </a:p>
          <a:p>
            <a:r>
              <a:rPr lang="en-IE" dirty="0"/>
              <a:t>OS support</a:t>
            </a:r>
          </a:p>
          <a:p>
            <a:r>
              <a:rPr lang="en-IE" dirty="0"/>
              <a:t>Software portability</a:t>
            </a:r>
          </a:p>
          <a:p>
            <a:r>
              <a:rPr lang="en-IE" dirty="0"/>
              <a:t>Wide range of support tools from multiple vendors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4761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C and C++ Programming Languages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All processors execute binary or machine code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IE" altLang="en-US" sz="2400" dirty="0"/>
              <a:t>But you can generate machine code in many ways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The closest thing to machine code is to program in assembly language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IE" altLang="en-US" sz="2400" dirty="0"/>
              <a:t>Gives great insight into the details of the microcontroller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IE" altLang="en-US" sz="2400" dirty="0"/>
              <a:t>But assembly programming is processor dependent – not portable – and often is more detailed than you want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C is a high level programming language that allows access to the low level resources of a microcontroller but is easier to use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We use C and </a:t>
            </a:r>
            <a:r>
              <a:rPr lang="en-IE" altLang="en-US" sz="2800" dirty="0" smtClean="0"/>
              <a:t>possibly </a:t>
            </a:r>
            <a:r>
              <a:rPr lang="en-IE" altLang="en-US" sz="2800" dirty="0"/>
              <a:t>a small amount of assembly</a:t>
            </a:r>
            <a:endParaRPr lang="en-GB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922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B220-CAF4-4150-BBF6-BDA7E544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Computer instructions are in bits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53323-EF28-42F4-91A6-DA3EEDC2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Autumn 2018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DAD4E-6D62-4FC0-A44A-0CC829A4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ET4011 (Part 2) Lecture 2</a:t>
            </a:r>
            <a:endParaRPr lang="en-IE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41D9B-294D-47DD-B598-6F1BDB43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26</a:t>
            </a:fld>
            <a:endParaRPr lang="en-IE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AAF19E-CEC0-4FF8-B6EF-3424069F5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612032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8AE8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1CEDC-7290-446B-8D84-60EE1A5CC791}"/>
              </a:ext>
            </a:extLst>
          </p:cNvPr>
          <p:cNvSpPr txBox="1"/>
          <p:nvPr/>
        </p:nvSpPr>
        <p:spPr>
          <a:xfrm>
            <a:off x="3653792" y="3492778"/>
            <a:ext cx="5292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Computer instructions are formed from binary bits</a:t>
            </a:r>
          </a:p>
          <a:p>
            <a:endParaRPr lang="en-IE" dirty="0"/>
          </a:p>
          <a:p>
            <a:r>
              <a:rPr lang="en-IE" dirty="0"/>
              <a:t>The instructions are simple operations such as arithmetic and logical operations like Add, Subtract, Move data, Test a condition and so 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E158E-ED02-4D5B-B639-1FEF04CF40FA}"/>
              </a:ext>
            </a:extLst>
          </p:cNvPr>
          <p:cNvSpPr txBox="1"/>
          <p:nvPr/>
        </p:nvSpPr>
        <p:spPr>
          <a:xfrm>
            <a:off x="2374423" y="5117434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These instructions are what the computer can do</a:t>
            </a:r>
          </a:p>
          <a:p>
            <a:r>
              <a:rPr lang="en-IE" dirty="0"/>
              <a:t>The CPU fetches the binary patterns, decodes them and completes executing the specified operation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017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C59C-1748-4D32-8AD7-F475521D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2"/>
            <a:ext cx="4114800" cy="1575519"/>
          </a:xfrm>
        </p:spPr>
        <p:txBody>
          <a:bodyPr/>
          <a:lstStyle/>
          <a:p>
            <a:r>
              <a:rPr lang="en-IE" dirty="0"/>
              <a:t>Higher level computer languages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7148-BE68-4E15-BB67-336A8CB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Autumn 2018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1A5B-F6BF-4898-8C2A-47A88154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ET4011 (Part 2) Lecture 2</a:t>
            </a:r>
            <a:endParaRPr lang="en-IE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DAA81-417B-40FC-A255-6AAA471E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27</a:t>
            </a:fld>
            <a:endParaRPr lang="en-IE" altLang="en-US"/>
          </a:p>
        </p:txBody>
      </p:sp>
      <p:pic>
        <p:nvPicPr>
          <p:cNvPr id="9" name="Picture 8" descr="f01-04-9780128017333">
            <a:extLst>
              <a:ext uri="{FF2B5EF4-FFF2-40B4-BE49-F238E27FC236}">
                <a16:creationId xmlns:a16="http://schemas.microsoft.com/office/drawing/2014/main" id="{597E28B2-0736-4EC2-B5BA-9F25FD8131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29" y="116631"/>
            <a:ext cx="4204672" cy="658420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ED87D3-1E7A-457D-A66D-B30B899E592B}"/>
              </a:ext>
            </a:extLst>
          </p:cNvPr>
          <p:cNvSpPr txBox="1"/>
          <p:nvPr/>
        </p:nvSpPr>
        <p:spPr>
          <a:xfrm>
            <a:off x="469900" y="2420888"/>
            <a:ext cx="3958084" cy="2031325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2060"/>
                </a:solidFill>
              </a:rPr>
              <a:t>This is how High Level Computer Languages, Assembly Language and Machine code are related</a:t>
            </a:r>
          </a:p>
          <a:p>
            <a:endParaRPr lang="en-IE" dirty="0">
              <a:solidFill>
                <a:srgbClr val="002060"/>
              </a:solidFill>
            </a:endParaRPr>
          </a:p>
          <a:p>
            <a:r>
              <a:rPr lang="en-IE" dirty="0">
                <a:solidFill>
                  <a:srgbClr val="002060"/>
                </a:solidFill>
              </a:rPr>
              <a:t>For programming, we use tools to generate lower level code from higher level code </a:t>
            </a:r>
          </a:p>
        </p:txBody>
      </p:sp>
    </p:spTree>
    <p:extLst>
      <p:ext uri="{BB962C8B-B14F-4D97-AF65-F5344CB8AC3E}">
        <p14:creationId xmlns:p14="http://schemas.microsoft.com/office/powerpoint/2010/main" val="33053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Support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ARM provides many tools to support chip design based on ARM processors as well as tools to support AEM software development </a:t>
            </a:r>
          </a:p>
          <a:p>
            <a:r>
              <a:rPr lang="en-IE" dirty="0"/>
              <a:t>Many third-party vendors also provide ARM software development tools and IDEs</a:t>
            </a:r>
          </a:p>
          <a:p>
            <a:pPr lvl="1"/>
            <a:r>
              <a:rPr lang="en-IE" dirty="0"/>
              <a:t>An IDE is an Integrated Development Environment - typically includes a compiler, linker, program loader or flash programming tool as well as debugging tools all within the same Environment</a:t>
            </a:r>
          </a:p>
          <a:p>
            <a:pPr lvl="1"/>
            <a:r>
              <a:rPr lang="en-IE" dirty="0" err="1"/>
              <a:t>Atollic</a:t>
            </a:r>
            <a:r>
              <a:rPr lang="en-IE" dirty="0"/>
              <a:t> IDE for STM32 Cortex-M microcontrollers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222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 and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 Microelectronics is an ARM Cortex-M licensee: produces Cortex-M microcontrollers under the generic name STM32</a:t>
            </a:r>
          </a:p>
          <a:p>
            <a:r>
              <a:rPr lang="en-IE" dirty="0"/>
              <a:t>The STM32 portfolio includes </a:t>
            </a:r>
            <a:r>
              <a:rPr lang="en-IE" dirty="0" err="1"/>
              <a:t>Arm®Cortex</a:t>
            </a:r>
            <a:r>
              <a:rPr lang="en-IE" dirty="0"/>
              <a:t>®-M cores (M0, M0+, M3, M4 and M7)</a:t>
            </a:r>
          </a:p>
          <a:p>
            <a:r>
              <a:rPr lang="en-IE" dirty="0"/>
              <a:t>STM32 feature: it’s easy to port applications from one device to another </a:t>
            </a:r>
          </a:p>
          <a:p>
            <a:r>
              <a:rPr lang="en-IE" dirty="0"/>
              <a:t>Devices have similar pinouts and are supported by good tools</a:t>
            </a:r>
          </a:p>
          <a:p>
            <a:r>
              <a:rPr lang="en-IE" dirty="0"/>
              <a:t>We use STM32 &amp; the </a:t>
            </a:r>
            <a:r>
              <a:rPr lang="en-IE" dirty="0" err="1"/>
              <a:t>Atollic</a:t>
            </a:r>
            <a:r>
              <a:rPr lang="en-IE" dirty="0"/>
              <a:t> </a:t>
            </a:r>
            <a:r>
              <a:rPr lang="en-IE" dirty="0" err="1"/>
              <a:t>TrueStudio</a:t>
            </a:r>
            <a:r>
              <a:rPr lang="en-IE" dirty="0"/>
              <a:t> 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440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2018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5C6F-680E-4089-B459-3804EA0BDE59}" type="slidenum">
              <a:rPr lang="en-GB" altLang="en-US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3200" dirty="0"/>
              <a:t>Embedded Systems and Software: Texts</a:t>
            </a:r>
            <a:endParaRPr lang="en-GB" alt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The Definitive Guide to ARM Cortex-M3 and Cortex-M4 Processors, by Joseph </a:t>
            </a:r>
            <a:r>
              <a:rPr lang="en-IE" altLang="en-US" sz="2800" dirty="0" err="1"/>
              <a:t>Yiu</a:t>
            </a:r>
            <a:endParaRPr lang="en-IE" alt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400" dirty="0" err="1"/>
              <a:t>Newnes</a:t>
            </a:r>
            <a:r>
              <a:rPr lang="en-IE" altLang="en-US" sz="2400" dirty="0"/>
              <a:t>, 3</a:t>
            </a:r>
            <a:r>
              <a:rPr lang="en-IE" altLang="en-US" sz="2400" baseline="30000" dirty="0"/>
              <a:t>rd</a:t>
            </a:r>
            <a:r>
              <a:rPr lang="en-IE" altLang="en-US" sz="2400" dirty="0"/>
              <a:t> Edition, ISBN-13: 978-0-12-408082-9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STM32 Arm Programming for Embedded Systems, by Muhammad Ali </a:t>
            </a:r>
            <a:r>
              <a:rPr lang="en-IE" altLang="en-US" sz="2800" dirty="0" err="1"/>
              <a:t>Mazidi</a:t>
            </a:r>
            <a:r>
              <a:rPr lang="en-IE" altLang="en-US" sz="2800" dirty="0"/>
              <a:t> et 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400" dirty="0">
                <a:hlinkClick r:id="rId3"/>
              </a:rPr>
              <a:t>www.microdigitaled.com</a:t>
            </a:r>
            <a:r>
              <a:rPr lang="en-IE" altLang="en-US" sz="2400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Programming with STM32 </a:t>
            </a:r>
            <a:r>
              <a:rPr lang="en-IE" altLang="en-US" sz="2800" dirty="0" err="1"/>
              <a:t>Nucleo</a:t>
            </a:r>
            <a:r>
              <a:rPr lang="en-IE" altLang="en-US" sz="2800" dirty="0"/>
              <a:t> Boards, by Dogan Ibrahim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400" dirty="0" err="1"/>
              <a:t>Elektor</a:t>
            </a:r>
            <a:r>
              <a:rPr lang="en-IE" altLang="en-US" sz="2400" dirty="0"/>
              <a:t> Publication, ISBN-13: 978-1-907920-68-4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Programming with STM32: Getting Started with the </a:t>
            </a:r>
            <a:r>
              <a:rPr lang="en-IE" altLang="en-US" sz="2800" dirty="0" err="1"/>
              <a:t>Nucleo</a:t>
            </a:r>
            <a:r>
              <a:rPr lang="en-IE" altLang="en-US" sz="2800" dirty="0"/>
              <a:t> Board and C/C++, by Donald Norris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400" dirty="0"/>
              <a:t>McGraw-Hill, ISBN-13: </a:t>
            </a:r>
            <a:r>
              <a:rPr lang="en-IE" sz="2400" dirty="0"/>
              <a:t>978-1260031317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400" dirty="0"/>
              <a:t>There are many other ARM Cortex-M textbooks</a:t>
            </a:r>
          </a:p>
        </p:txBody>
      </p:sp>
    </p:spTree>
    <p:extLst>
      <p:ext uri="{BB962C8B-B14F-4D97-AF65-F5344CB8AC3E}">
        <p14:creationId xmlns:p14="http://schemas.microsoft.com/office/powerpoint/2010/main" val="37588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EE-36EF-4BF2-B4D2-2C03F814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84" y="998"/>
            <a:ext cx="2026568" cy="647700"/>
          </a:xfrm>
        </p:spPr>
        <p:txBody>
          <a:bodyPr/>
          <a:lstStyle/>
          <a:p>
            <a:r>
              <a:rPr lang="en-IE" dirty="0"/>
              <a:t>STM32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4DB5C-A3C9-491D-9954-78431743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DD7F-9B5F-4AAA-8A8E-66C00FF5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F72A-192D-480D-A1EE-CBACE3FD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30</a:t>
            </a:fld>
            <a:endParaRPr lang="en-IE" altLang="en-US"/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D2EC52-9DB0-443A-9B1F-3D943E68F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59" y="26753"/>
            <a:ext cx="7345691" cy="667408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ACE056-93D5-4F70-9CF4-FAF6043771A3}"/>
              </a:ext>
            </a:extLst>
          </p:cNvPr>
          <p:cNvSpPr txBox="1"/>
          <p:nvPr/>
        </p:nvSpPr>
        <p:spPr>
          <a:xfrm>
            <a:off x="127720" y="764704"/>
            <a:ext cx="1534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Colour code refers to performance grades</a:t>
            </a:r>
          </a:p>
        </p:txBody>
      </p:sp>
    </p:spTree>
    <p:extLst>
      <p:ext uri="{BB962C8B-B14F-4D97-AF65-F5344CB8AC3E}">
        <p14:creationId xmlns:p14="http://schemas.microsoft.com/office/powerpoint/2010/main" val="38312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2018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607BE-3ECE-4AE6-AF6A-F5BF44646B2F}" type="slidenum">
              <a:rPr lang="en-GB" altLang="en-US"/>
              <a:pPr>
                <a:defRPr/>
              </a:pPr>
              <a:t>31</a:t>
            </a:fld>
            <a:endParaRPr lang="en-GB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3200"/>
              <a:t>Development Tools: Software and Hardware</a:t>
            </a:r>
            <a:endParaRPr lang="en-GB" altLang="en-US" sz="32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2800" dirty="0"/>
              <a:t>Software Tools: C/C+ compiler based on the Gnu Compiler Collection (</a:t>
            </a:r>
            <a:r>
              <a:rPr lang="en-IE" altLang="en-US" sz="2800" dirty="0" err="1"/>
              <a:t>gcc</a:t>
            </a:r>
            <a:r>
              <a:rPr lang="en-IE" altLang="en-US" sz="2800" dirty="0"/>
              <a:t>) ported to ARM</a:t>
            </a:r>
          </a:p>
          <a:p>
            <a:pPr eaLnBrk="1" hangingPunct="1">
              <a:defRPr/>
            </a:pPr>
            <a:r>
              <a:rPr lang="en-IE" altLang="en-US" sz="2800" dirty="0"/>
              <a:t>Development Environment: </a:t>
            </a:r>
            <a:r>
              <a:rPr lang="en-IE" altLang="en-US" sz="2800" dirty="0" err="1"/>
              <a:t>Atollic</a:t>
            </a:r>
            <a:r>
              <a:rPr lang="en-IE" altLang="en-US" sz="2800" dirty="0"/>
              <a:t> </a:t>
            </a:r>
            <a:r>
              <a:rPr lang="en-IE" altLang="en-US" sz="2800" dirty="0" err="1"/>
              <a:t>TrueStudio</a:t>
            </a:r>
            <a:r>
              <a:rPr lang="en-IE" altLang="en-US" sz="2800" dirty="0"/>
              <a:t> –GCC compiler for ARM supports STM32 (ARM) </a:t>
            </a:r>
            <a:r>
              <a:rPr lang="en-IE" altLang="en-US" sz="2800" dirty="0" smtClean="0"/>
              <a:t>microcontrollers</a:t>
            </a:r>
          </a:p>
          <a:p>
            <a:pPr eaLnBrk="1" hangingPunct="1">
              <a:defRPr/>
            </a:pPr>
            <a:r>
              <a:rPr lang="en-IE" altLang="en-US" sz="2800" dirty="0">
                <a:hlinkClick r:id="rId3"/>
              </a:rPr>
              <a:t>https://atollic.com/truestudio</a:t>
            </a:r>
            <a:r>
              <a:rPr lang="en-IE" altLang="en-US" sz="2800" dirty="0" smtClean="0">
                <a:hlinkClick r:id="rId3"/>
              </a:rPr>
              <a:t>/</a:t>
            </a:r>
            <a:r>
              <a:rPr lang="en-IE" altLang="en-US" sz="2800" dirty="0" smtClean="0"/>
              <a:t> </a:t>
            </a:r>
            <a:endParaRPr lang="en-IE" altLang="en-US" sz="2800" dirty="0"/>
          </a:p>
          <a:p>
            <a:pPr eaLnBrk="1" hangingPunct="1">
              <a:defRPr/>
            </a:pPr>
            <a:r>
              <a:rPr lang="en-IE" altLang="en-US" sz="2800" dirty="0"/>
              <a:t>Hardware Tools: </a:t>
            </a:r>
            <a:r>
              <a:rPr lang="en-IE" altLang="en-US" sz="2800" dirty="0" smtClean="0"/>
              <a:t>STM32L476RG </a:t>
            </a:r>
            <a:r>
              <a:rPr lang="en-IE" altLang="en-US" sz="2800" dirty="0" err="1"/>
              <a:t>Nucleo</a:t>
            </a:r>
            <a:r>
              <a:rPr lang="en-IE" altLang="en-US" sz="2800" dirty="0"/>
              <a:t> Board</a:t>
            </a:r>
          </a:p>
          <a:p>
            <a:pPr lvl="1" eaLnBrk="1" hangingPunct="1">
              <a:defRPr/>
            </a:pPr>
            <a:r>
              <a:rPr lang="en-IE" altLang="en-US" sz="2400" dirty="0"/>
              <a:t>CPU: ARM Cortex-M4 Core running at up to </a:t>
            </a:r>
            <a:r>
              <a:rPr lang="en-IE" altLang="en-US" sz="2400" dirty="0" smtClean="0"/>
              <a:t>80MHz</a:t>
            </a:r>
            <a:endParaRPr lang="en-IE" altLang="en-US" sz="2400" dirty="0"/>
          </a:p>
          <a:p>
            <a:pPr lvl="1" eaLnBrk="1" hangingPunct="1">
              <a:defRPr/>
            </a:pPr>
            <a:r>
              <a:rPr lang="en-IE" altLang="en-US" sz="2400" dirty="0" smtClean="0"/>
              <a:t>1MB </a:t>
            </a:r>
            <a:r>
              <a:rPr lang="en-IE" altLang="en-US" sz="2400" dirty="0"/>
              <a:t>Flash program memory, </a:t>
            </a:r>
            <a:r>
              <a:rPr lang="en-IE" altLang="en-US" sz="2400" dirty="0" smtClean="0"/>
              <a:t>128 </a:t>
            </a:r>
            <a:r>
              <a:rPr lang="en-IE" altLang="en-US" sz="2400" dirty="0"/>
              <a:t>KB SRAM Data memory</a:t>
            </a:r>
          </a:p>
          <a:p>
            <a:pPr lvl="1" eaLnBrk="1" hangingPunct="1">
              <a:defRPr/>
            </a:pPr>
            <a:r>
              <a:rPr lang="en-IE" altLang="en-US" sz="2400" dirty="0"/>
              <a:t>On-board debugging and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42432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 </a:t>
            </a:r>
            <a:r>
              <a:rPr lang="en-IE" dirty="0" err="1"/>
              <a:t>Nucleo</a:t>
            </a:r>
            <a:r>
              <a:rPr lang="en-IE" dirty="0"/>
              <a:t> 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Small low-cost development boards based on the 32-bit ARM Cortex Architecture</a:t>
            </a:r>
          </a:p>
          <a:p>
            <a:r>
              <a:rPr lang="en-IE" dirty="0"/>
              <a:t>Compatible with Arduino shields (but be careful of voltage levels) as well as ST </a:t>
            </a:r>
            <a:r>
              <a:rPr lang="en-IE" dirty="0" err="1"/>
              <a:t>Morpho</a:t>
            </a:r>
            <a:r>
              <a:rPr lang="en-IE" dirty="0"/>
              <a:t> based boards</a:t>
            </a:r>
          </a:p>
          <a:p>
            <a:r>
              <a:rPr lang="en-IE" dirty="0"/>
              <a:t>Compatible with </a:t>
            </a:r>
            <a:r>
              <a:rPr lang="en-IE" dirty="0" err="1"/>
              <a:t>mbed</a:t>
            </a:r>
            <a:r>
              <a:rPr lang="en-IE" dirty="0"/>
              <a:t>, </a:t>
            </a:r>
            <a:r>
              <a:rPr lang="en-IE" dirty="0" err="1"/>
              <a:t>Atollic</a:t>
            </a:r>
            <a:r>
              <a:rPr lang="en-IE" dirty="0"/>
              <a:t>, and other debugging and programming environments</a:t>
            </a:r>
          </a:p>
          <a:p>
            <a:r>
              <a:rPr lang="en-IE" dirty="0"/>
              <a:t>Over 32 different boards of varying sizes available using a number of different STM32 microcontrollers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6247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F451-9975-4BCE-B799-C4F61FD8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151"/>
            <a:ext cx="3008313" cy="824955"/>
          </a:xfrm>
        </p:spPr>
        <p:txBody>
          <a:bodyPr/>
          <a:lstStyle/>
          <a:p>
            <a:r>
              <a:rPr lang="en-IE" dirty="0"/>
              <a:t>STM32 </a:t>
            </a:r>
            <a:r>
              <a:rPr lang="en-IE" dirty="0" err="1"/>
              <a:t>Nucleo</a:t>
            </a:r>
            <a:r>
              <a:rPr lang="en-IE" dirty="0"/>
              <a:t> 64 Boards</a:t>
            </a:r>
          </a:p>
        </p:txBody>
      </p:sp>
      <p:pic>
        <p:nvPicPr>
          <p:cNvPr id="9" name="Content Placeholder 8" descr="A circuit board&#10;&#10;Description generated with very high confidence">
            <a:extLst>
              <a:ext uri="{FF2B5EF4-FFF2-40B4-BE49-F238E27FC236}">
                <a16:creationId xmlns:a16="http://schemas.microsoft.com/office/drawing/2014/main" id="{00BE95DF-2A8D-454A-96A1-76FF56E76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707" y="1052736"/>
            <a:ext cx="5788109" cy="42484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11890-D6E8-4A88-8061-DF155F123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086106"/>
            <a:ext cx="3008313" cy="4691063"/>
          </a:xfrm>
        </p:spPr>
        <p:txBody>
          <a:bodyPr/>
          <a:lstStyle/>
          <a:p>
            <a:r>
              <a:rPr lang="en-IE" sz="1600" dirty="0"/>
              <a:t>STM32 Nucleo-64 boards are an affordable way for users to try out</a:t>
            </a:r>
          </a:p>
          <a:p>
            <a:r>
              <a:rPr lang="en-IE" sz="1600" dirty="0"/>
              <a:t>new concepts and build prototypes with the STM32 microcontrollers</a:t>
            </a:r>
          </a:p>
          <a:p>
            <a:r>
              <a:rPr lang="en-IE" sz="1600" dirty="0"/>
              <a:t>Arduino™ Uno R3 connectivity support and the ST morpho headers </a:t>
            </a:r>
          </a:p>
          <a:p>
            <a:r>
              <a:rPr lang="en-IE" sz="1600" dirty="0"/>
              <a:t>STM32 Nucleo-64 board does not require a separate probe - integrates the ST-LINK/V2-1 debugger and programmer.</a:t>
            </a:r>
          </a:p>
          <a:p>
            <a:r>
              <a:rPr lang="en-IE" sz="1600" dirty="0"/>
              <a:t>Comes with the STM32 comprehensive software HAL library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5CE5A-50F4-4BAE-A1A7-1C8BF437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E32D6-E8B5-4684-AB34-339C7C1D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F701B-7534-41F1-AE3C-1E906921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495F-ABC7-4D7D-AACD-1388F0121A21}" type="slidenum">
              <a:rPr lang="en-IE" altLang="en-US" smtClean="0"/>
              <a:pPr/>
              <a:t>33</a:t>
            </a:fld>
            <a:endParaRPr lang="en-IE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A3BDC-2452-4558-990F-28481A4BA623}"/>
              </a:ext>
            </a:extLst>
          </p:cNvPr>
          <p:cNvSpPr txBox="1"/>
          <p:nvPr/>
        </p:nvSpPr>
        <p:spPr>
          <a:xfrm>
            <a:off x="4167276" y="530909"/>
            <a:ext cx="477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Arduino UNO R3 headers mean it can interface with (3.3V) Arduino Shields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EABEAD-8885-479E-BABF-B40F2641AB5F}"/>
              </a:ext>
            </a:extLst>
          </p:cNvPr>
          <p:cNvCxnSpPr/>
          <p:nvPr/>
        </p:nvCxnSpPr>
        <p:spPr>
          <a:xfrm flipH="1">
            <a:off x="5436096" y="1196752"/>
            <a:ext cx="1117104" cy="1368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07383-6555-43CD-8422-DE59A0B69F26}"/>
              </a:ext>
            </a:extLst>
          </p:cNvPr>
          <p:cNvCxnSpPr>
            <a:cxnSpLocks/>
          </p:cNvCxnSpPr>
          <p:nvPr/>
        </p:nvCxnSpPr>
        <p:spPr>
          <a:xfrm>
            <a:off x="6553200" y="1196752"/>
            <a:ext cx="179040" cy="2088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4D971F-A41E-487E-863F-E08E0767670B}"/>
              </a:ext>
            </a:extLst>
          </p:cNvPr>
          <p:cNvSpPr txBox="1"/>
          <p:nvPr/>
        </p:nvSpPr>
        <p:spPr>
          <a:xfrm>
            <a:off x="3985524" y="5696275"/>
            <a:ext cx="435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Nucleo-144 and Nucleo-32 boards are also available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40A994-5B9C-4965-9A7E-3D4C6BA446F6}"/>
              </a:ext>
            </a:extLst>
          </p:cNvPr>
          <p:cNvCxnSpPr>
            <a:cxnSpLocks/>
          </p:cNvCxnSpPr>
          <p:nvPr/>
        </p:nvCxnSpPr>
        <p:spPr>
          <a:xfrm flipV="1">
            <a:off x="3465513" y="2598274"/>
            <a:ext cx="2810507" cy="1208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Overview of ARM Cortex-M microcontrollers and place of M3 and M4 in the family</a:t>
            </a:r>
          </a:p>
          <a:p>
            <a:r>
              <a:rPr lang="en-IE" dirty="0"/>
              <a:t>Overview of Cortex M3 and M4 features</a:t>
            </a:r>
          </a:p>
          <a:p>
            <a:r>
              <a:rPr lang="en-IE" dirty="0"/>
              <a:t>STM32 </a:t>
            </a:r>
            <a:r>
              <a:rPr lang="en-IE" dirty="0" smtClean="0"/>
              <a:t>L476RG </a:t>
            </a:r>
            <a:r>
              <a:rPr lang="en-IE" dirty="0"/>
              <a:t>MCU and its Nucleo-64 development board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ES ARM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229EC-B66C-4632-8195-EA20139B8410}" type="slidenum">
              <a:rPr lang="en-IE" altLang="en-US" smtClean="0"/>
              <a:pPr>
                <a:defRPr/>
              </a:pPr>
              <a:t>34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909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2018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F9189-7C2C-4A5B-9790-2DCE73E9330F}" type="slidenum">
              <a:rPr lang="en-GB" altLang="en-US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3200" dirty="0"/>
              <a:t>Assessment</a:t>
            </a:r>
            <a:endParaRPr lang="en-GB" altLang="en-US" sz="32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2800" dirty="0"/>
              <a:t>Programming is a practical discipline – we learn best by doing</a:t>
            </a:r>
          </a:p>
          <a:p>
            <a:pPr eaLnBrk="1" hangingPunct="1">
              <a:defRPr/>
            </a:pPr>
            <a:r>
              <a:rPr lang="en-IE" altLang="en-US" sz="2800" dirty="0"/>
              <a:t>So Module assessment:</a:t>
            </a:r>
          </a:p>
          <a:p>
            <a:pPr eaLnBrk="1" hangingPunct="1">
              <a:defRPr/>
            </a:pPr>
            <a:r>
              <a:rPr lang="en-IE" altLang="en-US" sz="2800" dirty="0"/>
              <a:t>Final exam: 30%</a:t>
            </a:r>
          </a:p>
          <a:p>
            <a:pPr eaLnBrk="1" hangingPunct="1">
              <a:defRPr/>
            </a:pPr>
            <a:r>
              <a:rPr lang="en-IE" altLang="en-US" sz="2800" dirty="0"/>
              <a:t>Homework assignments: 4 x 5% each (20%)</a:t>
            </a:r>
          </a:p>
          <a:p>
            <a:pPr eaLnBrk="1" hangingPunct="1">
              <a:defRPr/>
            </a:pPr>
            <a:r>
              <a:rPr lang="en-IE" altLang="en-US" sz="2800" dirty="0"/>
              <a:t>Labs &amp; Projects: 50%</a:t>
            </a:r>
          </a:p>
          <a:p>
            <a:pPr lvl="1" eaLnBrk="1" hangingPunct="1">
              <a:defRPr/>
            </a:pPr>
            <a:r>
              <a:rPr lang="en-IE" altLang="en-US" sz="2400" dirty="0"/>
              <a:t>Project 1: 20%</a:t>
            </a:r>
          </a:p>
          <a:p>
            <a:pPr lvl="1" eaLnBrk="1" hangingPunct="1">
              <a:defRPr/>
            </a:pPr>
            <a:r>
              <a:rPr lang="en-IE" altLang="en-US" sz="2400" dirty="0"/>
              <a:t>Project 2: 30%</a:t>
            </a:r>
          </a:p>
          <a:p>
            <a:pPr eaLnBrk="1" hangingPunct="1">
              <a:defRPr/>
            </a:pPr>
            <a:r>
              <a:rPr lang="en-IE" altLang="en-US" dirty="0"/>
              <a:t>Labs Start Week 2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05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2018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8F65-DC95-4B64-B62B-208C919D9670}" type="slidenum">
              <a:rPr lang="en-GB" altLang="en-US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3" y="188913"/>
            <a:ext cx="8929687" cy="630237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sz="3200" dirty="0"/>
              <a:t>At the end of this course you should be able to: </a:t>
            </a:r>
            <a:endParaRPr lang="en-GB" altLang="en-US" sz="32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 smtClean="0"/>
              <a:t>Describe what is meant by an embedded system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 smtClean="0"/>
              <a:t>Explain </a:t>
            </a:r>
            <a:r>
              <a:rPr lang="en-IE" altLang="en-US" sz="2800" dirty="0"/>
              <a:t>how C, assembly, machine code relate to each </a:t>
            </a:r>
            <a:r>
              <a:rPr lang="en-IE" altLang="en-US" sz="2800" dirty="0" smtClean="0"/>
              <a:t>other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 smtClean="0"/>
              <a:t>Describe the Cortex M3 and M4 architectures and explain how the elements of the architecture influence how devices are programmed</a:t>
            </a:r>
            <a:endParaRPr lang="en-IE" alt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Program the I/O peripherals in a microcontroller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Program a microcontroller in an embedded system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IE" altLang="en-US" sz="2400" dirty="0"/>
              <a:t>In C and </a:t>
            </a:r>
            <a:r>
              <a:rPr lang="en-IE" altLang="en-US" sz="2400" dirty="0" smtClean="0"/>
              <a:t>possibly in Assembly </a:t>
            </a:r>
            <a:r>
              <a:rPr lang="en-IE" altLang="en-US" sz="2400" dirty="0"/>
              <a:t>Language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Build and debug the software for a simple 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42598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2018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63C2B0-42C6-42B9-8189-06A2C52E68A5}" type="slidenum">
              <a:rPr lang="en-GB" altLang="en-US"/>
              <a:pPr>
                <a:defRPr/>
              </a:pPr>
              <a:t>6</a:t>
            </a:fld>
            <a:endParaRPr lang="en-GB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3200"/>
              <a:t>Embedded Microcontrollers</a:t>
            </a:r>
            <a:endParaRPr lang="en-GB" altLang="en-US" sz="32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An embedded microcontroller is a microcomputer that contains most of its peripherals and the memory it needs along with a CPU on a single IC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Around for over 35 years: Intel 8051 (8-bit CPU) was one of the earliest MCUs – still widely used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You find it everywhere – window winders in a car, intelligent payment systems – a long list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Other processors include 6801 (sold in billions), PIC, etc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ARM 32-bit MCU has become the dominant 32-bit microcontroller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01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2018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C49C2-E580-446F-95D2-6131F992D8D8}" type="slidenum">
              <a:rPr lang="en-GB" altLang="en-US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58750"/>
            <a:ext cx="7772400" cy="8445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en-US"/>
              <a:t>Computers are all around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1031875"/>
            <a:ext cx="8662987" cy="52498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lnSpc>
                <a:spcPct val="7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900"/>
              <a:t>Computers </a:t>
            </a:r>
            <a:r>
              <a:rPr lang="en-GB" altLang="en-US" sz="2900" dirty="0"/>
              <a:t>are found everywhere … Not just in ‘computers’</a:t>
            </a:r>
          </a:p>
          <a:p>
            <a:pPr lvl="1" eaLnBrk="1" hangingPunct="1">
              <a:lnSpc>
                <a:spcPct val="7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200" dirty="0"/>
              <a:t>E.g., a car might have up to 100 embedded computers in it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E" altLang="en-US" sz="2200" i="1" dirty="0"/>
              <a:t>Mobile Phones, Pagers, </a:t>
            </a:r>
            <a:r>
              <a:rPr lang="en-IE" altLang="en-US" sz="2200" i="1" dirty="0" err="1"/>
              <a:t>MicroWave</a:t>
            </a:r>
            <a:r>
              <a:rPr lang="en-IE" altLang="en-US" sz="2200" i="1" dirty="0"/>
              <a:t> ovens, washing machines, VCRs, DVD/CD players, TVs, MP3 players, Remote controls </a:t>
            </a:r>
            <a:r>
              <a:rPr lang="en-IE" altLang="en-US" sz="2200" i="1" dirty="0" err="1"/>
              <a:t>etc</a:t>
            </a:r>
            <a:r>
              <a:rPr lang="en-IE" altLang="en-US" sz="2200" i="1" dirty="0"/>
              <a:t> all incorporate Microprocessors</a:t>
            </a:r>
            <a:endParaRPr lang="en-GB" altLang="en-US" sz="2200" i="1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200" dirty="0"/>
              <a:t>A Telephone switch is an embedded computer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200" dirty="0"/>
              <a:t>An electronic toy might be an embedded computer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E" altLang="en-US" sz="2200" dirty="0"/>
              <a:t>Your calculator probably has more processing power than the guidance computer used by Apollo 11 for the first moon landing.</a:t>
            </a:r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02356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2018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3BD95-FDBF-47C9-B717-B7FDFE5ADFD0}" type="slidenum">
              <a:rPr lang="en-GB" altLang="en-US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3200"/>
              <a:t>Microcontroller Families</a:t>
            </a:r>
            <a:endParaRPr lang="en-GB" altLang="en-US" sz="32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2800" dirty="0"/>
              <a:t>Most microcontrollers come in ranges of families</a:t>
            </a:r>
          </a:p>
          <a:p>
            <a:pPr eaLnBrk="1" hangingPunct="1">
              <a:defRPr/>
            </a:pPr>
            <a:r>
              <a:rPr lang="en-IE" altLang="en-US" sz="2800" dirty="0"/>
              <a:t>So you can get many types of 8051 MCU: they differ in the amount of memory, the peripherals (types of I/O) they have, the packages they come in, and so on</a:t>
            </a:r>
          </a:p>
          <a:p>
            <a:pPr eaLnBrk="1" hangingPunct="1">
              <a:defRPr/>
            </a:pPr>
            <a:r>
              <a:rPr lang="en-IE" altLang="en-US" sz="2800" dirty="0"/>
              <a:t>Usually you pay for what you get: more memory and I/O costs more</a:t>
            </a:r>
          </a:p>
          <a:p>
            <a:pPr eaLnBrk="1" hangingPunct="1">
              <a:defRPr/>
            </a:pPr>
            <a:r>
              <a:rPr lang="en-IE" altLang="en-US" sz="2800" dirty="0"/>
              <a:t>Embedded systems are extremely cost sensitive</a:t>
            </a:r>
          </a:p>
          <a:p>
            <a:pPr eaLnBrk="1" hangingPunct="1">
              <a:defRPr/>
            </a:pPr>
            <a:r>
              <a:rPr lang="en-IE" altLang="en-US" sz="2800" dirty="0"/>
              <a:t>You usually try to use the cheapest possible microcontroller that will do the </a:t>
            </a:r>
            <a:r>
              <a:rPr lang="en-IE" altLang="en-US" sz="2800" dirty="0" smtClean="0"/>
              <a:t>job</a:t>
            </a:r>
          </a:p>
          <a:p>
            <a:pPr lvl="1" eaLnBrk="1" hangingPunct="1">
              <a:defRPr/>
            </a:pPr>
            <a:r>
              <a:rPr lang="en-IE" altLang="en-US" sz="2400" dirty="0" smtClean="0"/>
              <a:t>Development tools are a big part of the decision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24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The Internet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400675"/>
          </a:xfrm>
        </p:spPr>
        <p:txBody>
          <a:bodyPr/>
          <a:lstStyle/>
          <a:p>
            <a:pPr>
              <a:defRPr/>
            </a:pPr>
            <a:r>
              <a:rPr lang="en-IE" sz="2800" dirty="0"/>
              <a:t>Embedded computers are very widespread</a:t>
            </a:r>
          </a:p>
          <a:p>
            <a:pPr lvl="1">
              <a:defRPr/>
            </a:pPr>
            <a:r>
              <a:rPr lang="en-IE" sz="2400" dirty="0"/>
              <a:t>You have been using them for years, maybe without realising it</a:t>
            </a:r>
          </a:p>
          <a:p>
            <a:pPr lvl="1">
              <a:defRPr/>
            </a:pPr>
            <a:r>
              <a:rPr lang="en-IE" sz="2400" dirty="0"/>
              <a:t>Mostly these devices have been working standalone or with limited communications to other devices</a:t>
            </a:r>
          </a:p>
          <a:p>
            <a:pPr>
              <a:defRPr/>
            </a:pPr>
            <a:r>
              <a:rPr lang="en-IE" sz="2800" dirty="0"/>
              <a:t>But (and it’s fairly obvious) what if they could communicate and especially over the internet?</a:t>
            </a:r>
          </a:p>
          <a:p>
            <a:pPr>
              <a:defRPr/>
            </a:pPr>
            <a:r>
              <a:rPr lang="en-IE" sz="2800" dirty="0"/>
              <a:t>So now we will have millions of sensors and controllers all interconnected using the web</a:t>
            </a:r>
          </a:p>
          <a:p>
            <a:pPr lvl="1">
              <a:defRPr/>
            </a:pPr>
            <a:r>
              <a:rPr lang="en-IE" sz="2400" dirty="0"/>
              <a:t>Thus we have the Internet of Things (</a:t>
            </a:r>
            <a:r>
              <a:rPr lang="en-IE" sz="2400" dirty="0" err="1"/>
              <a:t>IoT</a:t>
            </a:r>
            <a:r>
              <a:rPr lang="en-IE" sz="24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2018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F6999-2221-4DC4-8DCD-A2FBE0EA6334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7106</TotalTime>
  <Words>3451</Words>
  <Application>Microsoft Office PowerPoint</Application>
  <PresentationFormat>On-screen Show (4:3)</PresentationFormat>
  <Paragraphs>390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Wingdings</vt:lpstr>
      <vt:lpstr>Edge</vt:lpstr>
      <vt:lpstr>ED5502: Digital Systems 3 Embedded Software</vt:lpstr>
      <vt:lpstr>Embedded Systems and Software</vt:lpstr>
      <vt:lpstr>Embedded Systems and Software: Texts</vt:lpstr>
      <vt:lpstr>Assessment</vt:lpstr>
      <vt:lpstr>At the end of this course you should be able to: </vt:lpstr>
      <vt:lpstr>Embedded Microcontrollers</vt:lpstr>
      <vt:lpstr>Computers are all around </vt:lpstr>
      <vt:lpstr>Microcontroller Families</vt:lpstr>
      <vt:lpstr>The Internet of Things</vt:lpstr>
      <vt:lpstr>ARM Cortex</vt:lpstr>
      <vt:lpstr>ARM Cortex families</vt:lpstr>
      <vt:lpstr>ARM Families and Architectures</vt:lpstr>
      <vt:lpstr>ARM Families and Architectures</vt:lpstr>
      <vt:lpstr>ARM Cortex M3 and M4</vt:lpstr>
      <vt:lpstr>ARM Cortex M3 and M4 features (1)</vt:lpstr>
      <vt:lpstr>ARM Cortex M3 and M4 features (2)</vt:lpstr>
      <vt:lpstr>ARM Cortex M3 and M4 ISA</vt:lpstr>
      <vt:lpstr>ARM Cortex M4 ISA</vt:lpstr>
      <vt:lpstr>ARM Cortex M family</vt:lpstr>
      <vt:lpstr>Cortex-M processor family</vt:lpstr>
      <vt:lpstr>Cortex-M processor family</vt:lpstr>
      <vt:lpstr>ARM Processors and Microcontrollers</vt:lpstr>
      <vt:lpstr>ARM Cortex-M4 based microcontroller</vt:lpstr>
      <vt:lpstr>Features of ARM Cortex M Processors</vt:lpstr>
      <vt:lpstr>C and C++ Programming Languages</vt:lpstr>
      <vt:lpstr>Computer instructions are in bits</vt:lpstr>
      <vt:lpstr>Higher level computer languages</vt:lpstr>
      <vt:lpstr>Support tools</vt:lpstr>
      <vt:lpstr>STM32 and ARM</vt:lpstr>
      <vt:lpstr>STM32</vt:lpstr>
      <vt:lpstr>Development Tools: Software and Hardware</vt:lpstr>
      <vt:lpstr>STM32 Nucleo Boards</vt:lpstr>
      <vt:lpstr>STM32 Nucleo 64 Boards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 Organisation</dc:title>
  <dc:creator>CiaranMacNamee Dept ECE</dc:creator>
  <cp:lastModifiedBy>Ciaran.MacNamee</cp:lastModifiedBy>
  <cp:revision>349</cp:revision>
  <cp:lastPrinted>2018-01-30T07:54:53Z</cp:lastPrinted>
  <dcterms:created xsi:type="dcterms:W3CDTF">2012-09-05T13:54:38Z</dcterms:created>
  <dcterms:modified xsi:type="dcterms:W3CDTF">2019-01-08T17:24:56Z</dcterms:modified>
</cp:coreProperties>
</file>