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49"/>
  </p:notesMasterIdLst>
  <p:handoutMasterIdLst>
    <p:handoutMasterId r:id="rId50"/>
  </p:handoutMasterIdLst>
  <p:sldIdLst>
    <p:sldId id="256" r:id="rId2"/>
    <p:sldId id="450" r:id="rId3"/>
    <p:sldId id="443" r:id="rId4"/>
    <p:sldId id="445" r:id="rId5"/>
    <p:sldId id="435" r:id="rId6"/>
    <p:sldId id="447" r:id="rId7"/>
    <p:sldId id="433" r:id="rId8"/>
    <p:sldId id="420" r:id="rId9"/>
    <p:sldId id="448" r:id="rId10"/>
    <p:sldId id="451" r:id="rId11"/>
    <p:sldId id="452" r:id="rId12"/>
    <p:sldId id="453" r:id="rId13"/>
    <p:sldId id="454" r:id="rId14"/>
    <p:sldId id="455" r:id="rId15"/>
    <p:sldId id="456" r:id="rId16"/>
    <p:sldId id="463" r:id="rId17"/>
    <p:sldId id="464" r:id="rId18"/>
    <p:sldId id="459" r:id="rId19"/>
    <p:sldId id="460" r:id="rId20"/>
    <p:sldId id="461" r:id="rId21"/>
    <p:sldId id="480" r:id="rId22"/>
    <p:sldId id="481" r:id="rId23"/>
    <p:sldId id="483" r:id="rId24"/>
    <p:sldId id="482" r:id="rId25"/>
    <p:sldId id="484" r:id="rId26"/>
    <p:sldId id="485" r:id="rId27"/>
    <p:sldId id="465" r:id="rId28"/>
    <p:sldId id="466" r:id="rId29"/>
    <p:sldId id="467" r:id="rId30"/>
    <p:sldId id="468" r:id="rId31"/>
    <p:sldId id="469" r:id="rId32"/>
    <p:sldId id="470" r:id="rId33"/>
    <p:sldId id="302" r:id="rId34"/>
    <p:sldId id="303" r:id="rId35"/>
    <p:sldId id="304" r:id="rId36"/>
    <p:sldId id="305" r:id="rId37"/>
    <p:sldId id="306" r:id="rId38"/>
    <p:sldId id="307" r:id="rId39"/>
    <p:sldId id="473" r:id="rId40"/>
    <p:sldId id="471" r:id="rId41"/>
    <p:sldId id="474" r:id="rId42"/>
    <p:sldId id="475" r:id="rId43"/>
    <p:sldId id="476" r:id="rId44"/>
    <p:sldId id="477" r:id="rId45"/>
    <p:sldId id="478" r:id="rId46"/>
    <p:sldId id="479" r:id="rId47"/>
    <p:sldId id="412" r:id="rId48"/>
  </p:sldIdLst>
  <p:sldSz cx="9144000" cy="6858000" type="screen4x3"/>
  <p:notesSz cx="6858000" cy="9979025"/>
  <p:defaultTextStyle>
    <a:defPPr>
      <a:defRPr lang="en-IE"/>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0" autoAdjust="0"/>
    <p:restoredTop sz="94660"/>
  </p:normalViewPr>
  <p:slideViewPr>
    <p:cSldViewPr>
      <p:cViewPr varScale="1">
        <p:scale>
          <a:sx n="86" d="100"/>
          <a:sy n="86" d="100"/>
        </p:scale>
        <p:origin x="1110"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8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B8789A-6880-4222-B427-EE97DDDE2013}"/>
              </a:ext>
            </a:extLst>
          </p:cNvPr>
          <p:cNvSpPr>
            <a:spLocks noGrp="1"/>
          </p:cNvSpPr>
          <p:nvPr>
            <p:ph type="hdr" sz="quarter"/>
          </p:nvPr>
        </p:nvSpPr>
        <p:spPr>
          <a:xfrm>
            <a:off x="0" y="0"/>
            <a:ext cx="2971337" cy="499204"/>
          </a:xfrm>
          <a:prstGeom prst="rect">
            <a:avLst/>
          </a:prstGeom>
        </p:spPr>
        <p:txBody>
          <a:bodyPr vert="horz" lIns="93973" tIns="46986" rIns="93973" bIns="46986" rtlCol="0"/>
          <a:lstStyle>
            <a:lvl1pPr algn="l">
              <a:defRPr sz="1200">
                <a:latin typeface="Arial" charset="0"/>
                <a:cs typeface="Arial" charset="0"/>
              </a:defRPr>
            </a:lvl1pPr>
          </a:lstStyle>
          <a:p>
            <a:pPr>
              <a:defRPr/>
            </a:pPr>
            <a:endParaRPr lang="en-IE"/>
          </a:p>
        </p:txBody>
      </p:sp>
      <p:sp>
        <p:nvSpPr>
          <p:cNvPr id="3" name="Date Placeholder 2">
            <a:extLst>
              <a:ext uri="{FF2B5EF4-FFF2-40B4-BE49-F238E27FC236}">
                <a16:creationId xmlns:a16="http://schemas.microsoft.com/office/drawing/2014/main" id="{E72FCB9B-BF94-4D24-9204-6A5750529905}"/>
              </a:ext>
            </a:extLst>
          </p:cNvPr>
          <p:cNvSpPr>
            <a:spLocks noGrp="1"/>
          </p:cNvSpPr>
          <p:nvPr>
            <p:ph type="dt" sz="quarter" idx="1"/>
          </p:nvPr>
        </p:nvSpPr>
        <p:spPr>
          <a:xfrm>
            <a:off x="3885120" y="0"/>
            <a:ext cx="2971336" cy="499204"/>
          </a:xfrm>
          <a:prstGeom prst="rect">
            <a:avLst/>
          </a:prstGeom>
        </p:spPr>
        <p:txBody>
          <a:bodyPr vert="horz" lIns="93973" tIns="46986" rIns="93973" bIns="46986" rtlCol="0"/>
          <a:lstStyle>
            <a:lvl1pPr algn="r">
              <a:defRPr sz="1200">
                <a:latin typeface="Arial" charset="0"/>
                <a:cs typeface="Arial" charset="0"/>
              </a:defRPr>
            </a:lvl1pPr>
          </a:lstStyle>
          <a:p>
            <a:pPr>
              <a:defRPr/>
            </a:pPr>
            <a:fld id="{245CD64C-0B54-441C-97C5-7C071B8A6CA0}" type="datetimeFigureOut">
              <a:rPr lang="en-IE"/>
              <a:pPr>
                <a:defRPr/>
              </a:pPr>
              <a:t>16/01/2019</a:t>
            </a:fld>
            <a:endParaRPr lang="en-IE"/>
          </a:p>
        </p:txBody>
      </p:sp>
      <p:sp>
        <p:nvSpPr>
          <p:cNvPr id="4" name="Footer Placeholder 3">
            <a:extLst>
              <a:ext uri="{FF2B5EF4-FFF2-40B4-BE49-F238E27FC236}">
                <a16:creationId xmlns:a16="http://schemas.microsoft.com/office/drawing/2014/main" id="{4F14906E-0917-40FB-B176-F28752B60D19}"/>
              </a:ext>
            </a:extLst>
          </p:cNvPr>
          <p:cNvSpPr>
            <a:spLocks noGrp="1"/>
          </p:cNvSpPr>
          <p:nvPr>
            <p:ph type="ftr" sz="quarter" idx="2"/>
          </p:nvPr>
        </p:nvSpPr>
        <p:spPr>
          <a:xfrm>
            <a:off x="0" y="9478134"/>
            <a:ext cx="2971337" cy="499204"/>
          </a:xfrm>
          <a:prstGeom prst="rect">
            <a:avLst/>
          </a:prstGeom>
        </p:spPr>
        <p:txBody>
          <a:bodyPr vert="horz" lIns="93973" tIns="46986" rIns="93973" bIns="46986" rtlCol="0" anchor="b"/>
          <a:lstStyle>
            <a:lvl1pPr algn="l">
              <a:defRPr sz="1200">
                <a:latin typeface="Arial" charset="0"/>
                <a:cs typeface="Arial" charset="0"/>
              </a:defRPr>
            </a:lvl1pPr>
          </a:lstStyle>
          <a:p>
            <a:pPr>
              <a:defRPr/>
            </a:pPr>
            <a:endParaRPr lang="en-IE"/>
          </a:p>
        </p:txBody>
      </p:sp>
      <p:sp>
        <p:nvSpPr>
          <p:cNvPr id="5" name="Slide Number Placeholder 4">
            <a:extLst>
              <a:ext uri="{FF2B5EF4-FFF2-40B4-BE49-F238E27FC236}">
                <a16:creationId xmlns:a16="http://schemas.microsoft.com/office/drawing/2014/main" id="{5B04F16C-54D3-4AE0-90F5-EBF279BFCCFA}"/>
              </a:ext>
            </a:extLst>
          </p:cNvPr>
          <p:cNvSpPr>
            <a:spLocks noGrp="1"/>
          </p:cNvSpPr>
          <p:nvPr>
            <p:ph type="sldNum" sz="quarter" idx="3"/>
          </p:nvPr>
        </p:nvSpPr>
        <p:spPr>
          <a:xfrm>
            <a:off x="3885120" y="9478134"/>
            <a:ext cx="2971336" cy="499204"/>
          </a:xfrm>
          <a:prstGeom prst="rect">
            <a:avLst/>
          </a:prstGeom>
        </p:spPr>
        <p:txBody>
          <a:bodyPr vert="horz" wrap="square" lIns="93973" tIns="46986" rIns="93973" bIns="46986" numCol="1" anchor="b" anchorCtr="0" compatLnSpc="1">
            <a:prstTxWarp prst="textNoShape">
              <a:avLst/>
            </a:prstTxWarp>
          </a:bodyPr>
          <a:lstStyle>
            <a:lvl1pPr algn="r">
              <a:defRPr sz="1200"/>
            </a:lvl1pPr>
          </a:lstStyle>
          <a:p>
            <a:fld id="{BBE9BB88-4594-452D-97CF-DBF539BC167B}" type="slidenum">
              <a:rPr lang="en-IE" altLang="en-US"/>
              <a:pPr/>
              <a:t>‹#›</a:t>
            </a:fld>
            <a:endParaRPr lang="en-IE" altLang="en-US"/>
          </a:p>
        </p:txBody>
      </p:sp>
    </p:spTree>
    <p:extLst>
      <p:ext uri="{BB962C8B-B14F-4D97-AF65-F5344CB8AC3E}">
        <p14:creationId xmlns:p14="http://schemas.microsoft.com/office/powerpoint/2010/main" val="75434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8C2741-2BDD-48D5-86A8-EC87CA77042C}"/>
              </a:ext>
            </a:extLst>
          </p:cNvPr>
          <p:cNvSpPr>
            <a:spLocks noGrp="1" noChangeArrowheads="1"/>
          </p:cNvSpPr>
          <p:nvPr>
            <p:ph type="hdr" sz="quarter"/>
          </p:nvPr>
        </p:nvSpPr>
        <p:spPr bwMode="auto">
          <a:xfrm>
            <a:off x="0" y="0"/>
            <a:ext cx="2971337" cy="49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1" name="Rectangle 3">
            <a:extLst>
              <a:ext uri="{FF2B5EF4-FFF2-40B4-BE49-F238E27FC236}">
                <a16:creationId xmlns:a16="http://schemas.microsoft.com/office/drawing/2014/main" id="{50C64AE7-5771-4C10-A0C5-8D17B9816510}"/>
              </a:ext>
            </a:extLst>
          </p:cNvPr>
          <p:cNvSpPr>
            <a:spLocks noGrp="1" noChangeArrowheads="1"/>
          </p:cNvSpPr>
          <p:nvPr>
            <p:ph type="dt" idx="1"/>
          </p:nvPr>
        </p:nvSpPr>
        <p:spPr bwMode="auto">
          <a:xfrm>
            <a:off x="3885120" y="0"/>
            <a:ext cx="2971336" cy="49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IE"/>
          </a:p>
        </p:txBody>
      </p:sp>
      <p:sp>
        <p:nvSpPr>
          <p:cNvPr id="3076" name="Rectangle 4"/>
          <p:cNvSpPr>
            <a:spLocks noGrp="1" noRot="1" noChangeAspect="1" noChangeArrowheads="1" noTextEdit="1"/>
          </p:cNvSpPr>
          <p:nvPr>
            <p:ph type="sldImg" idx="2"/>
          </p:nvPr>
        </p:nvSpPr>
        <p:spPr bwMode="auto">
          <a:xfrm>
            <a:off x="936625" y="749300"/>
            <a:ext cx="4986338" cy="37417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FCE66508-9FA6-46C8-9854-34103033F9DE}"/>
              </a:ext>
            </a:extLst>
          </p:cNvPr>
          <p:cNvSpPr>
            <a:spLocks noGrp="1" noChangeArrowheads="1"/>
          </p:cNvSpPr>
          <p:nvPr>
            <p:ph type="body" sz="quarter" idx="3"/>
          </p:nvPr>
        </p:nvSpPr>
        <p:spPr bwMode="auto">
          <a:xfrm>
            <a:off x="685337" y="4740754"/>
            <a:ext cx="5487326" cy="4489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17414" name="Rectangle 6">
            <a:extLst>
              <a:ext uri="{FF2B5EF4-FFF2-40B4-BE49-F238E27FC236}">
                <a16:creationId xmlns:a16="http://schemas.microsoft.com/office/drawing/2014/main" id="{B80F41B3-29AB-420A-BD01-FA1262759037}"/>
              </a:ext>
            </a:extLst>
          </p:cNvPr>
          <p:cNvSpPr>
            <a:spLocks noGrp="1" noChangeArrowheads="1"/>
          </p:cNvSpPr>
          <p:nvPr>
            <p:ph type="ftr" sz="quarter" idx="4"/>
          </p:nvPr>
        </p:nvSpPr>
        <p:spPr bwMode="auto">
          <a:xfrm>
            <a:off x="0" y="9478134"/>
            <a:ext cx="2971337" cy="49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eaLnBrk="1" hangingPunct="1">
              <a:defRPr sz="1200">
                <a:latin typeface="Arial" charset="0"/>
                <a:cs typeface="Arial" charset="0"/>
              </a:defRPr>
            </a:lvl1pPr>
          </a:lstStyle>
          <a:p>
            <a:pPr>
              <a:defRPr/>
            </a:pPr>
            <a:endParaRPr lang="en-IE"/>
          </a:p>
        </p:txBody>
      </p:sp>
      <p:sp>
        <p:nvSpPr>
          <p:cNvPr id="17415" name="Rectangle 7">
            <a:extLst>
              <a:ext uri="{FF2B5EF4-FFF2-40B4-BE49-F238E27FC236}">
                <a16:creationId xmlns:a16="http://schemas.microsoft.com/office/drawing/2014/main" id="{2454F4F7-A6DF-4F56-806B-AB9A342F52D2}"/>
              </a:ext>
            </a:extLst>
          </p:cNvPr>
          <p:cNvSpPr>
            <a:spLocks noGrp="1" noChangeArrowheads="1"/>
          </p:cNvSpPr>
          <p:nvPr>
            <p:ph type="sldNum" sz="quarter" idx="5"/>
          </p:nvPr>
        </p:nvSpPr>
        <p:spPr bwMode="auto">
          <a:xfrm>
            <a:off x="3885120" y="9478134"/>
            <a:ext cx="2971336" cy="499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73" tIns="46986" rIns="93973" bIns="46986" numCol="1" anchor="b" anchorCtr="0" compatLnSpc="1">
            <a:prstTxWarp prst="textNoShape">
              <a:avLst/>
            </a:prstTxWarp>
          </a:bodyPr>
          <a:lstStyle>
            <a:lvl1pPr algn="r" eaLnBrk="1" hangingPunct="1">
              <a:defRPr sz="1200"/>
            </a:lvl1pPr>
          </a:lstStyle>
          <a:p>
            <a:fld id="{82D78038-9F06-419B-A634-E48307815C35}" type="slidenum">
              <a:rPr lang="en-IE" altLang="en-US"/>
              <a:pPr/>
              <a:t>‹#›</a:t>
            </a:fld>
            <a:endParaRPr lang="en-IE" altLang="en-US"/>
          </a:p>
        </p:txBody>
      </p:sp>
    </p:spTree>
    <p:extLst>
      <p:ext uri="{BB962C8B-B14F-4D97-AF65-F5344CB8AC3E}">
        <p14:creationId xmlns:p14="http://schemas.microsoft.com/office/powerpoint/2010/main" val="14841280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a:t>
            </a:fld>
            <a:endParaRPr lang="en-IE" altLang="en-US"/>
          </a:p>
        </p:txBody>
      </p:sp>
    </p:spTree>
    <p:extLst>
      <p:ext uri="{BB962C8B-B14F-4D97-AF65-F5344CB8AC3E}">
        <p14:creationId xmlns:p14="http://schemas.microsoft.com/office/powerpoint/2010/main" val="284888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Atollic</a:t>
            </a:r>
            <a:r>
              <a:rPr lang="en-IE" dirty="0" smtClean="0"/>
              <a:t> was bought by ST,</a:t>
            </a:r>
            <a:r>
              <a:rPr lang="en-IE" baseline="0" dirty="0" smtClean="0"/>
              <a:t> so their now tools are available for free – but are targeted at ST microcontrollers only.</a:t>
            </a:r>
          </a:p>
          <a:p>
            <a:r>
              <a:rPr lang="en-IE" baseline="0" dirty="0" smtClean="0"/>
              <a:t>Eclipse is a general IDE – it is tailored for STM32 in </a:t>
            </a:r>
            <a:r>
              <a:rPr lang="en-IE" baseline="0" dirty="0" err="1" smtClean="0"/>
              <a:t>Atollic</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10</a:t>
            </a:fld>
            <a:endParaRPr lang="en-IE" altLang="en-US"/>
          </a:p>
        </p:txBody>
      </p:sp>
    </p:spTree>
    <p:extLst>
      <p:ext uri="{BB962C8B-B14F-4D97-AF65-F5344CB8AC3E}">
        <p14:creationId xmlns:p14="http://schemas.microsoft.com/office/powerpoint/2010/main" val="1099297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Eclipse support views and perspectives</a:t>
            </a:r>
          </a:p>
          <a:p>
            <a:r>
              <a:rPr lang="en-IE" dirty="0" smtClean="0"/>
              <a:t>A view is</a:t>
            </a:r>
            <a:r>
              <a:rPr lang="en-IE" baseline="0" dirty="0" smtClean="0"/>
              <a:t> like one window, a perspective is a set of views that, taken together, make up a particular way of using the </a:t>
            </a:r>
            <a:r>
              <a:rPr lang="en-IE" baseline="0" dirty="0" err="1" smtClean="0"/>
              <a:t>the</a:t>
            </a:r>
            <a:r>
              <a:rPr lang="en-IE" baseline="0" dirty="0" smtClean="0"/>
              <a:t> development environment. </a:t>
            </a:r>
          </a:p>
          <a:p>
            <a:r>
              <a:rPr lang="en-IE" baseline="0" dirty="0" smtClean="0"/>
              <a:t>This is the compiler </a:t>
            </a:r>
            <a:r>
              <a:rPr lang="en-IE" baseline="0" dirty="0" err="1" smtClean="0"/>
              <a:t>perpsective</a:t>
            </a:r>
            <a:r>
              <a:rPr lang="en-IE" baseline="0" dirty="0" smtClean="0"/>
              <a:t> – you can see the editor, the recently used projects, compiler output messages etc.</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11</a:t>
            </a:fld>
            <a:endParaRPr lang="en-IE" altLang="en-US"/>
          </a:p>
        </p:txBody>
      </p:sp>
    </p:spTree>
    <p:extLst>
      <p:ext uri="{BB962C8B-B14F-4D97-AF65-F5344CB8AC3E}">
        <p14:creationId xmlns:p14="http://schemas.microsoft.com/office/powerpoint/2010/main" val="346774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a:t>
            </a:r>
            <a:r>
              <a:rPr lang="en-IE" baseline="0" dirty="0" smtClean="0"/>
              <a:t> diagram shows how these tools work together and how a developer uses them</a:t>
            </a:r>
          </a:p>
          <a:p>
            <a:r>
              <a:rPr lang="en-IE" baseline="0" dirty="0" smtClean="0"/>
              <a:t>This is called a flow, because each tool output forms the input to the next type of tool</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12</a:t>
            </a:fld>
            <a:endParaRPr lang="en-IE" altLang="en-US"/>
          </a:p>
        </p:txBody>
      </p:sp>
    </p:spTree>
    <p:extLst>
      <p:ext uri="{BB962C8B-B14F-4D97-AF65-F5344CB8AC3E}">
        <p14:creationId xmlns:p14="http://schemas.microsoft.com/office/powerpoint/2010/main" val="1721492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Keil</a:t>
            </a:r>
            <a:r>
              <a:rPr lang="en-IE" dirty="0" smtClean="0"/>
              <a:t> is an tools manufacturer owned</a:t>
            </a:r>
            <a:r>
              <a:rPr lang="en-IE" baseline="0" dirty="0" smtClean="0"/>
              <a:t> by Arm, dedicated to high quality (not free!) tools.</a:t>
            </a:r>
          </a:p>
          <a:p>
            <a:r>
              <a:rPr lang="en-IE" baseline="0" dirty="0" smtClean="0"/>
              <a:t>This diagram shows how the </a:t>
            </a:r>
            <a:r>
              <a:rPr lang="en-IE" baseline="0" dirty="0" err="1" smtClean="0"/>
              <a:t>Keil</a:t>
            </a:r>
            <a:r>
              <a:rPr lang="en-IE" baseline="0" dirty="0" smtClean="0"/>
              <a:t> tools work together.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13</a:t>
            </a:fld>
            <a:endParaRPr lang="en-IE" altLang="en-US"/>
          </a:p>
        </p:txBody>
      </p:sp>
    </p:spTree>
    <p:extLst>
      <p:ext uri="{BB962C8B-B14F-4D97-AF65-F5344CB8AC3E}">
        <p14:creationId xmlns:p14="http://schemas.microsoft.com/office/powerpoint/2010/main" val="376611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GNU</a:t>
            </a:r>
            <a:r>
              <a:rPr lang="en-IE" baseline="0" dirty="0" smtClean="0"/>
              <a:t> Compiler Collection (</a:t>
            </a:r>
            <a:r>
              <a:rPr lang="en-IE" baseline="0" dirty="0" err="1" smtClean="0"/>
              <a:t>gcc</a:t>
            </a:r>
            <a:r>
              <a:rPr lang="en-IE" baseline="0" dirty="0" smtClean="0"/>
              <a:t>) tools are open-source and work in a similar but not identical way to the </a:t>
            </a:r>
            <a:r>
              <a:rPr lang="en-IE" baseline="0" dirty="0" err="1" smtClean="0"/>
              <a:t>Keil</a:t>
            </a:r>
            <a:r>
              <a:rPr lang="en-IE" baseline="0" dirty="0" smtClean="0"/>
              <a:t> ones.</a:t>
            </a:r>
          </a:p>
          <a:p>
            <a:r>
              <a:rPr lang="en-IE" baseline="0" dirty="0" smtClean="0"/>
              <a:t>The .</a:t>
            </a:r>
            <a:r>
              <a:rPr lang="en-IE" baseline="0" dirty="0" err="1" smtClean="0"/>
              <a:t>axf</a:t>
            </a:r>
            <a:r>
              <a:rPr lang="en-IE" baseline="0" dirty="0" smtClean="0"/>
              <a:t> or .elf files are the outputs of the compiler and linker tools. In addition to containing the binary executable code, they also contain information that allows the binary executable code to be related to the user’s source. This is what supports source-level symbolic debugging – </a:t>
            </a:r>
            <a:r>
              <a:rPr lang="en-IE" baseline="0" dirty="0" err="1" smtClean="0"/>
              <a:t>ie</a:t>
            </a:r>
            <a:r>
              <a:rPr lang="en-IE" baseline="0" dirty="0" smtClean="0"/>
              <a:t> debugging at the  source code level.</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14</a:t>
            </a:fld>
            <a:endParaRPr lang="en-IE" altLang="en-US"/>
          </a:p>
        </p:txBody>
      </p:sp>
    </p:spTree>
    <p:extLst>
      <p:ext uri="{BB962C8B-B14F-4D97-AF65-F5344CB8AC3E}">
        <p14:creationId xmlns:p14="http://schemas.microsoft.com/office/powerpoint/2010/main" val="1756927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You could use simulation tools for debugging, but for microcontroller development in circuit or in system</a:t>
            </a:r>
            <a:r>
              <a:rPr lang="en-IE" baseline="0" dirty="0" smtClean="0"/>
              <a:t> debugging at or near full clock rate in the target system is the best option</a:t>
            </a:r>
            <a:r>
              <a:rPr lang="en-IE" baseline="0" dirty="0" smtClean="0"/>
              <a:t>.</a:t>
            </a:r>
          </a:p>
          <a:p>
            <a:r>
              <a:rPr lang="en-IE" baseline="0" dirty="0" err="1" smtClean="0"/>
              <a:t>Nucleo</a:t>
            </a:r>
            <a:r>
              <a:rPr lang="en-IE" baseline="0" dirty="0" smtClean="0"/>
              <a:t> boards contain a debug interface that supports debugging from the </a:t>
            </a:r>
            <a:r>
              <a:rPr lang="en-IE" baseline="0" dirty="0" err="1" smtClean="0"/>
              <a:t>Atollic</a:t>
            </a:r>
            <a:r>
              <a:rPr lang="en-IE" baseline="0" dirty="0" smtClean="0"/>
              <a:t> IDE.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15</a:t>
            </a:fld>
            <a:endParaRPr lang="en-IE" altLang="en-US"/>
          </a:p>
        </p:txBody>
      </p:sp>
    </p:spTree>
    <p:extLst>
      <p:ext uri="{BB962C8B-B14F-4D97-AF65-F5344CB8AC3E}">
        <p14:creationId xmlns:p14="http://schemas.microsoft.com/office/powerpoint/2010/main" val="3484970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 summary of</a:t>
            </a:r>
            <a:r>
              <a:rPr lang="en-IE" baseline="0" dirty="0" smtClean="0"/>
              <a:t> the types of tools you expect to find underneath the IDE,</a:t>
            </a:r>
          </a:p>
          <a:p>
            <a:r>
              <a:rPr lang="en-IE" baseline="0" dirty="0" smtClean="0"/>
              <a:t>You could use these tools from a command line if you wanted to, but he IDE includes them all in a user friendly environment.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16</a:t>
            </a:fld>
            <a:endParaRPr lang="en-IE" altLang="en-US"/>
          </a:p>
        </p:txBody>
      </p:sp>
    </p:spTree>
    <p:extLst>
      <p:ext uri="{BB962C8B-B14F-4D97-AF65-F5344CB8AC3E}">
        <p14:creationId xmlns:p14="http://schemas.microsoft.com/office/powerpoint/2010/main" val="93951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Now we turn</a:t>
            </a:r>
            <a:r>
              <a:rPr lang="en-IE" baseline="0" dirty="0" smtClean="0"/>
              <a:t> to the types of program you’d expect to find in an embedded environment.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17</a:t>
            </a:fld>
            <a:endParaRPr lang="en-IE" altLang="en-US"/>
          </a:p>
        </p:txBody>
      </p:sp>
    </p:spTree>
    <p:extLst>
      <p:ext uri="{BB962C8B-B14F-4D97-AF65-F5344CB8AC3E}">
        <p14:creationId xmlns:p14="http://schemas.microsoft.com/office/powerpoint/2010/main" val="2206919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859023A-8B1D-4D12-96D1-4436CC2D38DA}" type="slidenum">
              <a:rPr lang="en-GB" altLang="en-US" sz="1200" smtClean="0"/>
              <a:pPr/>
              <a:t>18</a:t>
            </a:fld>
            <a:endParaRPr lang="en-GB" altLang="en-US" sz="1200"/>
          </a:p>
        </p:txBody>
      </p:sp>
      <p:sp>
        <p:nvSpPr>
          <p:cNvPr id="48131"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A195AA5A-5EA0-4632-8182-4AD0D37FCCFA}" type="slidenum">
              <a:rPr lang="en-GB" altLang="en-US" sz="1200"/>
              <a:pPr algn="r" eaLnBrk="1" hangingPunct="1"/>
              <a:t>18</a:t>
            </a:fld>
            <a:endParaRPr lang="en-GB" altLang="en-US" sz="120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p:spPr>
        <p:txBody>
          <a:bodyPr/>
          <a:lstStyle/>
          <a:p>
            <a:pPr eaLnBrk="1" hangingPunct="1"/>
            <a:endParaRPr lang="en-IE" altLang="en-US"/>
          </a:p>
        </p:txBody>
      </p:sp>
    </p:spTree>
    <p:extLst>
      <p:ext uri="{BB962C8B-B14F-4D97-AF65-F5344CB8AC3E}">
        <p14:creationId xmlns:p14="http://schemas.microsoft.com/office/powerpoint/2010/main" val="134374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A3E743A-E99E-441E-804E-C61E98B380E8}" type="slidenum">
              <a:rPr lang="en-GB" altLang="en-US" sz="1200" smtClean="0"/>
              <a:pPr/>
              <a:t>19</a:t>
            </a:fld>
            <a:endParaRPr lang="en-GB" altLang="en-US" sz="1200"/>
          </a:p>
        </p:txBody>
      </p:sp>
      <p:sp>
        <p:nvSpPr>
          <p:cNvPr id="49155"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2B35AD92-5A59-4E80-A2D7-48EF2EB03BF0}" type="slidenum">
              <a:rPr lang="en-GB" altLang="en-US" sz="1200"/>
              <a:pPr algn="r" eaLnBrk="1" hangingPunct="1"/>
              <a:t>19</a:t>
            </a:fld>
            <a:endParaRPr lang="en-GB" altLang="en-US" sz="120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p:spPr>
        <p:txBody>
          <a:bodyPr/>
          <a:lstStyle/>
          <a:p>
            <a:pPr eaLnBrk="1" hangingPunct="1"/>
            <a:r>
              <a:rPr lang="en-IE" altLang="en-US" dirty="0" smtClean="0"/>
              <a:t>Embedded programs (one way or another) must run forever.</a:t>
            </a:r>
          </a:p>
          <a:p>
            <a:pPr eaLnBrk="1" hangingPunct="1"/>
            <a:r>
              <a:rPr lang="en-IE" altLang="en-US" dirty="0" smtClean="0"/>
              <a:t>We</a:t>
            </a:r>
            <a:r>
              <a:rPr lang="en-IE" altLang="en-US" baseline="0" dirty="0" smtClean="0"/>
              <a:t> are often supported by an operating system that hides this from us.</a:t>
            </a:r>
            <a:endParaRPr lang="en-IE" altLang="en-US" dirty="0"/>
          </a:p>
        </p:txBody>
      </p:sp>
    </p:spTree>
    <p:extLst>
      <p:ext uri="{BB962C8B-B14F-4D97-AF65-F5344CB8AC3E}">
        <p14:creationId xmlns:p14="http://schemas.microsoft.com/office/powerpoint/2010/main" val="2022588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 this lecture we discuss</a:t>
            </a:r>
            <a:r>
              <a:rPr lang="en-IE" baseline="0" dirty="0" smtClean="0"/>
              <a:t> the Arm processor and the STM32 Arm-based microcontroller that we use.</a:t>
            </a:r>
          </a:p>
          <a:p>
            <a:r>
              <a:rPr lang="en-IE" baseline="0" dirty="0" smtClean="0"/>
              <a:t>We also look at the tools and tool chains we use and the structures of embedded software.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IE" dirty="0" smtClean="0"/>
              <a:t>ARM (and others) supply compilers, linkers </a:t>
            </a:r>
            <a:r>
              <a:rPr lang="en-IE" dirty="0" err="1" smtClean="0"/>
              <a:t>etc</a:t>
            </a:r>
            <a:r>
              <a:rPr lang="en-IE" dirty="0" smtClean="0"/>
              <a:t> for the CPU and related blocks and interfaces, but the details of the on-chip I/O devices are known to the chip designer not ARM, so device-aware software tools or support are also required.</a:t>
            </a:r>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a:t>
            </a:fld>
            <a:endParaRPr lang="en-IE" altLang="en-US"/>
          </a:p>
        </p:txBody>
      </p:sp>
    </p:spTree>
    <p:extLst>
      <p:ext uri="{BB962C8B-B14F-4D97-AF65-F5344CB8AC3E}">
        <p14:creationId xmlns:p14="http://schemas.microsoft.com/office/powerpoint/2010/main" val="6421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Arduino shows this explicitly.</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20</a:t>
            </a:fld>
            <a:endParaRPr lang="en-IE" altLang="en-US"/>
          </a:p>
        </p:txBody>
      </p:sp>
    </p:spTree>
    <p:extLst>
      <p:ext uri="{BB962C8B-B14F-4D97-AF65-F5344CB8AC3E}">
        <p14:creationId xmlns:p14="http://schemas.microsoft.com/office/powerpoint/2010/main" val="3216847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These are different programming</a:t>
            </a:r>
            <a:r>
              <a:rPr lang="en-IE" baseline="0" dirty="0" smtClean="0"/>
              <a:t> styles in an embedded system</a:t>
            </a:r>
            <a:r>
              <a:rPr lang="en-IE" baseline="0" dirty="0" smtClean="0"/>
              <a:t>. One of the big problems is how to handle I/O events.</a:t>
            </a:r>
          </a:p>
          <a:p>
            <a:r>
              <a:rPr lang="en-IE" baseline="0" dirty="0" smtClean="0"/>
              <a:t>Typically these are driven by asynchronous actions (often inputs) so we need to ensure that we do not miss an event.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21</a:t>
            </a:fld>
            <a:endParaRPr lang="en-IE" altLang="en-US"/>
          </a:p>
        </p:txBody>
      </p:sp>
    </p:spTree>
    <p:extLst>
      <p:ext uri="{BB962C8B-B14F-4D97-AF65-F5344CB8AC3E}">
        <p14:creationId xmlns:p14="http://schemas.microsoft.com/office/powerpoint/2010/main" val="928694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simplest</a:t>
            </a:r>
            <a:r>
              <a:rPr lang="en-IE" baseline="0" dirty="0" smtClean="0"/>
              <a:t> approach: sit in a loop until something happens. Then do something based on the input event – then repeat the process.</a:t>
            </a:r>
          </a:p>
          <a:p>
            <a:r>
              <a:rPr lang="en-IE" baseline="0" dirty="0" smtClean="0"/>
              <a:t>We respond to the event but the microcontroller is completely tied up waiting for the event.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22</a:t>
            </a:fld>
            <a:endParaRPr lang="en-IE" altLang="en-US"/>
          </a:p>
        </p:txBody>
      </p:sp>
    </p:spTree>
    <p:extLst>
      <p:ext uri="{BB962C8B-B14F-4D97-AF65-F5344CB8AC3E}">
        <p14:creationId xmlns:p14="http://schemas.microsoft.com/office/powerpoint/2010/main" val="1612441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is a variation on a simple polling loop but has many of the same</a:t>
            </a:r>
            <a:r>
              <a:rPr lang="en-IE" baseline="0" dirty="0" smtClean="0"/>
              <a:t> disadvantages.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23</a:t>
            </a:fld>
            <a:endParaRPr lang="en-IE" altLang="en-US"/>
          </a:p>
        </p:txBody>
      </p:sp>
    </p:spTree>
    <p:extLst>
      <p:ext uri="{BB962C8B-B14F-4D97-AF65-F5344CB8AC3E}">
        <p14:creationId xmlns:p14="http://schemas.microsoft.com/office/powerpoint/2010/main" val="1410381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Interrupt driven applications are much more efficient but can</a:t>
            </a:r>
            <a:r>
              <a:rPr lang="en-IE" baseline="0" dirty="0" smtClean="0"/>
              <a:t> be unpredictable and hard to debug and organise when the number of interrupts increases.</a:t>
            </a:r>
          </a:p>
          <a:p>
            <a:r>
              <a:rPr lang="en-IE" baseline="0" dirty="0" smtClean="0"/>
              <a:t>In particular, it can be hard to guarantee timings because the current interrupt has priority.</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24</a:t>
            </a:fld>
            <a:endParaRPr lang="en-IE" altLang="en-US"/>
          </a:p>
        </p:txBody>
      </p:sp>
    </p:spTree>
    <p:extLst>
      <p:ext uri="{BB962C8B-B14F-4D97-AF65-F5344CB8AC3E}">
        <p14:creationId xmlns:p14="http://schemas.microsoft.com/office/powerpoint/2010/main" val="2467829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organisation attempts to improve the</a:t>
            </a:r>
            <a:r>
              <a:rPr lang="en-IE" baseline="0" dirty="0" smtClean="0"/>
              <a:t> timing response. ISRs are short, and set status flags, while the main loop processes the less time critical tasks.</a:t>
            </a:r>
          </a:p>
          <a:p>
            <a:r>
              <a:rPr lang="en-IE" baseline="0" dirty="0" smtClean="0"/>
              <a:t>This means that the main loop can be very messy, and again timing is hard to predict.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25</a:t>
            </a:fld>
            <a:endParaRPr lang="en-IE" altLang="en-US"/>
          </a:p>
        </p:txBody>
      </p:sp>
    </p:spTree>
    <p:extLst>
      <p:ext uri="{BB962C8B-B14F-4D97-AF65-F5344CB8AC3E}">
        <p14:creationId xmlns:p14="http://schemas.microsoft.com/office/powerpoint/2010/main" val="411708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An RTOS can be the best</a:t>
            </a:r>
            <a:r>
              <a:rPr lang="en-IE" baseline="0" dirty="0" smtClean="0"/>
              <a:t> option for more complex embedded systems. High priority tasks can have guaranteed timing</a:t>
            </a:r>
            <a:r>
              <a:rPr lang="en-IE" baseline="0" dirty="0" smtClean="0"/>
              <a:t>. The disadvantages are costs and complexity as you need to learn how to set up and work with the RTOS. The advantage is that the system becomes more predictable and the code for individual tasks can be easier to develop and can be made independent (within limits) of each other.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26</a:t>
            </a:fld>
            <a:endParaRPr lang="en-IE" altLang="en-US"/>
          </a:p>
        </p:txBody>
      </p:sp>
    </p:spTree>
    <p:extLst>
      <p:ext uri="{BB962C8B-B14F-4D97-AF65-F5344CB8AC3E}">
        <p14:creationId xmlns:p14="http://schemas.microsoft.com/office/powerpoint/2010/main" val="774034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Now we</a:t>
            </a:r>
            <a:r>
              <a:rPr lang="en-IE" baseline="0" dirty="0" smtClean="0"/>
              <a:t> look at some more details. Issues like scope (because of shared variables), bitwise operations, and even the size of variables are more important in embedded systems.</a:t>
            </a:r>
          </a:p>
          <a:p>
            <a:r>
              <a:rPr lang="en-IE" baseline="0" dirty="0" smtClean="0"/>
              <a:t>In addition, we also want to see how to use the on-chip I/O devices in a microcontroller.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27</a:t>
            </a:fld>
            <a:endParaRPr lang="en-IE" altLang="en-US"/>
          </a:p>
        </p:txBody>
      </p:sp>
    </p:spTree>
    <p:extLst>
      <p:ext uri="{BB962C8B-B14F-4D97-AF65-F5344CB8AC3E}">
        <p14:creationId xmlns:p14="http://schemas.microsoft.com/office/powerpoint/2010/main" val="2389224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0E4AE8F-7B67-40D9-977A-5E8D750A2F83}" type="slidenum">
              <a:rPr lang="en-GB" altLang="en-US" sz="1200" smtClean="0"/>
              <a:pPr/>
              <a:t>28</a:t>
            </a:fld>
            <a:endParaRPr lang="en-GB" altLang="en-US" sz="1200"/>
          </a:p>
        </p:txBody>
      </p:sp>
      <p:sp>
        <p:nvSpPr>
          <p:cNvPr id="51203"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9D4AF120-713F-44F7-BBDE-E7E0FD2C9ACB}" type="slidenum">
              <a:rPr lang="en-GB" altLang="en-US" sz="1200"/>
              <a:pPr algn="r" eaLnBrk="1" hangingPunct="1"/>
              <a:t>28</a:t>
            </a:fld>
            <a:endParaRPr lang="en-GB" altLang="en-US" sz="120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p:spPr>
        <p:txBody>
          <a:bodyPr/>
          <a:lstStyle/>
          <a:p>
            <a:pPr eaLnBrk="1" hangingPunct="1"/>
            <a:r>
              <a:rPr lang="en-IE" altLang="en-US" dirty="0" smtClean="0"/>
              <a:t>Note</a:t>
            </a:r>
            <a:r>
              <a:rPr lang="en-IE" altLang="en-US" baseline="0" dirty="0" smtClean="0"/>
              <a:t> that the variable type ‘</a:t>
            </a:r>
            <a:r>
              <a:rPr lang="en-IE" altLang="en-US" baseline="0" dirty="0" err="1" smtClean="0"/>
              <a:t>int</a:t>
            </a:r>
            <a:r>
              <a:rPr lang="en-IE" altLang="en-US" baseline="0" dirty="0" smtClean="0"/>
              <a:t>’ does not have a fixed size. In PC programming this doesn’t matter, but with the microcontroller I/O devices have a fixed size – so this is relevant here.</a:t>
            </a:r>
            <a:endParaRPr lang="en-IE" altLang="en-US" dirty="0"/>
          </a:p>
        </p:txBody>
      </p:sp>
    </p:spTree>
    <p:extLst>
      <p:ext uri="{BB962C8B-B14F-4D97-AF65-F5344CB8AC3E}">
        <p14:creationId xmlns:p14="http://schemas.microsoft.com/office/powerpoint/2010/main" val="396692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822CA37-CA2B-481B-8D2E-383DB829D662}" type="slidenum">
              <a:rPr lang="en-GB" altLang="en-US" sz="1200" smtClean="0"/>
              <a:pPr/>
              <a:t>29</a:t>
            </a:fld>
            <a:endParaRPr lang="en-GB" altLang="en-US" sz="1200"/>
          </a:p>
        </p:txBody>
      </p:sp>
      <p:sp>
        <p:nvSpPr>
          <p:cNvPr id="52227"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E253A760-54A1-446C-AE94-7BD456D0BA7D}" type="slidenum">
              <a:rPr lang="en-GB" altLang="en-US" sz="1200"/>
              <a:pPr algn="r" eaLnBrk="1" hangingPunct="1"/>
              <a:t>29</a:t>
            </a:fld>
            <a:endParaRPr lang="en-GB" altLang="en-US" sz="120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p:spPr>
        <p:txBody>
          <a:bodyPr/>
          <a:lstStyle/>
          <a:p>
            <a:pPr eaLnBrk="1" hangingPunct="1"/>
            <a:r>
              <a:rPr lang="en-IE" altLang="en-US" dirty="0" smtClean="0"/>
              <a:t>We try to avoid global variables</a:t>
            </a:r>
            <a:r>
              <a:rPr lang="en-IE" altLang="en-US" baseline="0" dirty="0" smtClean="0"/>
              <a:t> – but they may be needed to communicate status information between an ISR and a main loop.</a:t>
            </a:r>
            <a:endParaRPr lang="en-IE" altLang="en-US" dirty="0"/>
          </a:p>
        </p:txBody>
      </p:sp>
    </p:spTree>
    <p:extLst>
      <p:ext uri="{BB962C8B-B14F-4D97-AF65-F5344CB8AC3E}">
        <p14:creationId xmlns:p14="http://schemas.microsoft.com/office/powerpoint/2010/main" val="13315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is a typical Arm microcontroller – this one from NXP (formerly Freescale).</a:t>
            </a:r>
          </a:p>
          <a:p>
            <a:r>
              <a:rPr lang="en-IE" dirty="0" smtClean="0"/>
              <a:t>Arm design the Cortex M4 core,</a:t>
            </a:r>
            <a:r>
              <a:rPr lang="en-IE" baseline="0" dirty="0" smtClean="0"/>
              <a:t> but NXP build the device with their one set of I/O modules and their one memory technology.</a:t>
            </a:r>
            <a:endParaRPr lang="en-IE" dirty="0"/>
          </a:p>
        </p:txBody>
      </p:sp>
      <p:sp>
        <p:nvSpPr>
          <p:cNvPr id="4" name="Slide Number Placeholder 3"/>
          <p:cNvSpPr>
            <a:spLocks noGrp="1"/>
          </p:cNvSpPr>
          <p:nvPr>
            <p:ph type="sldNum" sz="quarter" idx="5"/>
          </p:nvPr>
        </p:nvSpPr>
        <p:spPr/>
        <p:txBody>
          <a:bodyPr/>
          <a:lstStyle/>
          <a:p>
            <a:fld id="{82D78038-9F06-419B-A634-E48307815C35}" type="slidenum">
              <a:rPr lang="en-IE" altLang="en-US" smtClean="0"/>
              <a:pPr/>
              <a:t>3</a:t>
            </a:fld>
            <a:endParaRPr lang="en-IE" altLang="en-US"/>
          </a:p>
        </p:txBody>
      </p:sp>
    </p:spTree>
    <p:extLst>
      <p:ext uri="{BB962C8B-B14F-4D97-AF65-F5344CB8AC3E}">
        <p14:creationId xmlns:p14="http://schemas.microsoft.com/office/powerpoint/2010/main" val="4005918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361F6830-7055-4016-8396-811434B2C727}" type="slidenum">
              <a:rPr lang="en-GB" altLang="en-US" sz="1200" smtClean="0"/>
              <a:pPr/>
              <a:t>30</a:t>
            </a:fld>
            <a:endParaRPr lang="en-GB" altLang="en-US" sz="1200"/>
          </a:p>
        </p:txBody>
      </p:sp>
      <p:sp>
        <p:nvSpPr>
          <p:cNvPr id="53251"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C2BC0879-3148-4C20-B7EE-BEB233737398}" type="slidenum">
              <a:rPr lang="en-GB" altLang="en-US" sz="1200"/>
              <a:pPr algn="r" eaLnBrk="1" hangingPunct="1"/>
              <a:t>30</a:t>
            </a:fld>
            <a:endParaRPr lang="en-GB" altLang="en-US" sz="12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p:spPr>
        <p:txBody>
          <a:bodyPr/>
          <a:lstStyle/>
          <a:p>
            <a:pPr eaLnBrk="1" hangingPunct="1"/>
            <a:endParaRPr lang="en-IE" altLang="en-US"/>
          </a:p>
        </p:txBody>
      </p:sp>
    </p:spTree>
    <p:extLst>
      <p:ext uri="{BB962C8B-B14F-4D97-AF65-F5344CB8AC3E}">
        <p14:creationId xmlns:p14="http://schemas.microsoft.com/office/powerpoint/2010/main" val="2576199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5AD2BC0A-B299-4B9A-BA80-346CBC53BF66}" type="slidenum">
              <a:rPr lang="en-GB" altLang="en-US" sz="1200" smtClean="0"/>
              <a:pPr/>
              <a:t>31</a:t>
            </a:fld>
            <a:endParaRPr lang="en-GB" altLang="en-US" sz="1200"/>
          </a:p>
        </p:txBody>
      </p:sp>
      <p:sp>
        <p:nvSpPr>
          <p:cNvPr id="54275"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BDED10FB-DF2C-4438-8C16-D170D3E8E95B}" type="slidenum">
              <a:rPr lang="en-GB" altLang="en-US" sz="1200"/>
              <a:pPr algn="r" eaLnBrk="1" hangingPunct="1"/>
              <a:t>31</a:t>
            </a:fld>
            <a:endParaRPr lang="en-GB" altLang="en-US" sz="120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p:spPr>
        <p:txBody>
          <a:bodyPr/>
          <a:lstStyle/>
          <a:p>
            <a:pPr eaLnBrk="1" hangingPunct="1"/>
            <a:endParaRPr lang="en-IE" altLang="en-US" dirty="0"/>
          </a:p>
        </p:txBody>
      </p:sp>
    </p:spTree>
    <p:extLst>
      <p:ext uri="{BB962C8B-B14F-4D97-AF65-F5344CB8AC3E}">
        <p14:creationId xmlns:p14="http://schemas.microsoft.com/office/powerpoint/2010/main" val="29952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5FF782B3-5A4D-49AB-9C98-30A2EFA2F423}" type="slidenum">
              <a:rPr lang="en-GB" altLang="en-US" sz="1200" smtClean="0"/>
              <a:pPr/>
              <a:t>32</a:t>
            </a:fld>
            <a:endParaRPr lang="en-GB" altLang="en-US" sz="1200"/>
          </a:p>
        </p:txBody>
      </p:sp>
      <p:sp>
        <p:nvSpPr>
          <p:cNvPr id="55299"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07DBD7C8-CB51-4449-97E0-D628F835904D}" type="slidenum">
              <a:rPr lang="en-GB" altLang="en-US" sz="1200"/>
              <a:pPr algn="r" eaLnBrk="1" hangingPunct="1"/>
              <a:t>32</a:t>
            </a:fld>
            <a:endParaRPr lang="en-GB" altLang="en-U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pPr eaLnBrk="1" hangingPunct="1"/>
            <a:r>
              <a:rPr lang="en-IE" altLang="en-US" dirty="0" smtClean="0"/>
              <a:t>Here</a:t>
            </a:r>
            <a:r>
              <a:rPr lang="en-IE" altLang="en-US" baseline="0" dirty="0" smtClean="0"/>
              <a:t> are some variations in the way that local variables can be defined and used.</a:t>
            </a:r>
            <a:endParaRPr lang="en-IE" altLang="en-US" dirty="0"/>
          </a:p>
        </p:txBody>
      </p:sp>
    </p:spTree>
    <p:extLst>
      <p:ext uri="{BB962C8B-B14F-4D97-AF65-F5344CB8AC3E}">
        <p14:creationId xmlns:p14="http://schemas.microsoft.com/office/powerpoint/2010/main" val="461656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a:t>
            </a:r>
            <a:r>
              <a:rPr lang="en-IE" baseline="0" dirty="0" smtClean="0"/>
              <a:t> a microcontroller I/O device, individual bits in a word may have a significance, so we review bit wise operations here.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33</a:t>
            </a:fld>
            <a:endParaRPr lang="en-IE" altLang="en-US"/>
          </a:p>
        </p:txBody>
      </p:sp>
    </p:spTree>
    <p:extLst>
      <p:ext uri="{BB962C8B-B14F-4D97-AF65-F5344CB8AC3E}">
        <p14:creationId xmlns:p14="http://schemas.microsoft.com/office/powerpoint/2010/main" val="99133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5FF782B3-5A4D-49AB-9C98-30A2EFA2F423}" type="slidenum">
              <a:rPr lang="en-GB" altLang="en-US" sz="1200" smtClean="0"/>
              <a:pPr/>
              <a:t>39</a:t>
            </a:fld>
            <a:endParaRPr lang="en-GB" altLang="en-US" sz="1200"/>
          </a:p>
        </p:txBody>
      </p:sp>
      <p:sp>
        <p:nvSpPr>
          <p:cNvPr id="55299" name="Rectangle 7"/>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r" eaLnBrk="1" hangingPunct="1"/>
            <a:fld id="{07DBD7C8-CB51-4449-97E0-D628F835904D}" type="slidenum">
              <a:rPr lang="en-GB" altLang="en-US" sz="1200"/>
              <a:pPr algn="r" eaLnBrk="1" hangingPunct="1"/>
              <a:t>39</a:t>
            </a:fld>
            <a:endParaRPr lang="en-GB" altLang="en-US" sz="120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p:spPr>
        <p:txBody>
          <a:bodyPr/>
          <a:lstStyle/>
          <a:p>
            <a:pPr eaLnBrk="1" hangingPunct="1"/>
            <a:endParaRPr lang="en-IE" altLang="en-US"/>
          </a:p>
        </p:txBody>
      </p:sp>
    </p:spTree>
    <p:extLst>
      <p:ext uri="{BB962C8B-B14F-4D97-AF65-F5344CB8AC3E}">
        <p14:creationId xmlns:p14="http://schemas.microsoft.com/office/powerpoint/2010/main" val="238408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C99 (</a:t>
            </a:r>
            <a:r>
              <a:rPr lang="en-IE" dirty="0" err="1" smtClean="0"/>
              <a:t>stdint.h</a:t>
            </a:r>
            <a:r>
              <a:rPr lang="en-IE" dirty="0" smtClean="0"/>
              <a:t>) allows you to use variables whose size is defined</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40</a:t>
            </a:fld>
            <a:endParaRPr lang="en-IE" altLang="en-US"/>
          </a:p>
        </p:txBody>
      </p:sp>
    </p:spTree>
    <p:extLst>
      <p:ext uri="{BB962C8B-B14F-4D97-AF65-F5344CB8AC3E}">
        <p14:creationId xmlns:p14="http://schemas.microsoft.com/office/powerpoint/2010/main" val="3018532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But</a:t>
            </a:r>
            <a:r>
              <a:rPr lang="en-IE" baseline="0" dirty="0" smtClean="0"/>
              <a:t> there is some variation still in how certain terms are to be interpreted.</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41</a:t>
            </a:fld>
            <a:endParaRPr lang="en-IE" altLang="en-US"/>
          </a:p>
        </p:txBody>
      </p:sp>
    </p:spTree>
    <p:extLst>
      <p:ext uri="{BB962C8B-B14F-4D97-AF65-F5344CB8AC3E}">
        <p14:creationId xmlns:p14="http://schemas.microsoft.com/office/powerpoint/2010/main" val="2491695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Programming</a:t>
            </a:r>
            <a:r>
              <a:rPr lang="en-IE" baseline="0" dirty="0" smtClean="0"/>
              <a:t> the on-chip peripherals reduces the programming load on the CPU, and is a characteristic of embedded software.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42</a:t>
            </a:fld>
            <a:endParaRPr lang="en-IE" altLang="en-US"/>
          </a:p>
        </p:txBody>
      </p:sp>
    </p:spTree>
    <p:extLst>
      <p:ext uri="{BB962C8B-B14F-4D97-AF65-F5344CB8AC3E}">
        <p14:creationId xmlns:p14="http://schemas.microsoft.com/office/powerpoint/2010/main" val="7906928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GPIO ports are the most straightforward of the on-chip I/O devices.</a:t>
            </a:r>
          </a:p>
          <a:p>
            <a:r>
              <a:rPr lang="en-IE" dirty="0" smtClean="0"/>
              <a:t>At</a:t>
            </a:r>
            <a:r>
              <a:rPr lang="en-IE" baseline="0" dirty="0" smtClean="0"/>
              <a:t> heart it’s just an output port, and input port and a direction register that allows individual bits of a port to be used as an input or as an output.</a:t>
            </a:r>
          </a:p>
          <a:p>
            <a:r>
              <a:rPr lang="en-IE" baseline="0" dirty="0" smtClean="0"/>
              <a:t>Using pointers, we can give symbolic names to the ports, even though what is involved is the address of a register.</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43</a:t>
            </a:fld>
            <a:endParaRPr lang="en-IE" altLang="en-US"/>
          </a:p>
        </p:txBody>
      </p:sp>
    </p:spTree>
    <p:extLst>
      <p:ext uri="{BB962C8B-B14F-4D97-AF65-F5344CB8AC3E}">
        <p14:creationId xmlns:p14="http://schemas.microsoft.com/office/powerpoint/2010/main" val="261298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For development, tools are essential for productivity.</a:t>
            </a:r>
            <a:r>
              <a:rPr lang="en-IE" baseline="0" dirty="0" smtClean="0"/>
              <a:t> Formerly, developers had to integrate compiler, linker, debugger and other tools, but it is now common for these to be integrated into a single IDE.</a:t>
            </a:r>
          </a:p>
          <a:p>
            <a:r>
              <a:rPr lang="en-IE" baseline="0" dirty="0" smtClean="0"/>
              <a:t>A few well-known IDEs are listed.</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4</a:t>
            </a:fld>
            <a:endParaRPr lang="en-IE" altLang="en-US"/>
          </a:p>
        </p:txBody>
      </p:sp>
    </p:spTree>
    <p:extLst>
      <p:ext uri="{BB962C8B-B14F-4D97-AF65-F5344CB8AC3E}">
        <p14:creationId xmlns:p14="http://schemas.microsoft.com/office/powerpoint/2010/main" val="121720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ST Microelectronics</a:t>
            </a:r>
            <a:r>
              <a:rPr lang="en-IE" baseline="0" dirty="0" smtClean="0"/>
              <a:t> license the Arm processor and have integrated it into many microcontroller devices.</a:t>
            </a:r>
          </a:p>
          <a:p>
            <a:r>
              <a:rPr lang="en-IE" baseline="0" dirty="0" smtClean="0"/>
              <a:t>These are suitable for a range of applications, and come at several cost ranges.</a:t>
            </a:r>
          </a:p>
          <a:p>
            <a:r>
              <a:rPr lang="en-IE" baseline="0" dirty="0" smtClean="0"/>
              <a:t>Arm supply a number of different Cortex Cores, which have more or less computing power, pinouts, memory support and power requirements.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5</a:t>
            </a:fld>
            <a:endParaRPr lang="en-IE" altLang="en-US"/>
          </a:p>
        </p:txBody>
      </p:sp>
    </p:spTree>
    <p:extLst>
      <p:ext uri="{BB962C8B-B14F-4D97-AF65-F5344CB8AC3E}">
        <p14:creationId xmlns:p14="http://schemas.microsoft.com/office/powerpoint/2010/main" val="101563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This, from the ST</a:t>
            </a:r>
            <a:r>
              <a:rPr lang="en-IE" baseline="0" dirty="0" smtClean="0"/>
              <a:t> web-site summarises the range of STM32 Arm microcontrollers families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6</a:t>
            </a:fld>
            <a:endParaRPr lang="en-IE" altLang="en-US"/>
          </a:p>
        </p:txBody>
      </p:sp>
    </p:spTree>
    <p:extLst>
      <p:ext uri="{BB962C8B-B14F-4D97-AF65-F5344CB8AC3E}">
        <p14:creationId xmlns:p14="http://schemas.microsoft.com/office/powerpoint/2010/main" val="214557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These are the tools, boards and tool-chain we use.</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7</a:t>
            </a:fld>
            <a:endParaRPr lang="en-IE" altLang="en-US"/>
          </a:p>
        </p:txBody>
      </p:sp>
    </p:spTree>
    <p:extLst>
      <p:ext uri="{BB962C8B-B14F-4D97-AF65-F5344CB8AC3E}">
        <p14:creationId xmlns:p14="http://schemas.microsoft.com/office/powerpoint/2010/main" val="3566301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same basic board can be used for multiple devices.</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8</a:t>
            </a:fld>
            <a:endParaRPr lang="en-IE" altLang="en-US"/>
          </a:p>
        </p:txBody>
      </p:sp>
    </p:spTree>
    <p:extLst>
      <p:ext uri="{BB962C8B-B14F-4D97-AF65-F5344CB8AC3E}">
        <p14:creationId xmlns:p14="http://schemas.microsoft.com/office/powerpoint/2010/main" val="105127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Nucleo</a:t>
            </a:r>
            <a:r>
              <a:rPr lang="en-IE" baseline="0" dirty="0" smtClean="0"/>
              <a:t> 64 is the mid-range board.</a:t>
            </a:r>
          </a:p>
          <a:p>
            <a:r>
              <a:rPr lang="en-IE" baseline="0" dirty="0" smtClean="0"/>
              <a:t>It also has Arduino UNO compatible headers so we can use Arduino shields (3.3V only) with it.</a:t>
            </a:r>
            <a:endParaRPr lang="en-IE" dirty="0"/>
          </a:p>
        </p:txBody>
      </p:sp>
      <p:sp>
        <p:nvSpPr>
          <p:cNvPr id="4" name="Slide Number Placeholder 3"/>
          <p:cNvSpPr>
            <a:spLocks noGrp="1"/>
          </p:cNvSpPr>
          <p:nvPr>
            <p:ph type="sldNum" sz="quarter" idx="10"/>
          </p:nvPr>
        </p:nvSpPr>
        <p:spPr/>
        <p:txBody>
          <a:bodyPr/>
          <a:lstStyle/>
          <a:p>
            <a:fld id="{82D78038-9F06-419B-A634-E48307815C35}" type="slidenum">
              <a:rPr lang="en-IE" altLang="en-US" smtClean="0"/>
              <a:pPr/>
              <a:t>9</a:t>
            </a:fld>
            <a:endParaRPr lang="en-IE" altLang="en-US"/>
          </a:p>
        </p:txBody>
      </p:sp>
    </p:spTree>
    <p:extLst>
      <p:ext uri="{BB962C8B-B14F-4D97-AF65-F5344CB8AC3E}">
        <p14:creationId xmlns:p14="http://schemas.microsoft.com/office/powerpoint/2010/main" val="229220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386" name="Rectangle 2"/>
          <p:cNvSpPr>
            <a:spLocks noGrp="1" noChangeArrowheads="1"/>
          </p:cNvSpPr>
          <p:nvPr>
            <p:ph type="ctrTitle"/>
          </p:nvPr>
        </p:nvSpPr>
        <p:spPr>
          <a:xfrm>
            <a:off x="914400" y="1524000"/>
            <a:ext cx="7623175" cy="1752600"/>
          </a:xfrm>
        </p:spPr>
        <p:txBody>
          <a:bodyPr/>
          <a:lstStyle>
            <a:lvl1pPr>
              <a:defRPr sz="3400"/>
            </a:lvl1pPr>
          </a:lstStyle>
          <a:p>
            <a:pPr lvl="0"/>
            <a:r>
              <a:rPr lang="en-IE" altLang="en-US" noProof="0"/>
              <a:t>Click to edit Master title style</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IE" altLang="en-US" noProof="0"/>
              <a:t>Click to edit Master subtitle style</a:t>
            </a:r>
          </a:p>
        </p:txBody>
      </p:sp>
      <p:sp>
        <p:nvSpPr>
          <p:cNvPr id="6" name="Rectangle 4">
            <a:extLst>
              <a:ext uri="{FF2B5EF4-FFF2-40B4-BE49-F238E27FC236}">
                <a16:creationId xmlns:a16="http://schemas.microsoft.com/office/drawing/2014/main" id="{8AE628FB-ACFE-48A4-B69E-F28FD7759AB8}"/>
              </a:ext>
            </a:extLst>
          </p:cNvPr>
          <p:cNvSpPr>
            <a:spLocks noGrp="1" noChangeArrowheads="1"/>
          </p:cNvSpPr>
          <p:nvPr>
            <p:ph type="dt" sz="half" idx="10"/>
          </p:nvPr>
        </p:nvSpPr>
        <p:spPr/>
        <p:txBody>
          <a:bodyPr/>
          <a:lstStyle>
            <a:lvl1pPr>
              <a:defRPr/>
            </a:lvl1pPr>
          </a:lstStyle>
          <a:p>
            <a:pPr>
              <a:defRPr/>
            </a:pPr>
            <a:r>
              <a:rPr lang="en-US" altLang="en-US"/>
              <a:t>Spring 2019</a:t>
            </a:r>
            <a:endParaRPr lang="en-IE" altLang="en-US"/>
          </a:p>
        </p:txBody>
      </p:sp>
      <p:sp>
        <p:nvSpPr>
          <p:cNvPr id="7" name="Rectangle 5">
            <a:extLst>
              <a:ext uri="{FF2B5EF4-FFF2-40B4-BE49-F238E27FC236}">
                <a16:creationId xmlns:a16="http://schemas.microsoft.com/office/drawing/2014/main" id="{1FFEC5AF-4338-43D6-B111-46449E451CBE}"/>
              </a:ext>
            </a:extLst>
          </p:cNvPr>
          <p:cNvSpPr>
            <a:spLocks noGrp="1" noChangeArrowheads="1"/>
          </p:cNvSpPr>
          <p:nvPr>
            <p:ph type="ftr" sz="quarter" idx="11"/>
          </p:nvPr>
        </p:nvSpPr>
        <p:spPr>
          <a:xfrm>
            <a:off x="3124200" y="6243638"/>
            <a:ext cx="2895600" cy="457200"/>
          </a:xfrm>
        </p:spPr>
        <p:txBody>
          <a:bodyPr/>
          <a:lstStyle>
            <a:lvl1pPr>
              <a:defRPr/>
            </a:lvl1pPr>
          </a:lstStyle>
          <a:p>
            <a:pPr>
              <a:defRPr/>
            </a:pPr>
            <a:r>
              <a:rPr lang="en-IE" altLang="en-US"/>
              <a:t>Lecture 2</a:t>
            </a:r>
          </a:p>
        </p:txBody>
      </p:sp>
      <p:sp>
        <p:nvSpPr>
          <p:cNvPr id="8" name="Rectangle 6">
            <a:extLst>
              <a:ext uri="{FF2B5EF4-FFF2-40B4-BE49-F238E27FC236}">
                <a16:creationId xmlns:a16="http://schemas.microsoft.com/office/drawing/2014/main" id="{E2578602-52F6-407A-94C1-934E6D89CE4F}"/>
              </a:ext>
            </a:extLst>
          </p:cNvPr>
          <p:cNvSpPr>
            <a:spLocks noGrp="1" noChangeArrowheads="1"/>
          </p:cNvSpPr>
          <p:nvPr>
            <p:ph type="sldNum" sz="quarter" idx="12"/>
          </p:nvPr>
        </p:nvSpPr>
        <p:spPr/>
        <p:txBody>
          <a:bodyPr/>
          <a:lstStyle>
            <a:lvl1pPr>
              <a:defRPr/>
            </a:lvl1pPr>
          </a:lstStyle>
          <a:p>
            <a:fld id="{C6AB795E-2992-41FB-9AFE-FDD23EF301EC}" type="slidenum">
              <a:rPr lang="en-IE" altLang="en-US"/>
              <a:pPr/>
              <a:t>‹#›</a:t>
            </a:fld>
            <a:endParaRPr lang="en-IE" altLang="en-US"/>
          </a:p>
        </p:txBody>
      </p:sp>
    </p:spTree>
    <p:extLst>
      <p:ext uri="{BB962C8B-B14F-4D97-AF65-F5344CB8AC3E}">
        <p14:creationId xmlns:p14="http://schemas.microsoft.com/office/powerpoint/2010/main" val="331221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6A2425E-98D4-4FBF-AF67-8C9D6C7FC7FE}" type="slidenum">
              <a:rPr lang="en-IE" altLang="en-US"/>
              <a:pPr/>
              <a:t>‹#›</a:t>
            </a:fld>
            <a:endParaRPr lang="en-IE" altLang="en-US"/>
          </a:p>
        </p:txBody>
      </p:sp>
    </p:spTree>
    <p:extLst>
      <p:ext uri="{BB962C8B-B14F-4D97-AF65-F5344CB8AC3E}">
        <p14:creationId xmlns:p14="http://schemas.microsoft.com/office/powerpoint/2010/main" val="47722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8913"/>
            <a:ext cx="2057400" cy="5942012"/>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188913"/>
            <a:ext cx="6019800" cy="5942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E790B3FF-503E-44DE-B03C-217DF22481CF}" type="slidenum">
              <a:rPr lang="en-IE" altLang="en-US"/>
              <a:pPr/>
              <a:t>‹#›</a:t>
            </a:fld>
            <a:endParaRPr lang="en-IE" altLang="en-US"/>
          </a:p>
        </p:txBody>
      </p:sp>
    </p:spTree>
    <p:extLst>
      <p:ext uri="{BB962C8B-B14F-4D97-AF65-F5344CB8AC3E}">
        <p14:creationId xmlns:p14="http://schemas.microsoft.com/office/powerpoint/2010/main" val="720785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647700"/>
          </a:xfrm>
        </p:spPr>
        <p:txBody>
          <a:bodyPr/>
          <a:lstStyle/>
          <a:p>
            <a:r>
              <a:rPr lang="en-US"/>
              <a:t>Click to edit Master title style</a:t>
            </a:r>
            <a:endParaRPr lang="en-IE"/>
          </a:p>
        </p:txBody>
      </p:sp>
      <p:sp>
        <p:nvSpPr>
          <p:cNvPr id="3" name="Table Placeholder 2"/>
          <p:cNvSpPr>
            <a:spLocks noGrp="1"/>
          </p:cNvSpPr>
          <p:nvPr>
            <p:ph type="tbl" idx="1"/>
          </p:nvPr>
        </p:nvSpPr>
        <p:spPr>
          <a:xfrm>
            <a:off x="457200" y="908050"/>
            <a:ext cx="8229600" cy="5222875"/>
          </a:xfrm>
        </p:spPr>
        <p:txBody>
          <a:bodyPr/>
          <a:lstStyle/>
          <a:p>
            <a:pPr lvl="0"/>
            <a:endParaRPr lang="en-IE" noProof="0"/>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CD60EC2-F83B-4EA5-89D7-D13ADD964D29}" type="slidenum">
              <a:rPr lang="en-IE" altLang="en-US"/>
              <a:pPr/>
              <a:t>‹#›</a:t>
            </a:fld>
            <a:endParaRPr lang="en-IE" altLang="en-US"/>
          </a:p>
        </p:txBody>
      </p:sp>
    </p:spTree>
    <p:extLst>
      <p:ext uri="{BB962C8B-B14F-4D97-AF65-F5344CB8AC3E}">
        <p14:creationId xmlns:p14="http://schemas.microsoft.com/office/powerpoint/2010/main" val="411259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BEDFABE9-A1F0-4D25-A546-B48E1EC44F84}" type="slidenum">
              <a:rPr lang="en-IE" altLang="en-US"/>
              <a:pPr/>
              <a:t>‹#›</a:t>
            </a:fld>
            <a:endParaRPr lang="en-IE" altLang="en-US"/>
          </a:p>
        </p:txBody>
      </p:sp>
    </p:spTree>
    <p:extLst>
      <p:ext uri="{BB962C8B-B14F-4D97-AF65-F5344CB8AC3E}">
        <p14:creationId xmlns:p14="http://schemas.microsoft.com/office/powerpoint/2010/main" val="268682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5"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6"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51173D2-418A-47DD-A23C-C5D14B0AAB3D}" type="slidenum">
              <a:rPr lang="en-IE" altLang="en-US"/>
              <a:pPr/>
              <a:t>‹#›</a:t>
            </a:fld>
            <a:endParaRPr lang="en-IE" altLang="en-US"/>
          </a:p>
        </p:txBody>
      </p:sp>
    </p:spTree>
    <p:extLst>
      <p:ext uri="{BB962C8B-B14F-4D97-AF65-F5344CB8AC3E}">
        <p14:creationId xmlns:p14="http://schemas.microsoft.com/office/powerpoint/2010/main" val="211501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908050"/>
            <a:ext cx="4038600" cy="522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1874E5F-DAEC-4CA2-8834-37FB243B2B13}" type="slidenum">
              <a:rPr lang="en-IE" altLang="en-US"/>
              <a:pPr/>
              <a:t>‹#›</a:t>
            </a:fld>
            <a:endParaRPr lang="en-IE" altLang="en-US"/>
          </a:p>
        </p:txBody>
      </p:sp>
    </p:spTree>
    <p:extLst>
      <p:ext uri="{BB962C8B-B14F-4D97-AF65-F5344CB8AC3E}">
        <p14:creationId xmlns:p14="http://schemas.microsoft.com/office/powerpoint/2010/main" val="2103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8"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9"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A2B58BCF-E64A-438B-BFF1-976839A23CF3}" type="slidenum">
              <a:rPr lang="en-IE" altLang="en-US"/>
              <a:pPr/>
              <a:t>‹#›</a:t>
            </a:fld>
            <a:endParaRPr lang="en-IE" altLang="en-US"/>
          </a:p>
        </p:txBody>
      </p:sp>
    </p:spTree>
    <p:extLst>
      <p:ext uri="{BB962C8B-B14F-4D97-AF65-F5344CB8AC3E}">
        <p14:creationId xmlns:p14="http://schemas.microsoft.com/office/powerpoint/2010/main" val="30606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4"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5"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0358CAD8-78B5-4715-9523-5EB050334FBB}" type="slidenum">
              <a:rPr lang="en-IE" altLang="en-US"/>
              <a:pPr/>
              <a:t>‹#›</a:t>
            </a:fld>
            <a:endParaRPr lang="en-IE" altLang="en-US"/>
          </a:p>
        </p:txBody>
      </p:sp>
    </p:spTree>
    <p:extLst>
      <p:ext uri="{BB962C8B-B14F-4D97-AF65-F5344CB8AC3E}">
        <p14:creationId xmlns:p14="http://schemas.microsoft.com/office/powerpoint/2010/main" val="217725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3"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4"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67A28AD9-E164-47E9-A133-BC0A8A9B8613}" type="slidenum">
              <a:rPr lang="en-IE" altLang="en-US"/>
              <a:pPr/>
              <a:t>‹#›</a:t>
            </a:fld>
            <a:endParaRPr lang="en-IE" altLang="en-US"/>
          </a:p>
        </p:txBody>
      </p:sp>
    </p:spTree>
    <p:extLst>
      <p:ext uri="{BB962C8B-B14F-4D97-AF65-F5344CB8AC3E}">
        <p14:creationId xmlns:p14="http://schemas.microsoft.com/office/powerpoint/2010/main" val="343190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3FF5495F-ABC7-4D7D-AACD-1388F0121A21}" type="slidenum">
              <a:rPr lang="en-IE" altLang="en-US"/>
              <a:pPr/>
              <a:t>‹#›</a:t>
            </a:fld>
            <a:endParaRPr lang="en-IE" altLang="en-US"/>
          </a:p>
        </p:txBody>
      </p:sp>
    </p:spTree>
    <p:extLst>
      <p:ext uri="{BB962C8B-B14F-4D97-AF65-F5344CB8AC3E}">
        <p14:creationId xmlns:p14="http://schemas.microsoft.com/office/powerpoint/2010/main" val="79634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BAB8EE-DC4E-4EFA-B182-E26333643113}"/>
              </a:ext>
            </a:extLst>
          </p:cNvPr>
          <p:cNvSpPr>
            <a:spLocks noGrp="1" noChangeArrowheads="1"/>
          </p:cNvSpPr>
          <p:nvPr>
            <p:ph type="dt" sz="half" idx="10"/>
          </p:nvPr>
        </p:nvSpPr>
        <p:spPr>
          <a:ln/>
        </p:spPr>
        <p:txBody>
          <a:bodyPr/>
          <a:lstStyle>
            <a:lvl1pPr>
              <a:defRPr/>
            </a:lvl1pPr>
          </a:lstStyle>
          <a:p>
            <a:pPr>
              <a:defRPr/>
            </a:pPr>
            <a:r>
              <a:rPr lang="en-US" altLang="en-US"/>
              <a:t>Spring 2019</a:t>
            </a:r>
            <a:endParaRPr lang="en-IE" altLang="en-US"/>
          </a:p>
        </p:txBody>
      </p:sp>
      <p:sp>
        <p:nvSpPr>
          <p:cNvPr id="6" name="Rectangle 5">
            <a:extLst>
              <a:ext uri="{FF2B5EF4-FFF2-40B4-BE49-F238E27FC236}">
                <a16:creationId xmlns:a16="http://schemas.microsoft.com/office/drawing/2014/main" id="{06F91DBD-C2D1-4DAE-9444-724D6372EECC}"/>
              </a:ext>
            </a:extLst>
          </p:cNvPr>
          <p:cNvSpPr>
            <a:spLocks noGrp="1" noChangeArrowheads="1"/>
          </p:cNvSpPr>
          <p:nvPr>
            <p:ph type="ftr" sz="quarter" idx="11"/>
          </p:nvPr>
        </p:nvSpPr>
        <p:spPr>
          <a:ln/>
        </p:spPr>
        <p:txBody>
          <a:bodyPr/>
          <a:lstStyle>
            <a:lvl1pPr>
              <a:defRPr/>
            </a:lvl1pPr>
          </a:lstStyle>
          <a:p>
            <a:pPr>
              <a:defRPr/>
            </a:pPr>
            <a:r>
              <a:rPr lang="en-IE" altLang="en-US"/>
              <a:t>Lecture 2</a:t>
            </a:r>
          </a:p>
        </p:txBody>
      </p:sp>
      <p:sp>
        <p:nvSpPr>
          <p:cNvPr id="7" name="Rectangle 6">
            <a:extLst>
              <a:ext uri="{FF2B5EF4-FFF2-40B4-BE49-F238E27FC236}">
                <a16:creationId xmlns:a16="http://schemas.microsoft.com/office/drawing/2014/main" id="{9A8368F0-C529-4086-BAD7-26E374DFDF2E}"/>
              </a:ext>
            </a:extLst>
          </p:cNvPr>
          <p:cNvSpPr>
            <a:spLocks noGrp="1" noChangeArrowheads="1"/>
          </p:cNvSpPr>
          <p:nvPr>
            <p:ph type="sldNum" sz="quarter" idx="12"/>
          </p:nvPr>
        </p:nvSpPr>
        <p:spPr>
          <a:ln/>
        </p:spPr>
        <p:txBody>
          <a:bodyPr/>
          <a:lstStyle>
            <a:lvl1pPr>
              <a:defRPr/>
            </a:lvl1pPr>
          </a:lstStyle>
          <a:p>
            <a:fld id="{7E9A50F8-407A-4F90-8D31-B36F606E59DD}" type="slidenum">
              <a:rPr lang="en-IE" altLang="en-US"/>
              <a:pPr/>
              <a:t>‹#›</a:t>
            </a:fld>
            <a:endParaRPr lang="en-IE" altLang="en-US"/>
          </a:p>
        </p:txBody>
      </p:sp>
    </p:spTree>
    <p:extLst>
      <p:ext uri="{BB962C8B-B14F-4D97-AF65-F5344CB8AC3E}">
        <p14:creationId xmlns:p14="http://schemas.microsoft.com/office/powerpoint/2010/main" val="11556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title style</a:t>
            </a:r>
          </a:p>
        </p:txBody>
      </p:sp>
      <p:sp>
        <p:nvSpPr>
          <p:cNvPr id="1027" name="Rectangle 3"/>
          <p:cNvSpPr>
            <a:spLocks noGrp="1" noChangeArrowheads="1"/>
          </p:cNvSpPr>
          <p:nvPr>
            <p:ph type="body" idx="1"/>
          </p:nvPr>
        </p:nvSpPr>
        <p:spPr bwMode="auto">
          <a:xfrm>
            <a:off x="457200" y="908050"/>
            <a:ext cx="82296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E" altLang="en-US"/>
              <a:t>Click to edit Master text styles</a:t>
            </a:r>
          </a:p>
          <a:p>
            <a:pPr lvl="1"/>
            <a:r>
              <a:rPr lang="en-IE" altLang="en-US"/>
              <a:t>Second level</a:t>
            </a:r>
          </a:p>
          <a:p>
            <a:pPr lvl="2"/>
            <a:r>
              <a:rPr lang="en-IE" altLang="en-US"/>
              <a:t>Third level</a:t>
            </a:r>
          </a:p>
          <a:p>
            <a:pPr lvl="3"/>
            <a:r>
              <a:rPr lang="en-IE" altLang="en-US"/>
              <a:t>Fourth level</a:t>
            </a:r>
          </a:p>
          <a:p>
            <a:pPr lvl="4"/>
            <a:r>
              <a:rPr lang="en-IE" altLang="en-US"/>
              <a:t>Fifth level</a:t>
            </a:r>
          </a:p>
        </p:txBody>
      </p:sp>
      <p:sp>
        <p:nvSpPr>
          <p:cNvPr id="15364" name="Rectangle 4">
            <a:extLst>
              <a:ext uri="{FF2B5EF4-FFF2-40B4-BE49-F238E27FC236}">
                <a16:creationId xmlns:a16="http://schemas.microsoft.com/office/drawing/2014/main" id="{BABAB8EE-DC4E-4EFA-B182-E26333643113}"/>
              </a:ext>
            </a:extLst>
          </p:cNvPr>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a:latin typeface="Arial" charset="0"/>
                <a:cs typeface="Arial" charset="0"/>
              </a:defRPr>
            </a:lvl1pPr>
          </a:lstStyle>
          <a:p>
            <a:pPr>
              <a:defRPr/>
            </a:pPr>
            <a:r>
              <a:rPr lang="en-US" altLang="en-US"/>
              <a:t>Spring 2019</a:t>
            </a:r>
            <a:endParaRPr lang="en-IE" altLang="en-US"/>
          </a:p>
        </p:txBody>
      </p:sp>
      <p:sp>
        <p:nvSpPr>
          <p:cNvPr id="15365" name="Rectangle 5">
            <a:extLst>
              <a:ext uri="{FF2B5EF4-FFF2-40B4-BE49-F238E27FC236}">
                <a16:creationId xmlns:a16="http://schemas.microsoft.com/office/drawing/2014/main" id="{06F91DBD-C2D1-4DAE-9444-724D6372EE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latin typeface="Arial" charset="0"/>
                <a:cs typeface="Arial" charset="0"/>
              </a:defRPr>
            </a:lvl1pPr>
          </a:lstStyle>
          <a:p>
            <a:pPr>
              <a:defRPr/>
            </a:pPr>
            <a:r>
              <a:rPr lang="en-IE" altLang="en-US"/>
              <a:t>Lecture 2</a:t>
            </a:r>
          </a:p>
        </p:txBody>
      </p:sp>
      <p:sp>
        <p:nvSpPr>
          <p:cNvPr id="15366" name="Rectangle 6">
            <a:extLst>
              <a:ext uri="{FF2B5EF4-FFF2-40B4-BE49-F238E27FC236}">
                <a16:creationId xmlns:a16="http://schemas.microsoft.com/office/drawing/2014/main" id="{9A8368F0-C529-4086-BAD7-26E374DFDF2E}"/>
              </a:ext>
            </a:extLst>
          </p:cNvPr>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vl1pPr>
          </a:lstStyle>
          <a:p>
            <a:fld id="{03B3636E-62EF-4D06-B875-1EED8D9631B0}" type="slidenum">
              <a:rPr lang="en-IE" altLang="en-US"/>
              <a:pPr/>
              <a:t>‹#›</a:t>
            </a:fld>
            <a:endParaRPr lang="en-IE" altLang="en-US"/>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cSld>
  <p:clrMap bg1="lt1" tx1="dk1" bg2="lt2" tx2="dk2" accent1="accent1" accent2="accent2" accent3="accent3" accent4="accent4" accent5="accent5" accent6="accent6" hlink="hlink" folHlink="folHlink"/>
  <p:sldLayoutIdLst>
    <p:sldLayoutId id="2147483879"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dt" sz="quarter" idx="10"/>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US" altLang="en-US" sz="1000"/>
              <a:t>Spring 2019</a:t>
            </a:r>
            <a:endParaRPr lang="en-IE" altLang="en-US" sz="1000"/>
          </a:p>
        </p:txBody>
      </p:sp>
      <p:sp>
        <p:nvSpPr>
          <p:cNvPr id="5123" name="Rectangle 5"/>
          <p:cNvSpPr>
            <a:spLocks noGrp="1" noChangeArrowheads="1"/>
          </p:cNvSpPr>
          <p:nvPr>
            <p:ph type="ftr" sz="quarter" idx="11"/>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r>
              <a:rPr lang="en-IE" altLang="en-US" sz="1000"/>
              <a:t>Lecture 2</a:t>
            </a:r>
          </a:p>
        </p:txBody>
      </p:sp>
      <p:sp>
        <p:nvSpPr>
          <p:cNvPr id="5124" name="Rectangle 6"/>
          <p:cNvSpPr>
            <a:spLocks noGrp="1" noChangeArrowheads="1"/>
          </p:cNvSpPr>
          <p:nvPr>
            <p:ph type="sldNum" sz="quarter" idx="12"/>
          </p:nvPr>
        </p:nvSpPr>
        <p:spPr>
          <a:noFill/>
        </p:spPr>
        <p:txBody>
          <a:bodyPr/>
          <a:lstStyle>
            <a:lvl1pPr>
              <a:spcBef>
                <a:spcPct val="20000"/>
              </a:spcBef>
              <a:buClr>
                <a:schemeClr val="accent1"/>
              </a:buClr>
              <a:buSzPct val="65000"/>
              <a:buFont typeface="Wingdings" pitchFamily="2" charset="2"/>
              <a:buChar char="n"/>
              <a:defRPr sz="3000">
                <a:solidFill>
                  <a:schemeClr val="tx1"/>
                </a:solidFill>
                <a:latin typeface="Arial" charset="0"/>
                <a:cs typeface="Arial" charset="0"/>
              </a:defRPr>
            </a:lvl1pPr>
            <a:lvl2pPr marL="742950" indent="-285750">
              <a:spcBef>
                <a:spcPct val="20000"/>
              </a:spcBef>
              <a:buClr>
                <a:schemeClr val="accent2"/>
              </a:buClr>
              <a:buSzPct val="60000"/>
              <a:buFont typeface="Wingdings" pitchFamily="2" charset="2"/>
              <a:buChar char="q"/>
              <a:defRPr sz="2600">
                <a:solidFill>
                  <a:schemeClr val="tx1"/>
                </a:solidFill>
                <a:latin typeface="Arial" charset="0"/>
                <a:cs typeface="Arial" charset="0"/>
              </a:defRPr>
            </a:lvl2pPr>
            <a:lvl3pPr marL="1143000" indent="-228600">
              <a:spcBef>
                <a:spcPct val="20000"/>
              </a:spcBef>
              <a:buClr>
                <a:schemeClr val="accent1"/>
              </a:buClr>
              <a:buSzPct val="65000"/>
              <a:buFont typeface="Wingdings" pitchFamily="2" charset="2"/>
              <a:buChar char="n"/>
              <a:defRPr sz="2200">
                <a:solidFill>
                  <a:schemeClr val="tx1"/>
                </a:solidFill>
                <a:latin typeface="Arial" charset="0"/>
                <a:cs typeface="Arial" charset="0"/>
              </a:defRPr>
            </a:lvl3pPr>
            <a:lvl4pPr marL="1600200" indent="-228600">
              <a:spcBef>
                <a:spcPct val="20000"/>
              </a:spcBef>
              <a:buClr>
                <a:schemeClr val="accent2"/>
              </a:buClr>
              <a:buSzPct val="70000"/>
              <a:buFont typeface="Wingdings" pitchFamily="2" charset="2"/>
              <a:buChar char="q"/>
              <a:defRPr sz="2000">
                <a:solidFill>
                  <a:schemeClr val="tx1"/>
                </a:solidFill>
                <a:latin typeface="Arial" charset="0"/>
                <a:cs typeface="Arial" charset="0"/>
              </a:defRPr>
            </a:lvl4pPr>
            <a:lvl5pPr marL="2057400" indent="-228600">
              <a:spcBef>
                <a:spcPct val="20000"/>
              </a:spcBef>
              <a:buClr>
                <a:schemeClr val="accent1"/>
              </a:buClr>
              <a:buSzPct val="75000"/>
              <a:buFont typeface="Wingdings" pitchFamily="2" charset="2"/>
              <a:buChar char="§"/>
              <a:defRPr sz="2000">
                <a:solidFill>
                  <a:schemeClr val="tx1"/>
                </a:solidFill>
                <a:latin typeface="Arial" charset="0"/>
                <a:cs typeface="Arial" charset="0"/>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cs typeface="Arial" charset="0"/>
              </a:defRPr>
            </a:lvl9pPr>
          </a:lstStyle>
          <a:p>
            <a:pPr>
              <a:spcBef>
                <a:spcPct val="0"/>
              </a:spcBef>
              <a:buClrTx/>
              <a:buSzTx/>
              <a:buFontTx/>
              <a:buNone/>
            </a:pPr>
            <a:fld id="{EFB4A196-E8AA-441C-B267-4C29E5FE499F}" type="slidenum">
              <a:rPr lang="en-IE" altLang="en-US" sz="1000"/>
              <a:pPr>
                <a:spcBef>
                  <a:spcPct val="0"/>
                </a:spcBef>
                <a:buClrTx/>
                <a:buSzTx/>
                <a:buFontTx/>
                <a:buNone/>
              </a:pPr>
              <a:t>1</a:t>
            </a:fld>
            <a:endParaRPr lang="en-IE" altLang="en-US" sz="1000"/>
          </a:p>
        </p:txBody>
      </p:sp>
      <p:sp>
        <p:nvSpPr>
          <p:cNvPr id="5125" name="Rectangle 2"/>
          <p:cNvSpPr>
            <a:spLocks noGrp="1" noChangeArrowheads="1"/>
          </p:cNvSpPr>
          <p:nvPr>
            <p:ph type="ctrTitle"/>
          </p:nvPr>
        </p:nvSpPr>
        <p:spPr>
          <a:xfrm>
            <a:off x="611188" y="1524000"/>
            <a:ext cx="8424862" cy="1752600"/>
          </a:xfrm>
        </p:spPr>
        <p:txBody>
          <a:bodyPr/>
          <a:lstStyle/>
          <a:p>
            <a:pPr eaLnBrk="1" hangingPunct="1"/>
            <a:r>
              <a:rPr lang="en-IE" altLang="en-US" dirty="0"/>
              <a:t>ED5502</a:t>
            </a:r>
            <a:br>
              <a:rPr lang="en-IE" altLang="en-US" dirty="0"/>
            </a:br>
            <a:r>
              <a:rPr lang="en-IE" altLang="en-US" dirty="0"/>
              <a:t>Embedded Software</a:t>
            </a:r>
          </a:p>
        </p:txBody>
      </p:sp>
      <p:sp>
        <p:nvSpPr>
          <p:cNvPr id="5126" name="Rectangle 3"/>
          <p:cNvSpPr>
            <a:spLocks noGrp="1" noChangeArrowheads="1"/>
          </p:cNvSpPr>
          <p:nvPr>
            <p:ph type="subTitle" idx="1"/>
          </p:nvPr>
        </p:nvSpPr>
        <p:spPr/>
        <p:txBody>
          <a:bodyPr/>
          <a:lstStyle/>
          <a:p>
            <a:pPr eaLnBrk="1" hangingPunct="1">
              <a:lnSpc>
                <a:spcPct val="90000"/>
              </a:lnSpc>
            </a:pPr>
            <a:r>
              <a:rPr lang="en-IE" altLang="en-US" sz="2400" dirty="0"/>
              <a:t>Lecture 2: </a:t>
            </a:r>
          </a:p>
          <a:p>
            <a:pPr eaLnBrk="1" hangingPunct="1">
              <a:lnSpc>
                <a:spcPct val="90000"/>
              </a:lnSpc>
            </a:pPr>
            <a:r>
              <a:rPr lang="en-IE" altLang="en-US" sz="2400" dirty="0"/>
              <a:t>Embedded </a:t>
            </a:r>
            <a:r>
              <a:rPr lang="en-IE" altLang="en-US" sz="2400"/>
              <a:t>Software Development </a:t>
            </a:r>
            <a:r>
              <a:rPr lang="en-IE" altLang="en-US" sz="2400" dirty="0"/>
              <a:t>for ARM Cortex-M3/M4 and STM32 MCUs</a:t>
            </a:r>
          </a:p>
          <a:p>
            <a:pPr eaLnBrk="1" hangingPunct="1">
              <a:lnSpc>
                <a:spcPct val="90000"/>
              </a:lnSpc>
            </a:pPr>
            <a:r>
              <a:rPr lang="en-IE" altLang="en-US" sz="2400" dirty="0"/>
              <a:t>Ciaran MacNamee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a:t>
            </a:r>
            <a:r>
              <a:rPr lang="en-IE" dirty="0" err="1"/>
              <a:t>Atollic</a:t>
            </a:r>
            <a:r>
              <a:rPr lang="en-IE" dirty="0"/>
              <a:t> </a:t>
            </a:r>
            <a:r>
              <a:rPr lang="en-IE" dirty="0" err="1"/>
              <a:t>TrueStudio</a:t>
            </a:r>
            <a:endParaRPr lang="en-IE" dirty="0"/>
          </a:p>
        </p:txBody>
      </p:sp>
      <p:sp>
        <p:nvSpPr>
          <p:cNvPr id="3" name="Content Placeholder 2"/>
          <p:cNvSpPr>
            <a:spLocks noGrp="1"/>
          </p:cNvSpPr>
          <p:nvPr>
            <p:ph idx="1"/>
          </p:nvPr>
        </p:nvSpPr>
        <p:spPr/>
        <p:txBody>
          <a:bodyPr/>
          <a:lstStyle/>
          <a:p>
            <a:r>
              <a:rPr lang="en-IE" dirty="0"/>
              <a:t>IDE built around the GNU Compiler Collection (</a:t>
            </a:r>
            <a:r>
              <a:rPr lang="en-IE" dirty="0" err="1"/>
              <a:t>gcc</a:t>
            </a:r>
            <a:r>
              <a:rPr lang="en-IE" dirty="0"/>
              <a:t>) C and C++ compilers</a:t>
            </a:r>
          </a:p>
          <a:p>
            <a:r>
              <a:rPr lang="en-IE" dirty="0"/>
              <a:t>The IDE integrates a compiler, assembler, linker, debugger, flash programmer as well as higher level project and software management and analysis tools</a:t>
            </a:r>
          </a:p>
          <a:p>
            <a:r>
              <a:rPr lang="en-IE" dirty="0"/>
              <a:t>Originally for many Cortex microcontrollers, it’s now targeted at STM32 Cortex-M microcontrollers</a:t>
            </a:r>
          </a:p>
          <a:p>
            <a:r>
              <a:rPr lang="en-IE" dirty="0"/>
              <a:t>Based on the Eclipse framework</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10</a:t>
            </a:fld>
            <a:endParaRPr lang="en-IE" altLang="en-US"/>
          </a:p>
        </p:txBody>
      </p:sp>
    </p:spTree>
    <p:extLst>
      <p:ext uri="{BB962C8B-B14F-4D97-AF65-F5344CB8AC3E}">
        <p14:creationId xmlns:p14="http://schemas.microsoft.com/office/powerpoint/2010/main" val="785957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True Studio Compiler Perspective</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11</a:t>
            </a:fld>
            <a:endParaRPr lang="en-IE" altLang="en-US"/>
          </a:p>
        </p:txBody>
      </p:sp>
      <p:pic>
        <p:nvPicPr>
          <p:cNvPr id="6" name="Picture 5"/>
          <p:cNvPicPr>
            <a:picLocks noChangeAspect="1"/>
          </p:cNvPicPr>
          <p:nvPr/>
        </p:nvPicPr>
        <p:blipFill>
          <a:blip r:embed="rId3"/>
          <a:stretch>
            <a:fillRect/>
          </a:stretch>
        </p:blipFill>
        <p:spPr>
          <a:xfrm>
            <a:off x="38541" y="836613"/>
            <a:ext cx="9066918" cy="5666824"/>
          </a:xfrm>
          <a:prstGeom prst="rect">
            <a:avLst/>
          </a:prstGeom>
        </p:spPr>
      </p:pic>
    </p:spTree>
    <p:extLst>
      <p:ext uri="{BB962C8B-B14F-4D97-AF65-F5344CB8AC3E}">
        <p14:creationId xmlns:p14="http://schemas.microsoft.com/office/powerpoint/2010/main" val="2752103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Flow</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12</a:t>
            </a:fld>
            <a:endParaRPr lang="en-IE" altLang="en-US"/>
          </a:p>
        </p:txBody>
      </p:sp>
      <p:sp>
        <p:nvSpPr>
          <p:cNvPr id="7" name="TextBox 6"/>
          <p:cNvSpPr txBox="1"/>
          <p:nvPr/>
        </p:nvSpPr>
        <p:spPr>
          <a:xfrm>
            <a:off x="251520" y="5819973"/>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8" name="Picture 7">
            <a:extLst>
              <a:ext uri="{FF2B5EF4-FFF2-40B4-BE49-F238E27FC236}">
                <a16:creationId xmlns:a16="http://schemas.microsoft.com/office/drawing/2014/main" id="{84745E8F-5540-4740-8BF6-B0F74987E909}"/>
              </a:ext>
            </a:extLst>
          </p:cNvPr>
          <p:cNvPicPr>
            <a:picLocks noChangeAspect="1"/>
          </p:cNvPicPr>
          <p:nvPr/>
        </p:nvPicPr>
        <p:blipFill>
          <a:blip r:embed="rId3"/>
          <a:stretch>
            <a:fillRect/>
          </a:stretch>
        </p:blipFill>
        <p:spPr>
          <a:xfrm>
            <a:off x="509587" y="1062037"/>
            <a:ext cx="8124825" cy="4733925"/>
          </a:xfrm>
          <a:prstGeom prst="rect">
            <a:avLst/>
          </a:prstGeom>
        </p:spPr>
      </p:pic>
    </p:spTree>
    <p:extLst>
      <p:ext uri="{BB962C8B-B14F-4D97-AF65-F5344CB8AC3E}">
        <p14:creationId xmlns:p14="http://schemas.microsoft.com/office/powerpoint/2010/main" val="4113368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a:t>
            </a:r>
            <a:r>
              <a:rPr lang="en-IE" dirty="0" err="1"/>
              <a:t>Keil</a:t>
            </a:r>
            <a:r>
              <a:rPr lang="en-IE" dirty="0"/>
              <a:t> MDK</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13</a:t>
            </a:fld>
            <a:endParaRPr lang="en-IE" altLang="en-US"/>
          </a:p>
        </p:txBody>
      </p:sp>
      <p:sp>
        <p:nvSpPr>
          <p:cNvPr id="7" name="TextBox 6"/>
          <p:cNvSpPr txBox="1"/>
          <p:nvPr/>
        </p:nvSpPr>
        <p:spPr>
          <a:xfrm>
            <a:off x="251520" y="5819973"/>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6" name="Picture 5">
            <a:extLst>
              <a:ext uri="{FF2B5EF4-FFF2-40B4-BE49-F238E27FC236}">
                <a16:creationId xmlns:a16="http://schemas.microsoft.com/office/drawing/2014/main" id="{9BECC652-62E8-46F8-881F-24C913F91E80}"/>
              </a:ext>
            </a:extLst>
          </p:cNvPr>
          <p:cNvPicPr>
            <a:picLocks noChangeAspect="1"/>
          </p:cNvPicPr>
          <p:nvPr/>
        </p:nvPicPr>
        <p:blipFill>
          <a:blip r:embed="rId3"/>
          <a:stretch>
            <a:fillRect/>
          </a:stretch>
        </p:blipFill>
        <p:spPr>
          <a:xfrm>
            <a:off x="0" y="1267693"/>
            <a:ext cx="9144000" cy="4491955"/>
          </a:xfrm>
          <a:prstGeom prst="rect">
            <a:avLst/>
          </a:prstGeom>
        </p:spPr>
      </p:pic>
    </p:spTree>
    <p:extLst>
      <p:ext uri="{BB962C8B-B14F-4D97-AF65-F5344CB8AC3E}">
        <p14:creationId xmlns:p14="http://schemas.microsoft.com/office/powerpoint/2010/main" val="289645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a:t>
            </a:r>
            <a:r>
              <a:rPr lang="en-IE" dirty="0" err="1"/>
              <a:t>gcc</a:t>
            </a:r>
            <a:r>
              <a:rPr lang="en-IE" dirty="0"/>
              <a:t> tools</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14</a:t>
            </a:fld>
            <a:endParaRPr lang="en-IE" altLang="en-US"/>
          </a:p>
        </p:txBody>
      </p:sp>
      <p:sp>
        <p:nvSpPr>
          <p:cNvPr id="7" name="TextBox 6"/>
          <p:cNvSpPr txBox="1"/>
          <p:nvPr/>
        </p:nvSpPr>
        <p:spPr>
          <a:xfrm>
            <a:off x="166687" y="5921920"/>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10" name="Picture 9">
            <a:extLst>
              <a:ext uri="{FF2B5EF4-FFF2-40B4-BE49-F238E27FC236}">
                <a16:creationId xmlns:a16="http://schemas.microsoft.com/office/drawing/2014/main" id="{7184CD18-9DC3-44AE-991C-8959FC9D6C83}"/>
              </a:ext>
            </a:extLst>
          </p:cNvPr>
          <p:cNvPicPr>
            <a:picLocks noChangeAspect="1"/>
          </p:cNvPicPr>
          <p:nvPr/>
        </p:nvPicPr>
        <p:blipFill>
          <a:blip r:embed="rId3"/>
          <a:stretch>
            <a:fillRect/>
          </a:stretch>
        </p:blipFill>
        <p:spPr>
          <a:xfrm>
            <a:off x="166687" y="754459"/>
            <a:ext cx="8810625" cy="5229225"/>
          </a:xfrm>
          <a:prstGeom prst="rect">
            <a:avLst/>
          </a:prstGeom>
        </p:spPr>
      </p:pic>
      <p:sp>
        <p:nvSpPr>
          <p:cNvPr id="9" name="TextBox 8"/>
          <p:cNvSpPr txBox="1"/>
          <p:nvPr/>
        </p:nvSpPr>
        <p:spPr>
          <a:xfrm>
            <a:off x="0" y="4987791"/>
            <a:ext cx="3563888" cy="830997"/>
          </a:xfrm>
          <a:prstGeom prst="rect">
            <a:avLst/>
          </a:prstGeom>
          <a:solidFill>
            <a:srgbClr val="C00000"/>
          </a:solidFill>
        </p:spPr>
        <p:txBody>
          <a:bodyPr wrap="square" rtlCol="0">
            <a:spAutoFit/>
          </a:bodyPr>
          <a:lstStyle/>
          <a:p>
            <a:r>
              <a:rPr lang="en-IE" sz="1600" dirty="0">
                <a:solidFill>
                  <a:srgbClr val="FFFF00"/>
                </a:solidFill>
              </a:rPr>
              <a:t>When using </a:t>
            </a:r>
            <a:r>
              <a:rPr lang="en-IE" sz="1600" dirty="0" err="1">
                <a:solidFill>
                  <a:srgbClr val="FFFF00"/>
                </a:solidFill>
              </a:rPr>
              <a:t>gcc</a:t>
            </a:r>
            <a:r>
              <a:rPr lang="en-IE" sz="1600" dirty="0">
                <a:solidFill>
                  <a:srgbClr val="FFFF00"/>
                </a:solidFill>
              </a:rPr>
              <a:t> tools, the compiling and linking steps are often merged</a:t>
            </a:r>
          </a:p>
          <a:p>
            <a:r>
              <a:rPr lang="en-IE" sz="1600" dirty="0">
                <a:solidFill>
                  <a:srgbClr val="FFFF00"/>
                </a:solidFill>
              </a:rPr>
              <a:t>(but .o, object files are still produced)</a:t>
            </a:r>
          </a:p>
        </p:txBody>
      </p:sp>
    </p:spTree>
    <p:extLst>
      <p:ext uri="{BB962C8B-B14F-4D97-AF65-F5344CB8AC3E}">
        <p14:creationId xmlns:p14="http://schemas.microsoft.com/office/powerpoint/2010/main" val="961768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Development: debugging</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15</a:t>
            </a:fld>
            <a:endParaRPr lang="en-IE" altLang="en-US"/>
          </a:p>
        </p:txBody>
      </p:sp>
      <p:sp>
        <p:nvSpPr>
          <p:cNvPr id="7" name="TextBox 6"/>
          <p:cNvSpPr txBox="1"/>
          <p:nvPr/>
        </p:nvSpPr>
        <p:spPr>
          <a:xfrm>
            <a:off x="251520" y="5891462"/>
            <a:ext cx="7843173" cy="307777"/>
          </a:xfrm>
          <a:prstGeom prst="rect">
            <a:avLst/>
          </a:prstGeom>
          <a:noFill/>
        </p:spPr>
        <p:txBody>
          <a:bodyPr wrap="none" rtlCol="0">
            <a:spAutoFit/>
          </a:bodyPr>
          <a:lstStyle/>
          <a:p>
            <a:r>
              <a:rPr lang="en-IE" sz="1400" dirty="0"/>
              <a:t>J. </a:t>
            </a:r>
            <a:r>
              <a:rPr lang="en-IE" sz="1400" dirty="0" err="1"/>
              <a:t>Yiu</a:t>
            </a:r>
            <a:r>
              <a:rPr lang="en-IE" sz="1400" dirty="0"/>
              <a:t>, The Definitive Guide to ARM Cortex-M3 and Cortex-M4 Processors, 3rd </a:t>
            </a:r>
            <a:r>
              <a:rPr lang="en-IE" sz="1400" dirty="0" err="1"/>
              <a:t>ed</a:t>
            </a:r>
            <a:r>
              <a:rPr lang="en-IE" sz="1400" dirty="0"/>
              <a:t>, </a:t>
            </a:r>
            <a:r>
              <a:rPr lang="en-IE" sz="1400" dirty="0" err="1"/>
              <a:t>Newnes</a:t>
            </a:r>
            <a:r>
              <a:rPr lang="en-IE" sz="1400" dirty="0"/>
              <a:t> 2014</a:t>
            </a:r>
          </a:p>
        </p:txBody>
      </p:sp>
      <p:pic>
        <p:nvPicPr>
          <p:cNvPr id="11" name="Picture 10"/>
          <p:cNvPicPr>
            <a:picLocks noChangeAspect="1"/>
          </p:cNvPicPr>
          <p:nvPr/>
        </p:nvPicPr>
        <p:blipFill>
          <a:blip r:embed="rId3"/>
          <a:stretch>
            <a:fillRect/>
          </a:stretch>
        </p:blipFill>
        <p:spPr>
          <a:xfrm>
            <a:off x="667906" y="1086743"/>
            <a:ext cx="7010400" cy="3190875"/>
          </a:xfrm>
          <a:prstGeom prst="rect">
            <a:avLst/>
          </a:prstGeom>
        </p:spPr>
      </p:pic>
      <p:sp>
        <p:nvSpPr>
          <p:cNvPr id="12" name="TextBox 11"/>
          <p:cNvSpPr txBox="1"/>
          <p:nvPr/>
        </p:nvSpPr>
        <p:spPr>
          <a:xfrm>
            <a:off x="268437" y="4761374"/>
            <a:ext cx="3096344" cy="646331"/>
          </a:xfrm>
          <a:prstGeom prst="rect">
            <a:avLst/>
          </a:prstGeom>
          <a:solidFill>
            <a:srgbClr val="FF0000"/>
          </a:solidFill>
        </p:spPr>
        <p:txBody>
          <a:bodyPr wrap="square" rtlCol="0">
            <a:spAutoFit/>
          </a:bodyPr>
          <a:lstStyle/>
          <a:p>
            <a:r>
              <a:rPr lang="en-IE" dirty="0">
                <a:solidFill>
                  <a:srgbClr val="FFFF00"/>
                </a:solidFill>
              </a:rPr>
              <a:t>This block is integrated onto the STM32 Nucleo64 Board</a:t>
            </a:r>
          </a:p>
        </p:txBody>
      </p:sp>
      <p:sp>
        <p:nvSpPr>
          <p:cNvPr id="13" name="Rectangle 12"/>
          <p:cNvSpPr/>
          <p:nvPr/>
        </p:nvSpPr>
        <p:spPr>
          <a:xfrm>
            <a:off x="667906" y="2430178"/>
            <a:ext cx="2823974" cy="1224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Arrow Connector 14"/>
          <p:cNvCxnSpPr/>
          <p:nvPr/>
        </p:nvCxnSpPr>
        <p:spPr>
          <a:xfrm flipV="1">
            <a:off x="1816609" y="3698713"/>
            <a:ext cx="0" cy="1013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23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Tools found in an IDE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1416451"/>
              </p:ext>
            </p:extLst>
          </p:nvPr>
        </p:nvGraphicFramePr>
        <p:xfrm>
          <a:off x="457200" y="908050"/>
          <a:ext cx="8229600" cy="5393110"/>
        </p:xfrm>
        <a:graphic>
          <a:graphicData uri="http://schemas.openxmlformats.org/drawingml/2006/table">
            <a:tbl>
              <a:tblPr firstRow="1" bandRow="1">
                <a:tableStyleId>{5C22544A-7EE6-4342-B048-85BDC9FD1C3A}</a:tableStyleId>
              </a:tblPr>
              <a:tblGrid>
                <a:gridCol w="1594520">
                  <a:extLst>
                    <a:ext uri="{9D8B030D-6E8A-4147-A177-3AD203B41FA5}">
                      <a16:colId xmlns:a16="http://schemas.microsoft.com/office/drawing/2014/main" val="2704541016"/>
                    </a:ext>
                  </a:extLst>
                </a:gridCol>
                <a:gridCol w="6635080">
                  <a:extLst>
                    <a:ext uri="{9D8B030D-6E8A-4147-A177-3AD203B41FA5}">
                      <a16:colId xmlns:a16="http://schemas.microsoft.com/office/drawing/2014/main" val="2220946072"/>
                    </a:ext>
                  </a:extLst>
                </a:gridCol>
              </a:tblGrid>
              <a:tr h="639155">
                <a:tc>
                  <a:txBody>
                    <a:bodyPr/>
                    <a:lstStyle/>
                    <a:p>
                      <a:r>
                        <a:rPr lang="en-IE" dirty="0"/>
                        <a:t>Tools</a:t>
                      </a:r>
                    </a:p>
                  </a:txBody>
                  <a:tcPr/>
                </a:tc>
                <a:tc>
                  <a:txBody>
                    <a:bodyPr/>
                    <a:lstStyle/>
                    <a:p>
                      <a:r>
                        <a:rPr lang="en-IE" dirty="0"/>
                        <a:t>Descriptions</a:t>
                      </a:r>
                    </a:p>
                  </a:txBody>
                  <a:tcPr/>
                </a:tc>
                <a:extLst>
                  <a:ext uri="{0D108BD9-81ED-4DB2-BD59-A6C34878D82A}">
                    <a16:rowId xmlns:a16="http://schemas.microsoft.com/office/drawing/2014/main" val="3730818122"/>
                  </a:ext>
                </a:extLst>
              </a:tr>
              <a:tr h="639155">
                <a:tc>
                  <a:txBody>
                    <a:bodyPr/>
                    <a:lstStyle/>
                    <a:p>
                      <a:r>
                        <a:rPr lang="en-IE" dirty="0"/>
                        <a:t>C Compiler</a:t>
                      </a:r>
                    </a:p>
                  </a:txBody>
                  <a:tcPr/>
                </a:tc>
                <a:tc>
                  <a:txBody>
                    <a:bodyPr/>
                    <a:lstStyle/>
                    <a:p>
                      <a:r>
                        <a:rPr lang="en-IE" dirty="0"/>
                        <a:t>To compile C program files into object</a:t>
                      </a:r>
                      <a:r>
                        <a:rPr lang="en-IE" baseline="0" dirty="0"/>
                        <a:t> files</a:t>
                      </a:r>
                      <a:endParaRPr lang="en-IE" dirty="0"/>
                    </a:p>
                  </a:txBody>
                  <a:tcPr/>
                </a:tc>
                <a:extLst>
                  <a:ext uri="{0D108BD9-81ED-4DB2-BD59-A6C34878D82A}">
                    <a16:rowId xmlns:a16="http://schemas.microsoft.com/office/drawing/2014/main" val="3705528744"/>
                  </a:ext>
                </a:extLst>
              </a:tr>
              <a:tr h="639155">
                <a:tc>
                  <a:txBody>
                    <a:bodyPr/>
                    <a:lstStyle/>
                    <a:p>
                      <a:r>
                        <a:rPr lang="en-IE" dirty="0"/>
                        <a:t>Assembler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To assemble assembly language program files into object</a:t>
                      </a:r>
                      <a:r>
                        <a:rPr lang="en-IE" baseline="0" dirty="0"/>
                        <a:t> files</a:t>
                      </a:r>
                      <a:endParaRPr lang="en-IE" dirty="0"/>
                    </a:p>
                    <a:p>
                      <a:endParaRPr lang="en-IE" dirty="0"/>
                    </a:p>
                  </a:txBody>
                  <a:tcPr/>
                </a:tc>
                <a:extLst>
                  <a:ext uri="{0D108BD9-81ED-4DB2-BD59-A6C34878D82A}">
                    <a16:rowId xmlns:a16="http://schemas.microsoft.com/office/drawing/2014/main" val="3955775114"/>
                  </a:ext>
                </a:extLst>
              </a:tr>
              <a:tr h="639155">
                <a:tc>
                  <a:txBody>
                    <a:bodyPr/>
                    <a:lstStyle/>
                    <a:p>
                      <a:r>
                        <a:rPr lang="en-IE" dirty="0"/>
                        <a:t>Linker</a:t>
                      </a:r>
                    </a:p>
                  </a:txBody>
                  <a:tcPr/>
                </a:tc>
                <a:tc>
                  <a:txBody>
                    <a:bodyPr/>
                    <a:lstStyle/>
                    <a:p>
                      <a:r>
                        <a:rPr lang="en-IE" dirty="0"/>
                        <a:t>To join multiple object files together and define memory configuration</a:t>
                      </a:r>
                    </a:p>
                  </a:txBody>
                  <a:tcPr/>
                </a:tc>
                <a:extLst>
                  <a:ext uri="{0D108BD9-81ED-4DB2-BD59-A6C34878D82A}">
                    <a16:rowId xmlns:a16="http://schemas.microsoft.com/office/drawing/2014/main" val="3499237143"/>
                  </a:ext>
                </a:extLst>
              </a:tr>
              <a:tr h="639155">
                <a:tc>
                  <a:txBody>
                    <a:bodyPr/>
                    <a:lstStyle/>
                    <a:p>
                      <a:r>
                        <a:rPr lang="en-IE" dirty="0"/>
                        <a:t>Flash Programmer</a:t>
                      </a:r>
                    </a:p>
                  </a:txBody>
                  <a:tcPr/>
                </a:tc>
                <a:tc>
                  <a:txBody>
                    <a:bodyPr/>
                    <a:lstStyle/>
                    <a:p>
                      <a:r>
                        <a:rPr lang="en-IE" dirty="0"/>
                        <a:t>To program the compiled program image to the flash memory of the microcontroller</a:t>
                      </a:r>
                    </a:p>
                  </a:txBody>
                  <a:tcPr/>
                </a:tc>
                <a:extLst>
                  <a:ext uri="{0D108BD9-81ED-4DB2-BD59-A6C34878D82A}">
                    <a16:rowId xmlns:a16="http://schemas.microsoft.com/office/drawing/2014/main" val="3724758078"/>
                  </a:ext>
                </a:extLst>
              </a:tr>
              <a:tr h="639155">
                <a:tc>
                  <a:txBody>
                    <a:bodyPr/>
                    <a:lstStyle/>
                    <a:p>
                      <a:r>
                        <a:rPr lang="en-IE" dirty="0"/>
                        <a:t>Debugger</a:t>
                      </a:r>
                    </a:p>
                  </a:txBody>
                  <a:tcPr/>
                </a:tc>
                <a:tc>
                  <a:txBody>
                    <a:bodyPr/>
                    <a:lstStyle/>
                    <a:p>
                      <a:r>
                        <a:rPr lang="en-IE" dirty="0"/>
                        <a:t>To control the operation of the microcontroller and to access internal operation information to allow the status of the system to be examined and program operation to</a:t>
                      </a:r>
                      <a:r>
                        <a:rPr lang="en-IE" baseline="0" dirty="0"/>
                        <a:t> be checked</a:t>
                      </a:r>
                      <a:endParaRPr lang="en-IE" dirty="0"/>
                    </a:p>
                  </a:txBody>
                  <a:tcPr/>
                </a:tc>
                <a:extLst>
                  <a:ext uri="{0D108BD9-81ED-4DB2-BD59-A6C34878D82A}">
                    <a16:rowId xmlns:a16="http://schemas.microsoft.com/office/drawing/2014/main" val="3821640750"/>
                  </a:ext>
                </a:extLst>
              </a:tr>
              <a:tr h="639155">
                <a:tc>
                  <a:txBody>
                    <a:bodyPr/>
                    <a:lstStyle/>
                    <a:p>
                      <a:r>
                        <a:rPr lang="en-IE" dirty="0"/>
                        <a:t>Simulator</a:t>
                      </a:r>
                    </a:p>
                  </a:txBody>
                  <a:tcPr/>
                </a:tc>
                <a:tc>
                  <a:txBody>
                    <a:bodyPr/>
                    <a:lstStyle/>
                    <a:p>
                      <a:r>
                        <a:rPr lang="en-IE" dirty="0"/>
                        <a:t>To allow the program execution to be simulated without real hardware</a:t>
                      </a:r>
                    </a:p>
                  </a:txBody>
                  <a:tcPr/>
                </a:tc>
                <a:extLst>
                  <a:ext uri="{0D108BD9-81ED-4DB2-BD59-A6C34878D82A}">
                    <a16:rowId xmlns:a16="http://schemas.microsoft.com/office/drawing/2014/main" val="2906419410"/>
                  </a:ext>
                </a:extLst>
              </a:tr>
              <a:tr h="639155">
                <a:tc>
                  <a:txBody>
                    <a:bodyPr/>
                    <a:lstStyle/>
                    <a:p>
                      <a:r>
                        <a:rPr lang="en-IE" dirty="0"/>
                        <a:t>Other Utilities</a:t>
                      </a:r>
                    </a:p>
                  </a:txBody>
                  <a:tcPr/>
                </a:tc>
                <a:tc>
                  <a:txBody>
                    <a:bodyPr/>
                    <a:lstStyle/>
                    <a:p>
                      <a:r>
                        <a:rPr lang="en-IE" dirty="0"/>
                        <a:t>Various tools, </a:t>
                      </a:r>
                      <a:r>
                        <a:rPr lang="en-IE" dirty="0" err="1"/>
                        <a:t>eg</a:t>
                      </a:r>
                      <a:r>
                        <a:rPr lang="en-IE" dirty="0"/>
                        <a:t> file converters to convert compiled file to various formats. </a:t>
                      </a:r>
                    </a:p>
                  </a:txBody>
                  <a:tcPr/>
                </a:tc>
                <a:extLst>
                  <a:ext uri="{0D108BD9-81ED-4DB2-BD59-A6C34878D82A}">
                    <a16:rowId xmlns:a16="http://schemas.microsoft.com/office/drawing/2014/main" val="1551181268"/>
                  </a:ext>
                </a:extLst>
              </a:tr>
            </a:tbl>
          </a:graphicData>
        </a:graphic>
      </p:graphicFrame>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16</a:t>
            </a:fld>
            <a:endParaRPr lang="en-IE" altLang="en-US"/>
          </a:p>
        </p:txBody>
      </p:sp>
    </p:spTree>
    <p:extLst>
      <p:ext uri="{BB962C8B-B14F-4D97-AF65-F5344CB8AC3E}">
        <p14:creationId xmlns:p14="http://schemas.microsoft.com/office/powerpoint/2010/main" val="3903186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Embedded Software Development</a:t>
            </a:r>
          </a:p>
        </p:txBody>
      </p:sp>
      <p:sp>
        <p:nvSpPr>
          <p:cNvPr id="3" name="Content Placeholder 2"/>
          <p:cNvSpPr>
            <a:spLocks noGrp="1"/>
          </p:cNvSpPr>
          <p:nvPr>
            <p:ph idx="1"/>
          </p:nvPr>
        </p:nvSpPr>
        <p:spPr>
          <a:xfrm>
            <a:off x="457200" y="764704"/>
            <a:ext cx="8229600" cy="2304926"/>
          </a:xfrm>
        </p:spPr>
        <p:txBody>
          <a:bodyPr/>
          <a:lstStyle/>
          <a:p>
            <a:r>
              <a:rPr lang="en-IE" sz="2800" dirty="0"/>
              <a:t>In this section, we look at how an embedded program is structured, and compare it to programs that might run in a PC</a:t>
            </a:r>
          </a:p>
          <a:p>
            <a:r>
              <a:rPr lang="en-IE" sz="2800" dirty="0"/>
              <a:t>This is a Hello World that you might run to print Hello World on a PC</a:t>
            </a:r>
            <a:endParaRPr lang="en-GB" sz="2800" dirty="0"/>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17</a:t>
            </a:fld>
            <a:endParaRPr lang="en-IE" altLang="en-US"/>
          </a:p>
        </p:txBody>
      </p:sp>
      <p:sp>
        <p:nvSpPr>
          <p:cNvPr id="7" name="Text Box 4"/>
          <p:cNvSpPr txBox="1">
            <a:spLocks noChangeArrowheads="1"/>
          </p:cNvSpPr>
          <p:nvPr/>
        </p:nvSpPr>
        <p:spPr bwMode="auto">
          <a:xfrm>
            <a:off x="819944" y="3139003"/>
            <a:ext cx="4608512"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GB" altLang="en-US" sz="2400" dirty="0">
                <a:latin typeface="Times New Roman" pitchFamily="18" charset="0"/>
              </a:rPr>
              <a:t>/* Hello World program */</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#include &lt;</a:t>
            </a:r>
            <a:r>
              <a:rPr lang="en-GB" altLang="en-US" sz="2400" dirty="0" err="1">
                <a:latin typeface="Times New Roman" pitchFamily="18" charset="0"/>
              </a:rPr>
              <a:t>stdio.h</a:t>
            </a:r>
            <a:r>
              <a:rPr lang="en-GB" altLang="en-US" sz="2400" dirty="0">
                <a:latin typeface="Times New Roman" pitchFamily="18" charset="0"/>
              </a:rPr>
              <a:t>&gt; </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void main() { </a:t>
            </a:r>
          </a:p>
          <a:p>
            <a:pPr>
              <a:spcBef>
                <a:spcPct val="0"/>
              </a:spcBef>
              <a:buClrTx/>
              <a:buSzTx/>
              <a:buFontTx/>
              <a:buNone/>
            </a:pPr>
            <a:r>
              <a:rPr lang="en-GB" altLang="en-US" sz="2400" dirty="0">
                <a:latin typeface="Times New Roman" pitchFamily="18" charset="0"/>
              </a:rPr>
              <a:t>	</a:t>
            </a:r>
            <a:r>
              <a:rPr lang="en-GB" altLang="en-US" sz="2400" dirty="0" err="1">
                <a:latin typeface="Times New Roman" pitchFamily="18" charset="0"/>
              </a:rPr>
              <a:t>printf</a:t>
            </a:r>
            <a:r>
              <a:rPr lang="en-GB" altLang="en-US" sz="2400" dirty="0">
                <a:latin typeface="Times New Roman" pitchFamily="18" charset="0"/>
              </a:rPr>
              <a:t> ("Hello World");</a:t>
            </a:r>
          </a:p>
          <a:p>
            <a:pPr>
              <a:spcBef>
                <a:spcPct val="0"/>
              </a:spcBef>
              <a:buClrTx/>
              <a:buSzTx/>
              <a:buFontTx/>
              <a:buNone/>
            </a:pPr>
            <a:endParaRPr lang="en-GB" altLang="en-US" sz="2400" dirty="0">
              <a:latin typeface="Times New Roman" pitchFamily="18" charset="0"/>
            </a:endParaRPr>
          </a:p>
          <a:p>
            <a:pPr>
              <a:spcBef>
                <a:spcPct val="0"/>
              </a:spcBef>
              <a:buClrTx/>
              <a:buSzTx/>
              <a:buFontTx/>
              <a:buNone/>
            </a:pPr>
            <a:r>
              <a:rPr lang="en-GB" altLang="en-US" sz="2400" dirty="0">
                <a:latin typeface="Times New Roman" pitchFamily="18" charset="0"/>
              </a:rPr>
              <a:t>} </a:t>
            </a:r>
          </a:p>
        </p:txBody>
      </p:sp>
      <p:sp>
        <p:nvSpPr>
          <p:cNvPr id="8" name="Rectangle 7"/>
          <p:cNvSpPr/>
          <p:nvPr/>
        </p:nvSpPr>
        <p:spPr>
          <a:xfrm>
            <a:off x="5148064" y="3139003"/>
            <a:ext cx="3113112" cy="1615827"/>
          </a:xfrm>
          <a:prstGeom prst="rect">
            <a:avLst/>
          </a:prstGeom>
          <a:solidFill>
            <a:srgbClr val="002060"/>
          </a:solidFill>
        </p:spPr>
        <p:txBody>
          <a:bodyPr wrap="square">
            <a:spAutoFit/>
          </a:bodyPr>
          <a:lstStyle/>
          <a:p>
            <a:pPr>
              <a:spcBef>
                <a:spcPct val="50000"/>
              </a:spcBef>
              <a:buClrTx/>
              <a:buSzTx/>
              <a:buFontTx/>
              <a:buNone/>
            </a:pPr>
            <a:r>
              <a:rPr lang="en-IE" altLang="en-US" dirty="0">
                <a:solidFill>
                  <a:srgbClr val="FFFF00"/>
                </a:solidFill>
              </a:rPr>
              <a:t>This program is different from a program that we would run in an embedded system</a:t>
            </a:r>
          </a:p>
          <a:p>
            <a:pPr>
              <a:spcBef>
                <a:spcPct val="50000"/>
              </a:spcBef>
              <a:buClrTx/>
              <a:buSzTx/>
              <a:buFontTx/>
              <a:buNone/>
            </a:pPr>
            <a:r>
              <a:rPr lang="en-IE" altLang="en-US" dirty="0">
                <a:solidFill>
                  <a:srgbClr val="FFFF00"/>
                </a:solidFill>
              </a:rPr>
              <a:t>How?</a:t>
            </a:r>
            <a:endParaRPr lang="en-GB" altLang="en-US" dirty="0">
              <a:solidFill>
                <a:srgbClr val="FFFF00"/>
              </a:solidFill>
            </a:endParaRPr>
          </a:p>
        </p:txBody>
      </p:sp>
    </p:spTree>
    <p:extLst>
      <p:ext uri="{BB962C8B-B14F-4D97-AF65-F5344CB8AC3E}">
        <p14:creationId xmlns:p14="http://schemas.microsoft.com/office/powerpoint/2010/main" val="2176976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E9DF79A9-74B4-4331-B7EC-EDF17626C7B3}" type="slidenum">
              <a:rPr lang="en-GB"/>
              <a:pPr>
                <a:defRPr/>
              </a:pPr>
              <a:t>18</a:t>
            </a:fld>
            <a:endParaRPr lang="en-GB"/>
          </a:p>
        </p:txBody>
      </p:sp>
      <p:sp>
        <p:nvSpPr>
          <p:cNvPr id="55298" name="Rectangle 2"/>
          <p:cNvSpPr>
            <a:spLocks noGrp="1" noChangeArrowheads="1"/>
          </p:cNvSpPr>
          <p:nvPr>
            <p:ph type="title" idx="4294967295"/>
          </p:nvPr>
        </p:nvSpPr>
        <p:spPr/>
        <p:txBody>
          <a:bodyPr/>
          <a:lstStyle/>
          <a:p>
            <a:pPr eaLnBrk="1" hangingPunct="1">
              <a:defRPr/>
            </a:pPr>
            <a:r>
              <a:rPr lang="en-IE" sz="3200"/>
              <a:t>How is this different from a microcontroller program?</a:t>
            </a:r>
            <a:endParaRPr lang="en-GB" sz="3200"/>
          </a:p>
        </p:txBody>
      </p:sp>
      <p:sp>
        <p:nvSpPr>
          <p:cNvPr id="68614" name="Rectangle 3"/>
          <p:cNvSpPr>
            <a:spLocks noGrp="1" noChangeArrowheads="1"/>
          </p:cNvSpPr>
          <p:nvPr>
            <p:ph type="body" idx="4294967295"/>
          </p:nvPr>
        </p:nvSpPr>
        <p:spPr>
          <a:xfrm>
            <a:off x="458748" y="1249363"/>
            <a:ext cx="8229600" cy="4483893"/>
          </a:xfrm>
        </p:spPr>
        <p:txBody>
          <a:bodyPr/>
          <a:lstStyle/>
          <a:p>
            <a:pPr marL="609600" indent="-609600" eaLnBrk="1" hangingPunct="1">
              <a:defRPr/>
            </a:pPr>
            <a:r>
              <a:rPr lang="en-IE" dirty="0"/>
              <a:t>Leaving aside how the output is defined the biggest difference is that the program ends</a:t>
            </a:r>
          </a:p>
          <a:p>
            <a:pPr marL="609600" indent="-609600" eaLnBrk="1" hangingPunct="1">
              <a:defRPr/>
            </a:pPr>
            <a:r>
              <a:rPr lang="en-IE" dirty="0"/>
              <a:t>After printing the text the program ends and returns control of the computer to the operating system</a:t>
            </a:r>
          </a:p>
          <a:p>
            <a:pPr marL="609600" indent="-609600" eaLnBrk="1" hangingPunct="1">
              <a:defRPr/>
            </a:pPr>
            <a:r>
              <a:rPr lang="en-IE" dirty="0"/>
              <a:t>But if you have an embedded system (say controlling a nuclear reactor) you don’t want the program to stop ever</a:t>
            </a:r>
          </a:p>
          <a:p>
            <a:pPr marL="609600" indent="-609600" eaLnBrk="1" hangingPunct="1">
              <a:defRPr/>
            </a:pPr>
            <a:r>
              <a:rPr lang="en-IE" dirty="0"/>
              <a:t>It needs to run forever</a:t>
            </a:r>
            <a:endParaRPr lang="en-GB" dirty="0"/>
          </a:p>
        </p:txBody>
      </p:sp>
    </p:spTree>
    <p:extLst>
      <p:ext uri="{BB962C8B-B14F-4D97-AF65-F5344CB8AC3E}">
        <p14:creationId xmlns:p14="http://schemas.microsoft.com/office/powerpoint/2010/main" val="1136903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quarter" idx="10"/>
          </p:nvPr>
        </p:nvSpPr>
        <p:spPr/>
        <p:txBody>
          <a:bodyPr/>
          <a:lstStyle/>
          <a:p>
            <a:pPr>
              <a:defRPr/>
            </a:pPr>
            <a:r>
              <a:rPr lang="en-US"/>
              <a:t>Spring 2019</a:t>
            </a:r>
            <a:endParaRPr lang="en-GB"/>
          </a:p>
        </p:txBody>
      </p:sp>
      <p:sp>
        <p:nvSpPr>
          <p:cNvPr id="11" name="Footer Placeholder 2"/>
          <p:cNvSpPr>
            <a:spLocks noGrp="1"/>
          </p:cNvSpPr>
          <p:nvPr>
            <p:ph type="ftr" sz="quarter" idx="11"/>
          </p:nvPr>
        </p:nvSpPr>
        <p:spPr/>
        <p:txBody>
          <a:bodyPr/>
          <a:lstStyle/>
          <a:p>
            <a:pPr>
              <a:defRPr/>
            </a:pPr>
            <a:r>
              <a:rPr lang="en-GB"/>
              <a:t>Lecture 2</a:t>
            </a:r>
          </a:p>
        </p:txBody>
      </p:sp>
      <p:sp>
        <p:nvSpPr>
          <p:cNvPr id="12" name="Slide Number Placeholder 3"/>
          <p:cNvSpPr>
            <a:spLocks noGrp="1"/>
          </p:cNvSpPr>
          <p:nvPr>
            <p:ph type="sldNum" sz="quarter" idx="12"/>
          </p:nvPr>
        </p:nvSpPr>
        <p:spPr/>
        <p:txBody>
          <a:bodyPr/>
          <a:lstStyle/>
          <a:p>
            <a:pPr>
              <a:defRPr/>
            </a:pPr>
            <a:fld id="{1109284D-24D0-4946-B2CD-B3887791520B}" type="slidenum">
              <a:rPr lang="en-GB"/>
              <a:pPr>
                <a:defRPr/>
              </a:pPr>
              <a:t>19</a:t>
            </a:fld>
            <a:endParaRPr lang="en-GB"/>
          </a:p>
        </p:txBody>
      </p:sp>
      <p:sp>
        <p:nvSpPr>
          <p:cNvPr id="56322" name="Rectangle 2"/>
          <p:cNvSpPr>
            <a:spLocks noGrp="1" noChangeArrowheads="1"/>
          </p:cNvSpPr>
          <p:nvPr>
            <p:ph type="title" idx="4294967295"/>
          </p:nvPr>
        </p:nvSpPr>
        <p:spPr/>
        <p:txBody>
          <a:bodyPr/>
          <a:lstStyle/>
          <a:p>
            <a:pPr eaLnBrk="1" hangingPunct="1">
              <a:defRPr/>
            </a:pPr>
            <a:r>
              <a:rPr lang="en-IE" sz="3200"/>
              <a:t>Two embedded microcontroller Hello Worlds</a:t>
            </a:r>
            <a:endParaRPr lang="en-GB" sz="3200"/>
          </a:p>
        </p:txBody>
      </p:sp>
      <p:sp>
        <p:nvSpPr>
          <p:cNvPr id="56323" name="Rectangle 3"/>
          <p:cNvSpPr>
            <a:spLocks noGrp="1" noChangeArrowheads="1"/>
          </p:cNvSpPr>
          <p:nvPr>
            <p:ph type="body" idx="4294967295"/>
          </p:nvPr>
        </p:nvSpPr>
        <p:spPr>
          <a:xfrm>
            <a:off x="457200" y="1052513"/>
            <a:ext cx="8229600" cy="863600"/>
          </a:xfrm>
        </p:spPr>
        <p:txBody>
          <a:bodyPr/>
          <a:lstStyle/>
          <a:p>
            <a:pPr eaLnBrk="1" hangingPunct="1">
              <a:lnSpc>
                <a:spcPct val="90000"/>
              </a:lnSpc>
              <a:defRPr/>
            </a:pPr>
            <a:r>
              <a:rPr lang="en-IE" sz="2800"/>
              <a:t>In the program, while(1) is always true so it forms an infinite loop</a:t>
            </a:r>
            <a:endParaRPr lang="en-GB" sz="2800"/>
          </a:p>
        </p:txBody>
      </p:sp>
      <p:sp>
        <p:nvSpPr>
          <p:cNvPr id="9224" name="Text Box 4"/>
          <p:cNvSpPr txBox="1">
            <a:spLocks noChangeArrowheads="1"/>
          </p:cNvSpPr>
          <p:nvPr/>
        </p:nvSpPr>
        <p:spPr bwMode="auto">
          <a:xfrm>
            <a:off x="539750" y="1989138"/>
            <a:ext cx="4032250" cy="3387725"/>
          </a:xfrm>
          <a:prstGeom prst="rect">
            <a:avLst/>
          </a:prstGeom>
          <a:solidFill>
            <a:srgbClr val="002060"/>
          </a:solidFill>
          <a:ln w="9525">
            <a:solidFill>
              <a:srgbClr val="FFFF00"/>
            </a:solidFill>
            <a:miter lim="800000"/>
            <a:headEnd/>
            <a:tailEnd/>
          </a:ln>
          <a:effectLs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IE" altLang="en-US" sz="2400" dirty="0">
                <a:solidFill>
                  <a:srgbClr val="FFFF00"/>
                </a:solidFill>
                <a:latin typeface="Times" pitchFamily="18" charset="0"/>
              </a:rPr>
              <a:t>/* Hello World program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#include &lt;</a:t>
            </a:r>
            <a:r>
              <a:rPr lang="en-IE" altLang="en-US" sz="2400" dirty="0" err="1">
                <a:solidFill>
                  <a:srgbClr val="FFFF00"/>
                </a:solidFill>
                <a:latin typeface="Times" pitchFamily="18" charset="0"/>
              </a:rPr>
              <a:t>stdio.h</a:t>
            </a:r>
            <a:r>
              <a:rPr lang="en-IE" altLang="en-US" sz="2400" dirty="0">
                <a:solidFill>
                  <a:srgbClr val="FFFF00"/>
                </a:solidFill>
                <a:latin typeface="Times" pitchFamily="18" charset="0"/>
              </a:rPr>
              <a:t>&gt;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void main() { </a:t>
            </a:r>
          </a:p>
          <a:p>
            <a:pPr>
              <a:spcBef>
                <a:spcPct val="0"/>
              </a:spcBef>
              <a:buClrTx/>
              <a:buSzTx/>
              <a:buFontTx/>
              <a:buNone/>
            </a:pPr>
            <a:r>
              <a:rPr lang="en-IE" altLang="en-US" sz="2400" dirty="0">
                <a:solidFill>
                  <a:srgbClr val="FFFF00"/>
                </a:solidFill>
                <a:latin typeface="Times" pitchFamily="18" charset="0"/>
              </a:rPr>
              <a:t>	</a:t>
            </a:r>
            <a:r>
              <a:rPr lang="en-IE" altLang="en-US" sz="2400" dirty="0" err="1">
                <a:solidFill>
                  <a:srgbClr val="FFFF00"/>
                </a:solidFill>
                <a:latin typeface="Times" pitchFamily="18" charset="0"/>
              </a:rPr>
              <a:t>printf</a:t>
            </a:r>
            <a:r>
              <a:rPr lang="en-IE" altLang="en-US" sz="2400" dirty="0">
                <a:solidFill>
                  <a:srgbClr val="FFFF00"/>
                </a:solidFill>
                <a:latin typeface="Times" pitchFamily="18" charset="0"/>
              </a:rPr>
              <a:t> ("Hello World");</a:t>
            </a:r>
          </a:p>
          <a:p>
            <a:pPr>
              <a:spcBef>
                <a:spcPct val="0"/>
              </a:spcBef>
              <a:buClrTx/>
              <a:buSzTx/>
              <a:buFontTx/>
              <a:buNone/>
            </a:pPr>
            <a:r>
              <a:rPr lang="en-IE" altLang="en-US" sz="2400" dirty="0">
                <a:solidFill>
                  <a:srgbClr val="FFFF00"/>
                </a:solidFill>
                <a:latin typeface="Times" pitchFamily="18" charset="0"/>
              </a:rPr>
              <a:t>	while (1)</a:t>
            </a:r>
          </a:p>
          <a:p>
            <a:pPr>
              <a:spcBef>
                <a:spcPct val="0"/>
              </a:spcBef>
              <a:buClrTx/>
              <a:buSzTx/>
              <a:buFontTx/>
              <a:buNone/>
            </a:pPr>
            <a:r>
              <a:rPr lang="en-IE" altLang="en-US" sz="2400" dirty="0">
                <a:solidFill>
                  <a:srgbClr val="FFFF00"/>
                </a:solidFill>
                <a:latin typeface="Times" pitchFamily="18" charset="0"/>
              </a:rPr>
              <a:t>		;</a:t>
            </a:r>
          </a:p>
          <a:p>
            <a:pPr>
              <a:spcBef>
                <a:spcPct val="0"/>
              </a:spcBef>
              <a:buClrTx/>
              <a:buSzTx/>
              <a:buFontTx/>
              <a:buNone/>
            </a:pPr>
            <a:r>
              <a:rPr lang="en-IE" altLang="en-US" sz="2400" dirty="0">
                <a:solidFill>
                  <a:srgbClr val="FFFF00"/>
                </a:solidFill>
                <a:latin typeface="Times" pitchFamily="18" charset="0"/>
              </a:rPr>
              <a:t>}</a:t>
            </a:r>
            <a:endParaRPr lang="en-GB" altLang="en-US" sz="2400" dirty="0">
              <a:solidFill>
                <a:srgbClr val="FFFF00"/>
              </a:solidFill>
              <a:latin typeface="Times" pitchFamily="18" charset="0"/>
            </a:endParaRPr>
          </a:p>
        </p:txBody>
      </p:sp>
      <p:sp>
        <p:nvSpPr>
          <p:cNvPr id="9225" name="Text Box 5"/>
          <p:cNvSpPr txBox="1">
            <a:spLocks noChangeArrowheads="1"/>
          </p:cNvSpPr>
          <p:nvPr/>
        </p:nvSpPr>
        <p:spPr bwMode="auto">
          <a:xfrm>
            <a:off x="4716463" y="1989138"/>
            <a:ext cx="4248150" cy="3387725"/>
          </a:xfrm>
          <a:prstGeom prst="rect">
            <a:avLst/>
          </a:prstGeom>
          <a:solidFill>
            <a:srgbClr val="002060"/>
          </a:solidFill>
          <a:ln w="9525">
            <a:solidFill>
              <a:srgbClr val="FFFF00"/>
            </a:solidFill>
            <a:miter lim="800000"/>
            <a:headEnd/>
            <a:tailEnd/>
          </a:ln>
          <a:effectLs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IE" altLang="en-US" sz="2400" dirty="0">
                <a:solidFill>
                  <a:srgbClr val="FFFF00"/>
                </a:solidFill>
                <a:latin typeface="Times" pitchFamily="18" charset="0"/>
              </a:rPr>
              <a:t>/* Hello World program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#include &lt;</a:t>
            </a:r>
            <a:r>
              <a:rPr lang="en-IE" altLang="en-US" sz="2400" dirty="0" err="1">
                <a:solidFill>
                  <a:srgbClr val="FFFF00"/>
                </a:solidFill>
                <a:latin typeface="Times" pitchFamily="18" charset="0"/>
              </a:rPr>
              <a:t>stdio.h</a:t>
            </a:r>
            <a:r>
              <a:rPr lang="en-IE" altLang="en-US" sz="2400" dirty="0">
                <a:solidFill>
                  <a:srgbClr val="FFFF00"/>
                </a:solidFill>
                <a:latin typeface="Times" pitchFamily="18" charset="0"/>
              </a:rPr>
              <a:t>&gt; </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void main() { </a:t>
            </a:r>
          </a:p>
          <a:p>
            <a:pPr>
              <a:spcBef>
                <a:spcPct val="0"/>
              </a:spcBef>
              <a:buClrTx/>
              <a:buSzTx/>
              <a:buFontTx/>
              <a:buNone/>
            </a:pPr>
            <a:r>
              <a:rPr lang="en-IE" altLang="en-US" sz="2400" dirty="0">
                <a:solidFill>
                  <a:srgbClr val="FFFF00"/>
                </a:solidFill>
                <a:latin typeface="Times" pitchFamily="18" charset="0"/>
              </a:rPr>
              <a:t>	while (1)</a:t>
            </a:r>
          </a:p>
          <a:p>
            <a:pPr>
              <a:spcBef>
                <a:spcPct val="0"/>
              </a:spcBef>
              <a:buClrTx/>
              <a:buSzTx/>
              <a:buFontTx/>
              <a:buNone/>
            </a:pPr>
            <a:r>
              <a:rPr lang="en-IE" altLang="en-US" sz="2400" dirty="0">
                <a:solidFill>
                  <a:srgbClr val="FFFF00"/>
                </a:solidFill>
                <a:latin typeface="Times" pitchFamily="18" charset="0"/>
              </a:rPr>
              <a:t>	    </a:t>
            </a:r>
            <a:r>
              <a:rPr lang="en-IE" altLang="en-US" sz="2400" dirty="0" err="1">
                <a:solidFill>
                  <a:srgbClr val="FFFF00"/>
                </a:solidFill>
                <a:latin typeface="Times" pitchFamily="18" charset="0"/>
              </a:rPr>
              <a:t>printf</a:t>
            </a:r>
            <a:r>
              <a:rPr lang="en-IE" altLang="en-US" sz="2400" dirty="0">
                <a:solidFill>
                  <a:srgbClr val="FFFF00"/>
                </a:solidFill>
                <a:latin typeface="Times" pitchFamily="18" charset="0"/>
              </a:rPr>
              <a:t> ("Hello World");</a:t>
            </a:r>
          </a:p>
          <a:p>
            <a:pPr>
              <a:spcBef>
                <a:spcPct val="0"/>
              </a:spcBef>
              <a:buClrTx/>
              <a:buSzTx/>
              <a:buFontTx/>
              <a:buNone/>
            </a:pPr>
            <a:endParaRPr lang="en-IE" altLang="en-US" sz="2400" dirty="0">
              <a:solidFill>
                <a:srgbClr val="FFFF00"/>
              </a:solidFill>
              <a:latin typeface="Times" pitchFamily="18" charset="0"/>
            </a:endParaRPr>
          </a:p>
          <a:p>
            <a:pPr>
              <a:spcBef>
                <a:spcPct val="0"/>
              </a:spcBef>
              <a:buClrTx/>
              <a:buSzTx/>
              <a:buFontTx/>
              <a:buNone/>
            </a:pPr>
            <a:r>
              <a:rPr lang="en-IE" altLang="en-US" sz="2400" dirty="0">
                <a:solidFill>
                  <a:srgbClr val="FFFF00"/>
                </a:solidFill>
                <a:latin typeface="Times" pitchFamily="18" charset="0"/>
              </a:rPr>
              <a:t>}</a:t>
            </a:r>
            <a:endParaRPr lang="en-GB" altLang="en-US" sz="2400" dirty="0">
              <a:solidFill>
                <a:srgbClr val="FFFF00"/>
              </a:solidFill>
              <a:latin typeface="Times" pitchFamily="18" charset="0"/>
            </a:endParaRPr>
          </a:p>
        </p:txBody>
      </p:sp>
      <p:sp>
        <p:nvSpPr>
          <p:cNvPr id="9226" name="Text Box 6"/>
          <p:cNvSpPr txBox="1">
            <a:spLocks noChangeArrowheads="1"/>
          </p:cNvSpPr>
          <p:nvPr/>
        </p:nvSpPr>
        <p:spPr bwMode="auto">
          <a:xfrm>
            <a:off x="395288" y="5661025"/>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50000"/>
              </a:spcBef>
              <a:buClrTx/>
              <a:buSzTx/>
              <a:buFontTx/>
              <a:buNone/>
            </a:pPr>
            <a:r>
              <a:rPr lang="en-IE" altLang="en-US" sz="2400"/>
              <a:t>If you ran these programs, what do you think would happen?</a:t>
            </a:r>
            <a:endParaRPr lang="en-GB" altLang="en-US" sz="2400"/>
          </a:p>
        </p:txBody>
      </p:sp>
      <p:sp>
        <p:nvSpPr>
          <p:cNvPr id="9227" name="Text Box 7"/>
          <p:cNvSpPr txBox="1">
            <a:spLocks noChangeArrowheads="1"/>
          </p:cNvSpPr>
          <p:nvPr/>
        </p:nvSpPr>
        <p:spPr bwMode="auto">
          <a:xfrm>
            <a:off x="2627313" y="4668636"/>
            <a:ext cx="2089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50000"/>
              </a:spcBef>
              <a:buClrTx/>
              <a:buSzTx/>
              <a:buFontTx/>
              <a:buNone/>
            </a:pPr>
            <a:r>
              <a:rPr lang="en-IE" altLang="en-US" sz="1600" dirty="0">
                <a:solidFill>
                  <a:srgbClr val="FFFF00"/>
                </a:solidFill>
              </a:rPr>
              <a:t>Note: you can have a ; on its own</a:t>
            </a:r>
            <a:endParaRPr lang="en-GB" altLang="en-US" sz="1600" dirty="0">
              <a:solidFill>
                <a:srgbClr val="FFFF00"/>
              </a:solidFill>
            </a:endParaRPr>
          </a:p>
        </p:txBody>
      </p:sp>
    </p:spTree>
    <p:extLst>
      <p:ext uri="{BB962C8B-B14F-4D97-AF65-F5344CB8AC3E}">
        <p14:creationId xmlns:p14="http://schemas.microsoft.com/office/powerpoint/2010/main" val="47044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332D-36FD-4DB3-8238-4413E0EB4170}"/>
              </a:ext>
            </a:extLst>
          </p:cNvPr>
          <p:cNvSpPr>
            <a:spLocks noGrp="1"/>
          </p:cNvSpPr>
          <p:nvPr>
            <p:ph type="title"/>
          </p:nvPr>
        </p:nvSpPr>
        <p:spPr/>
        <p:txBody>
          <a:bodyPr/>
          <a:lstStyle/>
          <a:p>
            <a:r>
              <a:rPr lang="en-IE" dirty="0"/>
              <a:t>What we will cover in this lecture</a:t>
            </a:r>
          </a:p>
        </p:txBody>
      </p:sp>
      <p:sp>
        <p:nvSpPr>
          <p:cNvPr id="3" name="Content Placeholder 2">
            <a:extLst>
              <a:ext uri="{FF2B5EF4-FFF2-40B4-BE49-F238E27FC236}">
                <a16:creationId xmlns:a16="http://schemas.microsoft.com/office/drawing/2014/main" id="{1E8F2455-2B76-44BA-B058-035657072CAE}"/>
              </a:ext>
            </a:extLst>
          </p:cNvPr>
          <p:cNvSpPr>
            <a:spLocks noGrp="1"/>
          </p:cNvSpPr>
          <p:nvPr>
            <p:ph idx="1"/>
          </p:nvPr>
        </p:nvSpPr>
        <p:spPr/>
        <p:txBody>
          <a:bodyPr/>
          <a:lstStyle/>
          <a:p>
            <a:r>
              <a:rPr lang="en-IE" dirty="0"/>
              <a:t>Review ARM processor and microcontrollers</a:t>
            </a:r>
          </a:p>
          <a:p>
            <a:r>
              <a:rPr lang="en-IE" dirty="0"/>
              <a:t>Software tools and Integrated Development Environments (IDEs)</a:t>
            </a:r>
          </a:p>
          <a:p>
            <a:r>
              <a:rPr lang="en-IE" dirty="0"/>
              <a:t>Software Development Flow</a:t>
            </a:r>
          </a:p>
          <a:p>
            <a:r>
              <a:rPr lang="en-IE" dirty="0"/>
              <a:t>Structures of Embedded Software</a:t>
            </a:r>
          </a:p>
          <a:p>
            <a:r>
              <a:rPr lang="en-IE" dirty="0"/>
              <a:t>C Data types relevant to embedded development</a:t>
            </a:r>
          </a:p>
        </p:txBody>
      </p:sp>
      <p:sp>
        <p:nvSpPr>
          <p:cNvPr id="4" name="Date Placeholder 3">
            <a:extLst>
              <a:ext uri="{FF2B5EF4-FFF2-40B4-BE49-F238E27FC236}">
                <a16:creationId xmlns:a16="http://schemas.microsoft.com/office/drawing/2014/main" id="{D6830352-10D3-41B9-8242-834969F9A057}"/>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31BAFE75-00C3-4018-A063-930FB9CA984D}"/>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F976EE94-48D4-4720-A349-BB7372C33DB9}"/>
              </a:ext>
            </a:extLst>
          </p:cNvPr>
          <p:cNvSpPr>
            <a:spLocks noGrp="1"/>
          </p:cNvSpPr>
          <p:nvPr>
            <p:ph type="sldNum" sz="quarter" idx="12"/>
          </p:nvPr>
        </p:nvSpPr>
        <p:spPr/>
        <p:txBody>
          <a:bodyPr/>
          <a:lstStyle/>
          <a:p>
            <a:fld id="{BEDFABE9-A1F0-4D25-A546-B48E1EC44F84}" type="slidenum">
              <a:rPr lang="en-IE" altLang="en-US" smtClean="0"/>
              <a:pPr/>
              <a:t>2</a:t>
            </a:fld>
            <a:endParaRPr lang="en-IE" altLang="en-US"/>
          </a:p>
        </p:txBody>
      </p:sp>
    </p:spTree>
    <p:extLst>
      <p:ext uri="{BB962C8B-B14F-4D97-AF65-F5344CB8AC3E}">
        <p14:creationId xmlns:p14="http://schemas.microsoft.com/office/powerpoint/2010/main" val="2241132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err="1"/>
              <a:t>Arduino</a:t>
            </a:r>
            <a:r>
              <a:rPr lang="en-IE" dirty="0"/>
              <a:t> program structure (Sketches)</a:t>
            </a:r>
          </a:p>
        </p:txBody>
      </p:sp>
      <p:sp>
        <p:nvSpPr>
          <p:cNvPr id="3" name="Date Placeholder 2"/>
          <p:cNvSpPr>
            <a:spLocks noGrp="1"/>
          </p:cNvSpPr>
          <p:nvPr>
            <p:ph type="dt" sz="quarter" idx="10"/>
          </p:nvPr>
        </p:nvSpPr>
        <p:spPr/>
        <p:txBody>
          <a:bodyPr/>
          <a:lstStyle/>
          <a:p>
            <a:pPr>
              <a:defRPr/>
            </a:pPr>
            <a:r>
              <a:rPr lang="en-US"/>
              <a:t>Spring 2019</a:t>
            </a:r>
            <a:endParaRPr lang="en-GB"/>
          </a:p>
        </p:txBody>
      </p:sp>
      <p:sp>
        <p:nvSpPr>
          <p:cNvPr id="4" name="Footer Placeholder 3"/>
          <p:cNvSpPr>
            <a:spLocks noGrp="1"/>
          </p:cNvSpPr>
          <p:nvPr>
            <p:ph type="ftr" sz="quarter" idx="11"/>
          </p:nvPr>
        </p:nvSpPr>
        <p:spPr/>
        <p:txBody>
          <a:bodyPr/>
          <a:lstStyle/>
          <a:p>
            <a:pPr>
              <a:defRPr/>
            </a:pPr>
            <a:r>
              <a:rPr lang="en-GB"/>
              <a:t>Lecture 2</a:t>
            </a:r>
          </a:p>
        </p:txBody>
      </p:sp>
      <p:sp>
        <p:nvSpPr>
          <p:cNvPr id="5" name="Slide Number Placeholder 4"/>
          <p:cNvSpPr>
            <a:spLocks noGrp="1"/>
          </p:cNvSpPr>
          <p:nvPr>
            <p:ph type="sldNum" sz="quarter" idx="12"/>
          </p:nvPr>
        </p:nvSpPr>
        <p:spPr/>
        <p:txBody>
          <a:bodyPr/>
          <a:lstStyle/>
          <a:p>
            <a:pPr>
              <a:defRPr/>
            </a:pPr>
            <a:fld id="{CD4CD6D7-8A1E-45E5-B663-69F72FE2F769}" type="slidenum">
              <a:rPr lang="en-GB" smtClean="0"/>
              <a:pPr>
                <a:defRPr/>
              </a:pPr>
              <a:t>20</a:t>
            </a:fld>
            <a:endParaRPr lang="en-GB"/>
          </a:p>
        </p:txBody>
      </p:sp>
      <p:pic>
        <p:nvPicPr>
          <p:cNvPr id="102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908050"/>
            <a:ext cx="4791075" cy="575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247" name="TextBox 5"/>
          <p:cNvSpPr txBox="1">
            <a:spLocks noChangeArrowheads="1"/>
          </p:cNvSpPr>
          <p:nvPr/>
        </p:nvSpPr>
        <p:spPr bwMode="auto">
          <a:xfrm>
            <a:off x="5809746" y="3501008"/>
            <a:ext cx="2808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4"/>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5"/>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6"/>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latin typeface="Arial" charset="0"/>
              </a:defRPr>
            </a:lvl9pPr>
          </a:lstStyle>
          <a:p>
            <a:pPr>
              <a:spcBef>
                <a:spcPct val="0"/>
              </a:spcBef>
              <a:buClrTx/>
              <a:buSzTx/>
              <a:buFontTx/>
              <a:buNone/>
            </a:pPr>
            <a:r>
              <a:rPr lang="en-IE" altLang="en-US" sz="2400" dirty="0"/>
              <a:t>The setup – loop structure has the run once, loop forever structure built in automatically</a:t>
            </a:r>
          </a:p>
        </p:txBody>
      </p:sp>
      <p:sp>
        <p:nvSpPr>
          <p:cNvPr id="6" name="TextBox 5"/>
          <p:cNvSpPr txBox="1"/>
          <p:nvPr/>
        </p:nvSpPr>
        <p:spPr>
          <a:xfrm>
            <a:off x="5580112" y="1124744"/>
            <a:ext cx="3106688" cy="1569660"/>
          </a:xfrm>
          <a:prstGeom prst="rect">
            <a:avLst/>
          </a:prstGeom>
          <a:solidFill>
            <a:srgbClr val="C00000"/>
          </a:solidFill>
        </p:spPr>
        <p:txBody>
          <a:bodyPr wrap="square" rtlCol="0">
            <a:spAutoFit/>
          </a:bodyPr>
          <a:lstStyle/>
          <a:p>
            <a:r>
              <a:rPr lang="en-IE" sz="2400" i="1" dirty="0">
                <a:solidFill>
                  <a:srgbClr val="FFFF00"/>
                </a:solidFill>
              </a:rPr>
              <a:t>If you program with Arduino you’ll already be familiar with this structure</a:t>
            </a:r>
          </a:p>
        </p:txBody>
      </p:sp>
    </p:spTree>
    <p:extLst>
      <p:ext uri="{BB962C8B-B14F-4D97-AF65-F5344CB8AC3E}">
        <p14:creationId xmlns:p14="http://schemas.microsoft.com/office/powerpoint/2010/main" val="2103817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Organisation of Embedded Software</a:t>
            </a:r>
          </a:p>
        </p:txBody>
      </p:sp>
      <p:sp>
        <p:nvSpPr>
          <p:cNvPr id="3" name="Content Placeholder 2"/>
          <p:cNvSpPr>
            <a:spLocks noGrp="1"/>
          </p:cNvSpPr>
          <p:nvPr>
            <p:ph idx="1"/>
          </p:nvPr>
        </p:nvSpPr>
        <p:spPr/>
        <p:txBody>
          <a:bodyPr/>
          <a:lstStyle/>
          <a:p>
            <a:r>
              <a:rPr lang="en-IE" dirty="0"/>
              <a:t>The basic idea is an infinite loop, but what happens in a program varies</a:t>
            </a:r>
          </a:p>
          <a:p>
            <a:r>
              <a:rPr lang="en-IE" dirty="0"/>
              <a:t>Typical ways of organising programs include:</a:t>
            </a:r>
          </a:p>
          <a:p>
            <a:r>
              <a:rPr lang="en-IE" dirty="0"/>
              <a:t>Polling Loops – the simplest technique</a:t>
            </a:r>
          </a:p>
          <a:p>
            <a:r>
              <a:rPr lang="en-IE" dirty="0"/>
              <a:t>Super loop polling – more advanced polling</a:t>
            </a:r>
          </a:p>
          <a:p>
            <a:r>
              <a:rPr lang="en-IE" dirty="0"/>
              <a:t>Interrupt Driven programs – more efficient programs</a:t>
            </a:r>
          </a:p>
          <a:p>
            <a:r>
              <a:rPr lang="en-IE" dirty="0"/>
              <a:t>Real Time Operating System (RTOS) based code – multi-tasking with real-time constraints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21</a:t>
            </a:fld>
            <a:endParaRPr lang="en-IE" altLang="en-US"/>
          </a:p>
        </p:txBody>
      </p:sp>
    </p:spTree>
    <p:extLst>
      <p:ext uri="{BB962C8B-B14F-4D97-AF65-F5344CB8AC3E}">
        <p14:creationId xmlns:p14="http://schemas.microsoft.com/office/powerpoint/2010/main" val="1045605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Polling Loops</a:t>
            </a:r>
          </a:p>
        </p:txBody>
      </p:sp>
      <p:sp>
        <p:nvSpPr>
          <p:cNvPr id="3" name="Content Placeholder 2"/>
          <p:cNvSpPr>
            <a:spLocks noGrp="1"/>
          </p:cNvSpPr>
          <p:nvPr>
            <p:ph idx="1"/>
          </p:nvPr>
        </p:nvSpPr>
        <p:spPr>
          <a:xfrm>
            <a:off x="457200" y="908050"/>
            <a:ext cx="4546848" cy="5222875"/>
          </a:xfrm>
        </p:spPr>
        <p:txBody>
          <a:bodyPr/>
          <a:lstStyle/>
          <a:p>
            <a:pPr marL="0" indent="0">
              <a:buNone/>
            </a:pPr>
            <a:r>
              <a:rPr lang="en-IE" dirty="0"/>
              <a:t>The processor </a:t>
            </a:r>
          </a:p>
          <a:p>
            <a:r>
              <a:rPr lang="en-IE" dirty="0"/>
              <a:t>Waits until there is data ready for processing</a:t>
            </a:r>
          </a:p>
          <a:p>
            <a:r>
              <a:rPr lang="en-IE" dirty="0"/>
              <a:t>Processes it</a:t>
            </a:r>
          </a:p>
          <a:p>
            <a:r>
              <a:rPr lang="en-IE" dirty="0"/>
              <a:t>Then waits again</a:t>
            </a:r>
          </a:p>
          <a:p>
            <a:r>
              <a:rPr lang="en-IE" dirty="0"/>
              <a:t>Very easy to setup</a:t>
            </a:r>
          </a:p>
          <a:p>
            <a:r>
              <a:rPr lang="en-IE" dirty="0"/>
              <a:t>Works well for simple tasks</a:t>
            </a:r>
          </a:p>
          <a:p>
            <a:r>
              <a:rPr lang="en-IE" dirty="0"/>
              <a:t>Inefficient and power hungry</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22</a:t>
            </a:fld>
            <a:endParaRPr lang="en-IE" altLang="en-US"/>
          </a:p>
        </p:txBody>
      </p:sp>
      <p:pic>
        <p:nvPicPr>
          <p:cNvPr id="7" name="Picture 6"/>
          <p:cNvPicPr>
            <a:picLocks noChangeAspect="1"/>
          </p:cNvPicPr>
          <p:nvPr/>
        </p:nvPicPr>
        <p:blipFill>
          <a:blip r:embed="rId3"/>
          <a:stretch>
            <a:fillRect/>
          </a:stretch>
        </p:blipFill>
        <p:spPr>
          <a:xfrm>
            <a:off x="3563888" y="620688"/>
            <a:ext cx="5308601" cy="4184881"/>
          </a:xfrm>
          <a:prstGeom prst="rect">
            <a:avLst/>
          </a:prstGeom>
        </p:spPr>
      </p:pic>
    </p:spTree>
    <p:extLst>
      <p:ext uri="{BB962C8B-B14F-4D97-AF65-F5344CB8AC3E}">
        <p14:creationId xmlns:p14="http://schemas.microsoft.com/office/powerpoint/2010/main" val="3506151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8912"/>
            <a:ext cx="3682753" cy="1079847"/>
          </a:xfrm>
        </p:spPr>
        <p:txBody>
          <a:bodyPr/>
          <a:lstStyle/>
          <a:p>
            <a:r>
              <a:rPr lang="en-IE" dirty="0"/>
              <a:t>Polling with Multiple Devices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23</a:t>
            </a:fld>
            <a:endParaRPr lang="en-IE" altLang="en-US"/>
          </a:p>
        </p:txBody>
      </p:sp>
      <p:pic>
        <p:nvPicPr>
          <p:cNvPr id="9" name="Picture 8"/>
          <p:cNvPicPr>
            <a:picLocks noChangeAspect="1"/>
          </p:cNvPicPr>
          <p:nvPr/>
        </p:nvPicPr>
        <p:blipFill>
          <a:blip r:embed="rId3"/>
          <a:stretch>
            <a:fillRect/>
          </a:stretch>
        </p:blipFill>
        <p:spPr>
          <a:xfrm>
            <a:off x="4139953" y="188913"/>
            <a:ext cx="4473836" cy="6337246"/>
          </a:xfrm>
          <a:prstGeom prst="rect">
            <a:avLst/>
          </a:prstGeom>
        </p:spPr>
      </p:pic>
    </p:spTree>
    <p:extLst>
      <p:ext uri="{BB962C8B-B14F-4D97-AF65-F5344CB8AC3E}">
        <p14:creationId xmlns:p14="http://schemas.microsoft.com/office/powerpoint/2010/main" val="2208410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9520" y="764704"/>
            <a:ext cx="3034680" cy="647700"/>
          </a:xfrm>
        </p:spPr>
        <p:txBody>
          <a:bodyPr/>
          <a:lstStyle/>
          <a:p>
            <a:r>
              <a:rPr lang="en-IE" dirty="0"/>
              <a:t>Interrupt Driven Application</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24</a:t>
            </a:fld>
            <a:endParaRPr lang="en-IE" altLang="en-US"/>
          </a:p>
        </p:txBody>
      </p:sp>
      <p:pic>
        <p:nvPicPr>
          <p:cNvPr id="9" name="Picture 8"/>
          <p:cNvPicPr>
            <a:picLocks noChangeAspect="1"/>
          </p:cNvPicPr>
          <p:nvPr/>
        </p:nvPicPr>
        <p:blipFill>
          <a:blip r:embed="rId3"/>
          <a:stretch>
            <a:fillRect/>
          </a:stretch>
        </p:blipFill>
        <p:spPr>
          <a:xfrm>
            <a:off x="2590800" y="285702"/>
            <a:ext cx="6350001" cy="6563521"/>
          </a:xfrm>
          <a:prstGeom prst="rect">
            <a:avLst/>
          </a:prstGeom>
        </p:spPr>
      </p:pic>
    </p:spTree>
    <p:extLst>
      <p:ext uri="{BB962C8B-B14F-4D97-AF65-F5344CB8AC3E}">
        <p14:creationId xmlns:p14="http://schemas.microsoft.com/office/powerpoint/2010/main" val="998327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Combined Interrupt and Polling</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25</a:t>
            </a:fld>
            <a:endParaRPr lang="en-IE" altLang="en-US"/>
          </a:p>
        </p:txBody>
      </p:sp>
      <p:pic>
        <p:nvPicPr>
          <p:cNvPr id="7" name="Picture 6"/>
          <p:cNvPicPr>
            <a:picLocks noChangeAspect="1"/>
          </p:cNvPicPr>
          <p:nvPr/>
        </p:nvPicPr>
        <p:blipFill>
          <a:blip r:embed="rId3"/>
          <a:stretch>
            <a:fillRect/>
          </a:stretch>
        </p:blipFill>
        <p:spPr>
          <a:xfrm>
            <a:off x="3458072" y="120826"/>
            <a:ext cx="5123456" cy="6473824"/>
          </a:xfrm>
          <a:prstGeom prst="rect">
            <a:avLst/>
          </a:prstGeom>
        </p:spPr>
      </p:pic>
    </p:spTree>
    <p:extLst>
      <p:ext uri="{BB962C8B-B14F-4D97-AF65-F5344CB8AC3E}">
        <p14:creationId xmlns:p14="http://schemas.microsoft.com/office/powerpoint/2010/main" val="3023872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2"/>
            <a:ext cx="2667000" cy="1727919"/>
          </a:xfrm>
        </p:spPr>
        <p:txBody>
          <a:bodyPr/>
          <a:lstStyle/>
          <a:p>
            <a:r>
              <a:rPr lang="en-IE" dirty="0"/>
              <a:t>Real Time Operating System</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26</a:t>
            </a:fld>
            <a:endParaRPr lang="en-IE" altLang="en-US"/>
          </a:p>
        </p:txBody>
      </p:sp>
      <p:pic>
        <p:nvPicPr>
          <p:cNvPr id="3" name="Picture 2"/>
          <p:cNvPicPr>
            <a:picLocks noChangeAspect="1"/>
          </p:cNvPicPr>
          <p:nvPr/>
        </p:nvPicPr>
        <p:blipFill>
          <a:blip r:embed="rId3"/>
          <a:stretch>
            <a:fillRect/>
          </a:stretch>
        </p:blipFill>
        <p:spPr>
          <a:xfrm>
            <a:off x="2699792" y="188912"/>
            <a:ext cx="6136159" cy="5799470"/>
          </a:xfrm>
          <a:prstGeom prst="rect">
            <a:avLst/>
          </a:prstGeom>
        </p:spPr>
      </p:pic>
      <p:sp>
        <p:nvSpPr>
          <p:cNvPr id="8" name="TextBox 7"/>
          <p:cNvSpPr txBox="1"/>
          <p:nvPr/>
        </p:nvSpPr>
        <p:spPr>
          <a:xfrm>
            <a:off x="457200" y="2708920"/>
            <a:ext cx="2530624" cy="1200329"/>
          </a:xfrm>
          <a:prstGeom prst="rect">
            <a:avLst/>
          </a:prstGeom>
          <a:noFill/>
        </p:spPr>
        <p:txBody>
          <a:bodyPr wrap="square" rtlCol="0">
            <a:spAutoFit/>
          </a:bodyPr>
          <a:lstStyle/>
          <a:p>
            <a:r>
              <a:rPr lang="en-IE" sz="2400" dirty="0"/>
              <a:t>An RTOS can handle multiple tasks</a:t>
            </a:r>
          </a:p>
        </p:txBody>
      </p:sp>
    </p:spTree>
    <p:extLst>
      <p:ext uri="{BB962C8B-B14F-4D97-AF65-F5344CB8AC3E}">
        <p14:creationId xmlns:p14="http://schemas.microsoft.com/office/powerpoint/2010/main" val="1704644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E" dirty="0"/>
              <a:t>C and Embedded Systems</a:t>
            </a:r>
          </a:p>
        </p:txBody>
      </p:sp>
      <p:sp>
        <p:nvSpPr>
          <p:cNvPr id="3" name="Content Placeholder 2"/>
          <p:cNvSpPr>
            <a:spLocks noGrp="1"/>
          </p:cNvSpPr>
          <p:nvPr>
            <p:ph idx="1"/>
          </p:nvPr>
        </p:nvSpPr>
        <p:spPr/>
        <p:txBody>
          <a:bodyPr/>
          <a:lstStyle/>
          <a:p>
            <a:pPr>
              <a:defRPr/>
            </a:pPr>
            <a:r>
              <a:rPr lang="en-IE" dirty="0"/>
              <a:t>All the </a:t>
            </a:r>
            <a:r>
              <a:rPr lang="en-IE" dirty="0" smtClean="0"/>
              <a:t>well-known C </a:t>
            </a:r>
            <a:r>
              <a:rPr lang="en-IE" dirty="0"/>
              <a:t>programming techniques </a:t>
            </a:r>
            <a:r>
              <a:rPr lang="en-IE" dirty="0" smtClean="0"/>
              <a:t>can </a:t>
            </a:r>
            <a:r>
              <a:rPr lang="en-IE" dirty="0"/>
              <a:t>be applied here</a:t>
            </a:r>
          </a:p>
          <a:p>
            <a:pPr>
              <a:defRPr/>
            </a:pPr>
            <a:r>
              <a:rPr lang="en-IE" dirty="0"/>
              <a:t>We look at some points that are relevant to this module</a:t>
            </a:r>
          </a:p>
          <a:p>
            <a:pPr>
              <a:defRPr/>
            </a:pPr>
            <a:r>
              <a:rPr lang="en-IE" dirty="0"/>
              <a:t>Scope of variables</a:t>
            </a:r>
          </a:p>
          <a:p>
            <a:pPr>
              <a:defRPr/>
            </a:pPr>
            <a:r>
              <a:rPr lang="en-IE" dirty="0"/>
              <a:t>Bitwise logic operations</a:t>
            </a:r>
          </a:p>
          <a:p>
            <a:pPr>
              <a:defRPr/>
            </a:pPr>
            <a:r>
              <a:rPr lang="en-IE" dirty="0"/>
              <a:t>Size of variables</a:t>
            </a:r>
          </a:p>
          <a:p>
            <a:pPr>
              <a:defRPr/>
            </a:pPr>
            <a:r>
              <a:rPr lang="en-IE" dirty="0"/>
              <a:t>Access to microcontroller on-chip I/O devices</a:t>
            </a:r>
          </a:p>
          <a:p>
            <a:pPr>
              <a:defRPr/>
            </a:pPr>
            <a:r>
              <a:rPr lang="en-IE" dirty="0"/>
              <a:t>Program structure, efficiency and response times</a:t>
            </a:r>
          </a:p>
        </p:txBody>
      </p:sp>
      <p:sp>
        <p:nvSpPr>
          <p:cNvPr id="4" name="Date Placeholder 3"/>
          <p:cNvSpPr>
            <a:spLocks noGrp="1"/>
          </p:cNvSpPr>
          <p:nvPr>
            <p:ph type="dt" sz="quarter" idx="10"/>
          </p:nvPr>
        </p:nvSpPr>
        <p:spPr/>
        <p:txBody>
          <a:bodyPr/>
          <a:lstStyle/>
          <a:p>
            <a:pPr>
              <a:defRPr/>
            </a:pPr>
            <a:r>
              <a:rPr lang="en-US"/>
              <a:t>Spring 2019</a:t>
            </a:r>
            <a:endParaRPr lang="en-GB"/>
          </a:p>
        </p:txBody>
      </p:sp>
      <p:sp>
        <p:nvSpPr>
          <p:cNvPr id="5" name="Footer Placeholder 4"/>
          <p:cNvSpPr>
            <a:spLocks noGrp="1"/>
          </p:cNvSpPr>
          <p:nvPr>
            <p:ph type="ftr" sz="quarter" idx="11"/>
          </p:nvPr>
        </p:nvSpPr>
        <p:spPr/>
        <p:txBody>
          <a:bodyPr/>
          <a:lstStyle/>
          <a:p>
            <a:pPr>
              <a:defRPr/>
            </a:pPr>
            <a:r>
              <a:rPr lang="en-GB"/>
              <a:t>Lecture 2</a:t>
            </a:r>
          </a:p>
        </p:txBody>
      </p:sp>
      <p:sp>
        <p:nvSpPr>
          <p:cNvPr id="6" name="Slide Number Placeholder 5"/>
          <p:cNvSpPr>
            <a:spLocks noGrp="1"/>
          </p:cNvSpPr>
          <p:nvPr>
            <p:ph type="sldNum" sz="quarter" idx="12"/>
          </p:nvPr>
        </p:nvSpPr>
        <p:spPr/>
        <p:txBody>
          <a:bodyPr/>
          <a:lstStyle/>
          <a:p>
            <a:pPr>
              <a:defRPr/>
            </a:pPr>
            <a:fld id="{AA92DFFC-05F7-41BD-8C6E-B425856EEF06}" type="slidenum">
              <a:rPr lang="en-GB" smtClean="0"/>
              <a:pPr>
                <a:defRPr/>
              </a:pPr>
              <a:t>27</a:t>
            </a:fld>
            <a:endParaRPr lang="en-GB"/>
          </a:p>
        </p:txBody>
      </p:sp>
    </p:spTree>
    <p:extLst>
      <p:ext uri="{BB962C8B-B14F-4D97-AF65-F5344CB8AC3E}">
        <p14:creationId xmlns:p14="http://schemas.microsoft.com/office/powerpoint/2010/main" val="2522895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60418" name="Rectangle 2"/>
          <p:cNvSpPr>
            <a:spLocks noGrp="1" noChangeArrowheads="1"/>
          </p:cNvSpPr>
          <p:nvPr>
            <p:ph type="title" idx="4294967295"/>
          </p:nvPr>
        </p:nvSpPr>
        <p:spPr/>
        <p:txBody>
          <a:bodyPr/>
          <a:lstStyle/>
          <a:p>
            <a:pPr eaLnBrk="1" hangingPunct="1">
              <a:defRPr/>
            </a:pPr>
            <a:r>
              <a:rPr lang="en-IE" sz="3200" dirty="0"/>
              <a:t>Variables</a:t>
            </a:r>
            <a:endParaRPr lang="en-GB" sz="3200" dirty="0"/>
          </a:p>
        </p:txBody>
      </p:sp>
      <p:sp>
        <p:nvSpPr>
          <p:cNvPr id="60419" name="Rectangle 3"/>
          <p:cNvSpPr>
            <a:spLocks noGrp="1" noChangeArrowheads="1"/>
          </p:cNvSpPr>
          <p:nvPr>
            <p:ph type="body" idx="4294967295"/>
          </p:nvPr>
        </p:nvSpPr>
        <p:spPr/>
        <p:txBody>
          <a:bodyPr/>
          <a:lstStyle/>
          <a:p>
            <a:pPr eaLnBrk="1" hangingPunct="1">
              <a:lnSpc>
                <a:spcPct val="90000"/>
              </a:lnSpc>
              <a:defRPr/>
            </a:pPr>
            <a:r>
              <a:rPr lang="en-IE" sz="2400" dirty="0"/>
              <a:t>These are stored in the microcontroller’s memory</a:t>
            </a:r>
          </a:p>
          <a:p>
            <a:pPr eaLnBrk="1" hangingPunct="1">
              <a:lnSpc>
                <a:spcPct val="90000"/>
              </a:lnSpc>
              <a:defRPr/>
            </a:pPr>
            <a:r>
              <a:rPr lang="en-IE" sz="2400" dirty="0"/>
              <a:t>Declared by the reserved word for its type followed by an identifier</a:t>
            </a:r>
          </a:p>
          <a:p>
            <a:pPr eaLnBrk="1" hangingPunct="1">
              <a:lnSpc>
                <a:spcPct val="90000"/>
              </a:lnSpc>
              <a:buFont typeface="Wingdings" pitchFamily="2" charset="2"/>
              <a:buNone/>
              <a:defRPr/>
            </a:pPr>
            <a:endParaRPr lang="en-IE" sz="2400" dirty="0"/>
          </a:p>
          <a:p>
            <a:pPr eaLnBrk="1" hangingPunct="1">
              <a:lnSpc>
                <a:spcPct val="90000"/>
              </a:lnSpc>
              <a:defRPr/>
            </a:pPr>
            <a:r>
              <a:rPr lang="en-IE" sz="2400" dirty="0"/>
              <a:t>unsigned char anyone;</a:t>
            </a:r>
          </a:p>
          <a:p>
            <a:pPr eaLnBrk="1" hangingPunct="1">
              <a:lnSpc>
                <a:spcPct val="90000"/>
              </a:lnSpc>
              <a:defRPr/>
            </a:pPr>
            <a:r>
              <a:rPr lang="en-IE" sz="2400" dirty="0" err="1"/>
              <a:t>int</a:t>
            </a:r>
            <a:r>
              <a:rPr lang="en-IE" sz="2400" dirty="0"/>
              <a:t> dogs, cats;</a:t>
            </a:r>
          </a:p>
          <a:p>
            <a:pPr eaLnBrk="1" hangingPunct="1">
              <a:lnSpc>
                <a:spcPct val="90000"/>
              </a:lnSpc>
              <a:defRPr/>
            </a:pPr>
            <a:r>
              <a:rPr lang="en-IE" sz="2400" dirty="0"/>
              <a:t>long </a:t>
            </a:r>
            <a:r>
              <a:rPr lang="en-IE" sz="2400" dirty="0" err="1"/>
              <a:t>int</a:t>
            </a:r>
            <a:r>
              <a:rPr lang="en-IE" sz="2400" dirty="0"/>
              <a:t> </a:t>
            </a:r>
            <a:r>
              <a:rPr lang="en-IE" sz="2400" dirty="0" err="1"/>
              <a:t>total_dogs_and_cats</a:t>
            </a:r>
            <a:r>
              <a:rPr lang="en-IE" sz="2400" dirty="0"/>
              <a:t>;</a:t>
            </a:r>
          </a:p>
          <a:p>
            <a:pPr eaLnBrk="1" hangingPunct="1">
              <a:lnSpc>
                <a:spcPct val="90000"/>
              </a:lnSpc>
              <a:buFont typeface="Wingdings" pitchFamily="2" charset="2"/>
              <a:buNone/>
              <a:defRPr/>
            </a:pPr>
            <a:endParaRPr lang="en-IE" sz="2400" dirty="0"/>
          </a:p>
          <a:p>
            <a:pPr eaLnBrk="1" hangingPunct="1">
              <a:lnSpc>
                <a:spcPct val="90000"/>
              </a:lnSpc>
              <a:defRPr/>
            </a:pPr>
            <a:r>
              <a:rPr lang="en-IE" sz="2400" dirty="0"/>
              <a:t>Note that </a:t>
            </a:r>
            <a:r>
              <a:rPr lang="en-IE" sz="2400" dirty="0" err="1"/>
              <a:t>int</a:t>
            </a:r>
            <a:r>
              <a:rPr lang="en-IE" sz="2400" dirty="0"/>
              <a:t> is not necessarily 8, 16 or 32 bits – it can vary from C compiler to compiler</a:t>
            </a:r>
          </a:p>
          <a:p>
            <a:pPr eaLnBrk="1" hangingPunct="1">
              <a:lnSpc>
                <a:spcPct val="90000"/>
              </a:lnSpc>
              <a:defRPr/>
            </a:pPr>
            <a:r>
              <a:rPr lang="en-IE" sz="2400" dirty="0"/>
              <a:t>In fact the way that data is stored may be implementation dependant</a:t>
            </a:r>
          </a:p>
          <a:p>
            <a:pPr eaLnBrk="1" hangingPunct="1">
              <a:lnSpc>
                <a:spcPct val="90000"/>
              </a:lnSpc>
              <a:defRPr/>
            </a:pPr>
            <a:r>
              <a:rPr lang="en-IE" sz="2400" dirty="0"/>
              <a:t>This something to be careful about</a:t>
            </a:r>
            <a:endParaRPr lang="en-GB" sz="2400" dirty="0"/>
          </a:p>
        </p:txBody>
      </p:sp>
      <p:sp>
        <p:nvSpPr>
          <p:cNvPr id="2" name="Slide Number Placeholder 1">
            <a:extLst>
              <a:ext uri="{FF2B5EF4-FFF2-40B4-BE49-F238E27FC236}">
                <a16:creationId xmlns:a16="http://schemas.microsoft.com/office/drawing/2014/main" id="{F123018E-09F7-4914-A23B-89A91EB289BB}"/>
              </a:ext>
            </a:extLst>
          </p:cNvPr>
          <p:cNvSpPr>
            <a:spLocks noGrp="1"/>
          </p:cNvSpPr>
          <p:nvPr>
            <p:ph type="sldNum" sz="quarter" idx="12"/>
          </p:nvPr>
        </p:nvSpPr>
        <p:spPr/>
        <p:txBody>
          <a:bodyPr/>
          <a:lstStyle/>
          <a:p>
            <a:fld id="{67A28AD9-E164-47E9-A133-BC0A8A9B8613}" type="slidenum">
              <a:rPr lang="en-IE" altLang="en-US" smtClean="0"/>
              <a:pPr/>
              <a:t>28</a:t>
            </a:fld>
            <a:endParaRPr lang="en-IE" altLang="en-US"/>
          </a:p>
        </p:txBody>
      </p:sp>
    </p:spTree>
    <p:extLst>
      <p:ext uri="{BB962C8B-B14F-4D97-AF65-F5344CB8AC3E}">
        <p14:creationId xmlns:p14="http://schemas.microsoft.com/office/powerpoint/2010/main" val="3630919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64B08FF9-3871-4720-99C4-603C01291BE1}" type="slidenum">
              <a:rPr lang="en-GB"/>
              <a:pPr>
                <a:defRPr/>
              </a:pPr>
              <a:t>29</a:t>
            </a:fld>
            <a:endParaRPr lang="en-GB"/>
          </a:p>
        </p:txBody>
      </p:sp>
      <p:sp>
        <p:nvSpPr>
          <p:cNvPr id="61442" name="Rectangle 2"/>
          <p:cNvSpPr>
            <a:spLocks noGrp="1" noChangeArrowheads="1"/>
          </p:cNvSpPr>
          <p:nvPr>
            <p:ph type="title" idx="4294967295"/>
          </p:nvPr>
        </p:nvSpPr>
        <p:spPr/>
        <p:txBody>
          <a:bodyPr/>
          <a:lstStyle/>
          <a:p>
            <a:pPr eaLnBrk="1" hangingPunct="1">
              <a:defRPr/>
            </a:pPr>
            <a:r>
              <a:rPr lang="en-IE" sz="3200"/>
              <a:t>Scope of variables</a:t>
            </a:r>
            <a:endParaRPr lang="en-GB" sz="3200"/>
          </a:p>
        </p:txBody>
      </p:sp>
      <p:sp>
        <p:nvSpPr>
          <p:cNvPr id="61443" name="Rectangle 3"/>
          <p:cNvSpPr>
            <a:spLocks noGrp="1" noChangeArrowheads="1"/>
          </p:cNvSpPr>
          <p:nvPr>
            <p:ph type="body" idx="4294967295"/>
          </p:nvPr>
        </p:nvSpPr>
        <p:spPr/>
        <p:txBody>
          <a:bodyPr/>
          <a:lstStyle/>
          <a:p>
            <a:pPr eaLnBrk="1" hangingPunct="1">
              <a:defRPr/>
            </a:pPr>
            <a:r>
              <a:rPr lang="en-IE" sz="2800" dirty="0"/>
              <a:t>Scope means how a variable can be accessed in a program</a:t>
            </a:r>
          </a:p>
          <a:p>
            <a:pPr eaLnBrk="1" hangingPunct="1">
              <a:defRPr/>
            </a:pPr>
            <a:r>
              <a:rPr lang="en-IE" sz="2800" dirty="0"/>
              <a:t>Scope can be local or global</a:t>
            </a:r>
          </a:p>
          <a:p>
            <a:pPr eaLnBrk="1" hangingPunct="1">
              <a:defRPr/>
            </a:pPr>
            <a:r>
              <a:rPr lang="en-IE" sz="2800" dirty="0"/>
              <a:t>Local: local variables are in memory set aside when you enter a function</a:t>
            </a:r>
          </a:p>
          <a:p>
            <a:pPr eaLnBrk="1" hangingPunct="1">
              <a:defRPr/>
            </a:pPr>
            <a:r>
              <a:rPr lang="en-IE" sz="2800" dirty="0"/>
              <a:t>When you leave the memory is freed up and the local variable disappears</a:t>
            </a:r>
          </a:p>
          <a:p>
            <a:pPr eaLnBrk="1" hangingPunct="1">
              <a:defRPr/>
            </a:pPr>
            <a:r>
              <a:rPr lang="en-IE" sz="2800" dirty="0"/>
              <a:t>You can use the same local variable name in different functions – because they’re local there is no problem</a:t>
            </a:r>
            <a:endParaRPr lang="en-GB" sz="2800" dirty="0"/>
          </a:p>
        </p:txBody>
      </p:sp>
    </p:spTree>
    <p:extLst>
      <p:ext uri="{BB962C8B-B14F-4D97-AF65-F5344CB8AC3E}">
        <p14:creationId xmlns:p14="http://schemas.microsoft.com/office/powerpoint/2010/main" val="2026311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ARM Cortex-M4 based microcontroller</a:t>
            </a:r>
          </a:p>
        </p:txBody>
      </p:sp>
      <p:sp>
        <p:nvSpPr>
          <p:cNvPr id="3" name="Date Placeholder 2"/>
          <p:cNvSpPr>
            <a:spLocks noGrp="1"/>
          </p:cNvSpPr>
          <p:nvPr>
            <p:ph type="dt" sz="half" idx="10"/>
          </p:nvPr>
        </p:nvSpPr>
        <p:spPr/>
        <p:txBody>
          <a:bodyPr/>
          <a:lstStyle/>
          <a:p>
            <a:pPr>
              <a:defRPr/>
            </a:pPr>
            <a:r>
              <a:rPr lang="en-US" altLang="en-US"/>
              <a:t>Spring 2019</a:t>
            </a:r>
            <a:endParaRPr lang="en-IE" altLang="en-US"/>
          </a:p>
        </p:txBody>
      </p:sp>
      <p:sp>
        <p:nvSpPr>
          <p:cNvPr id="4" name="Footer Placeholder 3"/>
          <p:cNvSpPr>
            <a:spLocks noGrp="1"/>
          </p:cNvSpPr>
          <p:nvPr>
            <p:ph type="ftr" sz="quarter" idx="11"/>
          </p:nvPr>
        </p:nvSpPr>
        <p:spPr/>
        <p:txBody>
          <a:bodyPr/>
          <a:lstStyle/>
          <a:p>
            <a:pPr>
              <a:defRPr/>
            </a:pPr>
            <a:r>
              <a:rPr lang="en-IE" altLang="en-US"/>
              <a:t>Lecture 2</a:t>
            </a:r>
          </a:p>
        </p:txBody>
      </p:sp>
      <p:sp>
        <p:nvSpPr>
          <p:cNvPr id="5" name="Slide Number Placeholder 4"/>
          <p:cNvSpPr>
            <a:spLocks noGrp="1"/>
          </p:cNvSpPr>
          <p:nvPr>
            <p:ph type="sldNum" sz="quarter" idx="12"/>
          </p:nvPr>
        </p:nvSpPr>
        <p:spPr/>
        <p:txBody>
          <a:bodyPr/>
          <a:lstStyle/>
          <a:p>
            <a:fld id="{0358CAD8-78B5-4715-9523-5EB050334FBB}" type="slidenum">
              <a:rPr lang="en-IE" altLang="en-US" smtClean="0"/>
              <a:pPr/>
              <a:t>3</a:t>
            </a:fld>
            <a:endParaRPr lang="en-IE" altLang="en-US"/>
          </a:p>
        </p:txBody>
      </p:sp>
      <p:pic>
        <p:nvPicPr>
          <p:cNvPr id="6" name="Picture 5"/>
          <p:cNvPicPr>
            <a:picLocks noChangeAspect="1"/>
          </p:cNvPicPr>
          <p:nvPr/>
        </p:nvPicPr>
        <p:blipFill>
          <a:blip r:embed="rId3"/>
          <a:stretch>
            <a:fillRect/>
          </a:stretch>
        </p:blipFill>
        <p:spPr>
          <a:xfrm>
            <a:off x="0" y="1023657"/>
            <a:ext cx="8696325" cy="5705475"/>
          </a:xfrm>
          <a:prstGeom prst="rect">
            <a:avLst/>
          </a:prstGeom>
        </p:spPr>
      </p:pic>
      <p:sp>
        <p:nvSpPr>
          <p:cNvPr id="7" name="TextBox 6"/>
          <p:cNvSpPr txBox="1"/>
          <p:nvPr/>
        </p:nvSpPr>
        <p:spPr>
          <a:xfrm>
            <a:off x="2690602" y="836613"/>
            <a:ext cx="2678690" cy="646331"/>
          </a:xfrm>
          <a:prstGeom prst="rect">
            <a:avLst/>
          </a:prstGeom>
          <a:solidFill>
            <a:schemeClr val="tx2">
              <a:lumMod val="75000"/>
            </a:schemeClr>
          </a:solidFill>
        </p:spPr>
        <p:txBody>
          <a:bodyPr wrap="square" rtlCol="0">
            <a:spAutoFit/>
          </a:bodyPr>
          <a:lstStyle/>
          <a:p>
            <a:r>
              <a:rPr lang="en-IE" dirty="0">
                <a:solidFill>
                  <a:srgbClr val="FFFF00"/>
                </a:solidFill>
              </a:rPr>
              <a:t>The CPU and support modules are  from ARM</a:t>
            </a:r>
          </a:p>
        </p:txBody>
      </p:sp>
      <p:cxnSp>
        <p:nvCxnSpPr>
          <p:cNvPr id="9" name="Straight Arrow Connector 8"/>
          <p:cNvCxnSpPr/>
          <p:nvPr/>
        </p:nvCxnSpPr>
        <p:spPr>
          <a:xfrm flipH="1">
            <a:off x="1786177" y="1169712"/>
            <a:ext cx="864096" cy="14401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851920" y="1547156"/>
            <a:ext cx="1820133" cy="1477328"/>
          </a:xfrm>
          <a:prstGeom prst="rect">
            <a:avLst/>
          </a:prstGeom>
          <a:solidFill>
            <a:srgbClr val="C00000"/>
          </a:solidFill>
        </p:spPr>
        <p:txBody>
          <a:bodyPr wrap="square" rtlCol="0">
            <a:spAutoFit/>
          </a:bodyPr>
          <a:lstStyle/>
          <a:p>
            <a:r>
              <a:rPr lang="en-IE" dirty="0">
                <a:solidFill>
                  <a:srgbClr val="FFFF00"/>
                </a:solidFill>
              </a:rPr>
              <a:t>Memory and I/O devices are from the microcontroller designer</a:t>
            </a:r>
          </a:p>
        </p:txBody>
      </p:sp>
      <p:cxnSp>
        <p:nvCxnSpPr>
          <p:cNvPr id="10" name="Straight Arrow Connector 9"/>
          <p:cNvCxnSpPr/>
          <p:nvPr/>
        </p:nvCxnSpPr>
        <p:spPr>
          <a:xfrm flipH="1">
            <a:off x="1691680" y="2880468"/>
            <a:ext cx="2135933" cy="134062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348162" y="3041919"/>
            <a:ext cx="0" cy="117916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580112" y="2132856"/>
            <a:ext cx="439688" cy="28803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44008" y="3041919"/>
            <a:ext cx="1656184" cy="1899249"/>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5239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F5CF8273-A86F-4F25-936B-9C87F0BCDC04}" type="slidenum">
              <a:rPr lang="en-GB"/>
              <a:pPr>
                <a:defRPr/>
              </a:pPr>
              <a:t>30</a:t>
            </a:fld>
            <a:endParaRPr lang="en-GB"/>
          </a:p>
        </p:txBody>
      </p:sp>
      <p:sp>
        <p:nvSpPr>
          <p:cNvPr id="62466" name="Rectangle 2"/>
          <p:cNvSpPr>
            <a:spLocks noGrp="1" noChangeArrowheads="1"/>
          </p:cNvSpPr>
          <p:nvPr>
            <p:ph type="title" idx="4294967295"/>
          </p:nvPr>
        </p:nvSpPr>
        <p:spPr/>
        <p:txBody>
          <a:bodyPr/>
          <a:lstStyle/>
          <a:p>
            <a:pPr eaLnBrk="1" hangingPunct="1">
              <a:defRPr/>
            </a:pPr>
            <a:r>
              <a:rPr lang="en-IE" sz="3200" dirty="0"/>
              <a:t>Global Variables</a:t>
            </a:r>
            <a:endParaRPr lang="en-GB" sz="3200" dirty="0"/>
          </a:p>
        </p:txBody>
      </p:sp>
      <p:sp>
        <p:nvSpPr>
          <p:cNvPr id="62467" name="Rectangle 3"/>
          <p:cNvSpPr>
            <a:spLocks noGrp="1" noChangeArrowheads="1"/>
          </p:cNvSpPr>
          <p:nvPr>
            <p:ph type="body" idx="4294967295"/>
          </p:nvPr>
        </p:nvSpPr>
        <p:spPr/>
        <p:txBody>
          <a:bodyPr/>
          <a:lstStyle/>
          <a:p>
            <a:pPr eaLnBrk="1" hangingPunct="1">
              <a:defRPr/>
            </a:pPr>
            <a:r>
              <a:rPr lang="en-IE"/>
              <a:t>Global: global variables are memory set aside by the compiler and can be accessed by all the functions in a program</a:t>
            </a:r>
          </a:p>
          <a:p>
            <a:pPr lvl="1" eaLnBrk="1" hangingPunct="1">
              <a:defRPr/>
            </a:pPr>
            <a:r>
              <a:rPr lang="en-IE"/>
              <a:t>They can be very dangerous!</a:t>
            </a:r>
          </a:p>
          <a:p>
            <a:pPr eaLnBrk="1" hangingPunct="1">
              <a:defRPr/>
            </a:pPr>
            <a:r>
              <a:rPr lang="en-IE"/>
              <a:t>If you declare a local variable in a function with the same name as a global, the local variable will be used in the function</a:t>
            </a:r>
            <a:endParaRPr lang="en-GB"/>
          </a:p>
        </p:txBody>
      </p:sp>
    </p:spTree>
    <p:extLst>
      <p:ext uri="{BB962C8B-B14F-4D97-AF65-F5344CB8AC3E}">
        <p14:creationId xmlns:p14="http://schemas.microsoft.com/office/powerpoint/2010/main" val="215048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702C3A81-5B24-4A27-A42A-94B5AD25F0A0}" type="slidenum">
              <a:rPr lang="en-GB"/>
              <a:pPr>
                <a:defRPr/>
              </a:pPr>
              <a:t>31</a:t>
            </a:fld>
            <a:endParaRPr lang="en-GB"/>
          </a:p>
        </p:txBody>
      </p:sp>
      <p:sp>
        <p:nvSpPr>
          <p:cNvPr id="63492" name="Rectangle 4"/>
          <p:cNvSpPr>
            <a:spLocks noGrp="1" noChangeArrowheads="1"/>
          </p:cNvSpPr>
          <p:nvPr>
            <p:ph type="title" idx="4294967295"/>
          </p:nvPr>
        </p:nvSpPr>
        <p:spPr/>
        <p:txBody>
          <a:bodyPr/>
          <a:lstStyle/>
          <a:p>
            <a:pPr eaLnBrk="1" hangingPunct="1">
              <a:defRPr/>
            </a:pPr>
            <a:r>
              <a:rPr lang="en-IE" sz="3200"/>
              <a:t>Example</a:t>
            </a:r>
            <a:endParaRPr lang="en-GB" sz="3200"/>
          </a:p>
        </p:txBody>
      </p:sp>
      <p:sp>
        <p:nvSpPr>
          <p:cNvPr id="17415" name="Text Box 5"/>
          <p:cNvSpPr txBox="1">
            <a:spLocks noChangeArrowheads="1"/>
          </p:cNvSpPr>
          <p:nvPr/>
        </p:nvSpPr>
        <p:spPr bwMode="auto">
          <a:xfrm>
            <a:off x="539750" y="908050"/>
            <a:ext cx="8135938"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3"/>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4"/>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defRPr>
            </a:lvl9pPr>
          </a:lstStyle>
          <a:p>
            <a:pPr>
              <a:spcBef>
                <a:spcPct val="0"/>
              </a:spcBef>
              <a:buClrTx/>
              <a:buSzTx/>
              <a:buFontTx/>
              <a:buNone/>
            </a:pPr>
            <a:r>
              <a:rPr lang="en-IE" altLang="en-US" sz="1400" b="1">
                <a:latin typeface="Courier New" pitchFamily="49" charset="0"/>
              </a:rPr>
              <a:t>unsigned char globey; 		// a global variable</a:t>
            </a:r>
          </a:p>
          <a:p>
            <a:pPr>
              <a:spcBef>
                <a:spcPct val="0"/>
              </a:spcBef>
              <a:buClrTx/>
              <a:buSzTx/>
              <a:buFontTx/>
              <a:buNone/>
            </a:pPr>
            <a:endParaRPr lang="en-IE" altLang="en-US" sz="1400" b="1">
              <a:latin typeface="Courier New" pitchFamily="49" charset="0"/>
            </a:endParaRPr>
          </a:p>
          <a:p>
            <a:pPr>
              <a:spcBef>
                <a:spcPct val="0"/>
              </a:spcBef>
              <a:buClrTx/>
              <a:buSzTx/>
              <a:buFontTx/>
              <a:buNone/>
            </a:pPr>
            <a:r>
              <a:rPr lang="en-IE" altLang="en-US" sz="1400" b="1">
                <a:latin typeface="Courier New" pitchFamily="49" charset="0"/>
              </a:rPr>
              <a:t>void function_z (void)     // some function called from main()</a:t>
            </a:r>
          </a:p>
          <a:p>
            <a:pPr>
              <a:spcBef>
                <a:spcPct val="0"/>
              </a:spcBef>
              <a:buClrTx/>
              <a:buSzTx/>
              <a:buFontTx/>
              <a:buNone/>
            </a:pPr>
            <a:r>
              <a:rPr lang="en-IE" altLang="en-US" sz="1400" b="1">
                <a:latin typeface="Courier New" pitchFamily="49" charset="0"/>
              </a:rPr>
              <a:t>{</a:t>
            </a:r>
          </a:p>
          <a:p>
            <a:pPr>
              <a:spcBef>
                <a:spcPct val="0"/>
              </a:spcBef>
              <a:buClrTx/>
              <a:buSzTx/>
              <a:buFontTx/>
              <a:buNone/>
            </a:pPr>
            <a:r>
              <a:rPr lang="en-IE" altLang="en-US" sz="1400" b="1">
                <a:latin typeface="Courier New" pitchFamily="49" charset="0"/>
              </a:rPr>
              <a:t>	unsigned int	tween;	// a local variable</a:t>
            </a:r>
          </a:p>
          <a:p>
            <a:pPr>
              <a:spcBef>
                <a:spcPct val="0"/>
              </a:spcBef>
              <a:buClrTx/>
              <a:buSzTx/>
              <a:buFontTx/>
              <a:buNone/>
            </a:pPr>
            <a:r>
              <a:rPr lang="en-IE" altLang="en-US" sz="1400" b="1">
                <a:latin typeface="Courier New" pitchFamily="49" charset="0"/>
              </a:rPr>
              <a:t>	</a:t>
            </a:r>
          </a:p>
          <a:p>
            <a:pPr>
              <a:spcBef>
                <a:spcPct val="0"/>
              </a:spcBef>
              <a:buClrTx/>
              <a:buSzTx/>
              <a:buFontTx/>
              <a:buNone/>
            </a:pPr>
            <a:r>
              <a:rPr lang="en-IE" altLang="en-US" sz="1400" b="1">
                <a:latin typeface="Courier New" pitchFamily="49" charset="0"/>
              </a:rPr>
              <a:t>	tween = 12;	// ok because tween is local</a:t>
            </a:r>
          </a:p>
          <a:p>
            <a:pPr>
              <a:spcBef>
                <a:spcPct val="0"/>
              </a:spcBef>
              <a:buClrTx/>
              <a:buSzTx/>
              <a:buFontTx/>
              <a:buNone/>
            </a:pPr>
            <a:r>
              <a:rPr lang="en-IE" altLang="en-US" sz="1400" b="1">
                <a:latin typeface="Courier New" pitchFamily="49" charset="0"/>
              </a:rPr>
              <a:t>	globey = 47;	// ok because globey is global</a:t>
            </a:r>
          </a:p>
          <a:p>
            <a:pPr>
              <a:spcBef>
                <a:spcPct val="0"/>
              </a:spcBef>
              <a:buClrTx/>
              <a:buSzTx/>
              <a:buFontTx/>
              <a:buNone/>
            </a:pPr>
            <a:r>
              <a:rPr lang="en-IE" altLang="en-US" sz="1400" b="1">
                <a:latin typeface="Courier New" pitchFamily="49" charset="0"/>
              </a:rPr>
              <a:t>	main_loc = 12;	// Will generate an error, because main_loc is </a:t>
            </a:r>
          </a:p>
          <a:p>
            <a:pPr>
              <a:spcBef>
                <a:spcPct val="0"/>
              </a:spcBef>
              <a:buClrTx/>
              <a:buSzTx/>
              <a:buFontTx/>
              <a:buNone/>
            </a:pPr>
            <a:r>
              <a:rPr lang="en-IE" altLang="en-US" sz="1400" b="1">
                <a:latin typeface="Courier New" pitchFamily="49" charset="0"/>
              </a:rPr>
              <a:t>			// local to main (see below)</a:t>
            </a:r>
          </a:p>
          <a:p>
            <a:pPr>
              <a:spcBef>
                <a:spcPct val="0"/>
              </a:spcBef>
              <a:buClrTx/>
              <a:buSzTx/>
              <a:buFontTx/>
              <a:buNone/>
            </a:pPr>
            <a:r>
              <a:rPr lang="en-IE" altLang="en-US" sz="1400" b="1">
                <a:latin typeface="Courier New" pitchFamily="49" charset="0"/>
              </a:rPr>
              <a:t>}</a:t>
            </a:r>
          </a:p>
          <a:p>
            <a:pPr>
              <a:spcBef>
                <a:spcPct val="0"/>
              </a:spcBef>
              <a:buClrTx/>
              <a:buSzTx/>
              <a:buFontTx/>
              <a:buNone/>
            </a:pPr>
            <a:endParaRPr lang="en-IE" altLang="en-US" sz="1400" b="1">
              <a:latin typeface="Courier New" pitchFamily="49" charset="0"/>
            </a:endParaRPr>
          </a:p>
          <a:p>
            <a:pPr>
              <a:spcBef>
                <a:spcPct val="0"/>
              </a:spcBef>
              <a:buClrTx/>
              <a:buSzTx/>
              <a:buFontTx/>
              <a:buNone/>
            </a:pPr>
            <a:r>
              <a:rPr lang="en-IE" altLang="en-US" sz="1400" b="1">
                <a:latin typeface="Courier New" pitchFamily="49" charset="0"/>
              </a:rPr>
              <a:t>void main()</a:t>
            </a:r>
          </a:p>
          <a:p>
            <a:pPr>
              <a:spcBef>
                <a:spcPct val="0"/>
              </a:spcBef>
              <a:buClrTx/>
              <a:buSzTx/>
              <a:buFontTx/>
              <a:buNone/>
            </a:pPr>
            <a:r>
              <a:rPr lang="en-IE" altLang="en-US" sz="1400" b="1">
                <a:latin typeface="Courier New" pitchFamily="49" charset="0"/>
              </a:rPr>
              <a:t>{</a:t>
            </a:r>
          </a:p>
          <a:p>
            <a:pPr>
              <a:spcBef>
                <a:spcPct val="0"/>
              </a:spcBef>
              <a:buClrTx/>
              <a:buSzTx/>
              <a:buFontTx/>
              <a:buNone/>
            </a:pPr>
            <a:r>
              <a:rPr lang="en-IE" altLang="en-US" sz="1400" b="1">
                <a:latin typeface="Courier New" pitchFamily="49" charset="0"/>
              </a:rPr>
              <a:t>	unsigned char	main_loc;	// a variable local to main</a:t>
            </a:r>
          </a:p>
          <a:p>
            <a:pPr>
              <a:spcBef>
                <a:spcPct val="0"/>
              </a:spcBef>
              <a:buClrTx/>
              <a:buSzTx/>
              <a:buFontTx/>
              <a:buNone/>
            </a:pPr>
            <a:r>
              <a:rPr lang="en-IE" altLang="en-US" sz="1400" b="1">
                <a:latin typeface="Courier New" pitchFamily="49" charset="0"/>
              </a:rPr>
              <a:t>	</a:t>
            </a:r>
          </a:p>
          <a:p>
            <a:pPr>
              <a:spcBef>
                <a:spcPct val="0"/>
              </a:spcBef>
              <a:buClrTx/>
              <a:buSzTx/>
              <a:buFontTx/>
              <a:buNone/>
            </a:pPr>
            <a:r>
              <a:rPr lang="en-IE" altLang="en-US" sz="1400" b="1">
                <a:latin typeface="Courier New" pitchFamily="49" charset="0"/>
              </a:rPr>
              <a:t>	globey = 34;			// ok because globey is global</a:t>
            </a:r>
          </a:p>
          <a:p>
            <a:pPr>
              <a:spcBef>
                <a:spcPct val="0"/>
              </a:spcBef>
              <a:buClrTx/>
              <a:buSzTx/>
              <a:buFontTx/>
              <a:buNone/>
            </a:pPr>
            <a:r>
              <a:rPr lang="en-IE" altLang="en-US" sz="1400" b="1">
                <a:latin typeface="Courier New" pitchFamily="49" charset="0"/>
              </a:rPr>
              <a:t>	tween = 12;			// will generate an error - </a:t>
            </a:r>
          </a:p>
          <a:p>
            <a:pPr>
              <a:spcBef>
                <a:spcPct val="0"/>
              </a:spcBef>
              <a:buClrTx/>
              <a:buSzTx/>
              <a:buFontTx/>
              <a:buNone/>
            </a:pPr>
            <a:r>
              <a:rPr lang="en-IE" altLang="en-US" sz="1400" b="1">
                <a:latin typeface="Courier New" pitchFamily="49" charset="0"/>
              </a:rPr>
              <a:t>					// tween is local to function_z</a:t>
            </a:r>
          </a:p>
          <a:p>
            <a:pPr>
              <a:spcBef>
                <a:spcPct val="0"/>
              </a:spcBef>
              <a:buClrTx/>
              <a:buSzTx/>
              <a:buFontTx/>
              <a:buNone/>
            </a:pPr>
            <a:r>
              <a:rPr lang="en-IE" altLang="en-US" sz="1400" b="1">
                <a:latin typeface="Courier New" pitchFamily="49" charset="0"/>
              </a:rPr>
              <a:t>								</a:t>
            </a:r>
          </a:p>
          <a:p>
            <a:pPr>
              <a:spcBef>
                <a:spcPct val="0"/>
              </a:spcBef>
              <a:buClrTx/>
              <a:buSzTx/>
              <a:buFontTx/>
              <a:buNone/>
            </a:pPr>
            <a:r>
              <a:rPr lang="en-IE" altLang="en-US" sz="1400" b="1">
                <a:latin typeface="Courier New" pitchFamily="49" charset="0"/>
              </a:rPr>
              <a:t>	while (1)			// do (nothing) forever</a:t>
            </a:r>
          </a:p>
          <a:p>
            <a:pPr>
              <a:spcBef>
                <a:spcPct val="0"/>
              </a:spcBef>
              <a:buClrTx/>
              <a:buSzTx/>
              <a:buFontTx/>
              <a:buNone/>
            </a:pPr>
            <a:r>
              <a:rPr lang="en-IE" altLang="en-US" sz="1400" b="1">
                <a:latin typeface="Courier New" pitchFamily="49" charset="0"/>
              </a:rPr>
              <a:t>           ;</a:t>
            </a:r>
          </a:p>
          <a:p>
            <a:pPr>
              <a:spcBef>
                <a:spcPct val="0"/>
              </a:spcBef>
              <a:buClrTx/>
              <a:buSzTx/>
              <a:buFontTx/>
              <a:buNone/>
            </a:pPr>
            <a:r>
              <a:rPr lang="en-IE" altLang="en-US" sz="1400" b="1">
                <a:latin typeface="Courier New" pitchFamily="49" charset="0"/>
              </a:rPr>
              <a:t>}</a:t>
            </a:r>
            <a:endParaRPr lang="en-GB" altLang="en-US" sz="1400" b="1">
              <a:latin typeface="Courier New" pitchFamily="49" charset="0"/>
            </a:endParaRPr>
          </a:p>
        </p:txBody>
      </p:sp>
    </p:spTree>
    <p:extLst>
      <p:ext uri="{BB962C8B-B14F-4D97-AF65-F5344CB8AC3E}">
        <p14:creationId xmlns:p14="http://schemas.microsoft.com/office/powerpoint/2010/main" val="998576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024ED1C7-A5C6-4FBB-8DB6-DC4F0E8B20CF}" type="slidenum">
              <a:rPr lang="en-GB"/>
              <a:pPr>
                <a:defRPr/>
              </a:pPr>
              <a:t>32</a:t>
            </a:fld>
            <a:endParaRPr lang="en-GB"/>
          </a:p>
        </p:txBody>
      </p:sp>
      <p:sp>
        <p:nvSpPr>
          <p:cNvPr id="70658" name="Rectangle 2"/>
          <p:cNvSpPr>
            <a:spLocks noGrp="1" noChangeArrowheads="1"/>
          </p:cNvSpPr>
          <p:nvPr>
            <p:ph type="title" idx="4294967295"/>
          </p:nvPr>
        </p:nvSpPr>
        <p:spPr/>
        <p:txBody>
          <a:bodyPr/>
          <a:lstStyle/>
          <a:p>
            <a:pPr eaLnBrk="1" hangingPunct="1">
              <a:defRPr/>
            </a:pPr>
            <a:r>
              <a:rPr lang="en-IE" sz="3200"/>
              <a:t>Variables Storage</a:t>
            </a:r>
            <a:endParaRPr lang="en-GB" sz="3200"/>
          </a:p>
        </p:txBody>
      </p:sp>
      <p:sp>
        <p:nvSpPr>
          <p:cNvPr id="70659" name="Rectangle 3"/>
          <p:cNvSpPr>
            <a:spLocks noGrp="1" noChangeArrowheads="1"/>
          </p:cNvSpPr>
          <p:nvPr>
            <p:ph type="body" idx="4294967295"/>
          </p:nvPr>
        </p:nvSpPr>
        <p:spPr>
          <a:xfrm>
            <a:off x="457200" y="836613"/>
            <a:ext cx="8229600" cy="5616575"/>
          </a:xfrm>
        </p:spPr>
        <p:txBody>
          <a:bodyPr/>
          <a:lstStyle/>
          <a:p>
            <a:pPr eaLnBrk="1" hangingPunct="1">
              <a:lnSpc>
                <a:spcPct val="80000"/>
              </a:lnSpc>
              <a:defRPr/>
            </a:pPr>
            <a:r>
              <a:rPr lang="en-IE" dirty="0"/>
              <a:t>Variables are auto by default but you can select them as static</a:t>
            </a:r>
          </a:p>
          <a:p>
            <a:pPr marL="0" indent="0" eaLnBrk="1" hangingPunct="1">
              <a:lnSpc>
                <a:spcPct val="80000"/>
              </a:lnSpc>
              <a:buNone/>
              <a:defRPr/>
            </a:pPr>
            <a:endParaRPr lang="en-IE" dirty="0"/>
          </a:p>
          <a:p>
            <a:pPr eaLnBrk="1" hangingPunct="1">
              <a:lnSpc>
                <a:spcPct val="80000"/>
              </a:lnSpc>
              <a:defRPr/>
            </a:pPr>
            <a:r>
              <a:rPr lang="en-IE" i="1" dirty="0"/>
              <a:t>auto</a:t>
            </a:r>
            <a:r>
              <a:rPr lang="en-IE" dirty="0"/>
              <a:t>: </a:t>
            </a:r>
            <a:r>
              <a:rPr lang="en-IE" dirty="0" err="1"/>
              <a:t>uninitialised</a:t>
            </a:r>
            <a:r>
              <a:rPr lang="en-IE" dirty="0"/>
              <a:t> when allocated. Its memory space is released when you exit the function so its value is not valid when you </a:t>
            </a:r>
            <a:r>
              <a:rPr lang="en-IE" dirty="0" err="1"/>
              <a:t>reenter</a:t>
            </a:r>
            <a:r>
              <a:rPr lang="en-IE" dirty="0"/>
              <a:t> the function</a:t>
            </a:r>
          </a:p>
          <a:p>
            <a:pPr marL="0" indent="0" eaLnBrk="1" hangingPunct="1">
              <a:lnSpc>
                <a:spcPct val="80000"/>
              </a:lnSpc>
              <a:buNone/>
              <a:defRPr/>
            </a:pPr>
            <a:endParaRPr lang="en-IE" dirty="0"/>
          </a:p>
          <a:p>
            <a:pPr eaLnBrk="1" hangingPunct="1">
              <a:lnSpc>
                <a:spcPct val="80000"/>
              </a:lnSpc>
              <a:defRPr/>
            </a:pPr>
            <a:r>
              <a:rPr lang="en-IE" i="1" dirty="0"/>
              <a:t>static</a:t>
            </a:r>
            <a:r>
              <a:rPr lang="en-IE" dirty="0"/>
              <a:t>: local static variables are only valid in the function they’re defined in, but they’re placed in global memory space. They’re initialised to zero and hold their values when you </a:t>
            </a:r>
            <a:r>
              <a:rPr lang="en-IE" dirty="0" err="1"/>
              <a:t>reenter</a:t>
            </a:r>
            <a:r>
              <a:rPr lang="en-IE" dirty="0"/>
              <a:t> the function</a:t>
            </a:r>
          </a:p>
        </p:txBody>
      </p:sp>
    </p:spTree>
    <p:extLst>
      <p:ext uri="{BB962C8B-B14F-4D97-AF65-F5344CB8AC3E}">
        <p14:creationId xmlns:p14="http://schemas.microsoft.com/office/powerpoint/2010/main" val="12351369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C9EEC506-416A-49BD-95DC-74BC2C63ADC7}" type="slidenum">
              <a:rPr lang="en-GB" altLang="en-US"/>
              <a:pPr>
                <a:defRPr/>
              </a:pPr>
              <a:t>33</a:t>
            </a:fld>
            <a:endParaRPr lang="en-GB" altLang="en-US"/>
          </a:p>
        </p:txBody>
      </p:sp>
      <p:sp>
        <p:nvSpPr>
          <p:cNvPr id="55298" name="Rectangle 2"/>
          <p:cNvSpPr>
            <a:spLocks noGrp="1" noChangeArrowheads="1"/>
          </p:cNvSpPr>
          <p:nvPr>
            <p:ph type="title"/>
          </p:nvPr>
        </p:nvSpPr>
        <p:spPr/>
        <p:txBody>
          <a:bodyPr/>
          <a:lstStyle/>
          <a:p>
            <a:pPr eaLnBrk="1" hangingPunct="1">
              <a:defRPr/>
            </a:pPr>
            <a:r>
              <a:rPr lang="en-IE" altLang="en-US" sz="3200"/>
              <a:t>Bitwise operators</a:t>
            </a:r>
            <a:endParaRPr lang="en-US" altLang="en-US" sz="3200"/>
          </a:p>
        </p:txBody>
      </p:sp>
      <p:sp>
        <p:nvSpPr>
          <p:cNvPr id="55299" name="Rectangle 3"/>
          <p:cNvSpPr>
            <a:spLocks noGrp="1" noChangeArrowheads="1"/>
          </p:cNvSpPr>
          <p:nvPr>
            <p:ph type="body" idx="1"/>
          </p:nvPr>
        </p:nvSpPr>
        <p:spPr/>
        <p:txBody>
          <a:bodyPr/>
          <a:lstStyle/>
          <a:p>
            <a:pPr eaLnBrk="1" hangingPunct="1">
              <a:lnSpc>
                <a:spcPct val="80000"/>
              </a:lnSpc>
              <a:defRPr/>
            </a:pPr>
            <a:r>
              <a:rPr lang="en-IE" altLang="en-US" sz="2800"/>
              <a:t>Perform operations that affect operands at bit level</a:t>
            </a:r>
          </a:p>
          <a:p>
            <a:pPr eaLnBrk="1" hangingPunct="1">
              <a:lnSpc>
                <a:spcPct val="80000"/>
              </a:lnSpc>
              <a:defRPr/>
            </a:pPr>
            <a:r>
              <a:rPr lang="en-IE" altLang="en-US" sz="2800"/>
              <a:t>Work on non-floating point operands: char, int, long</a:t>
            </a:r>
          </a:p>
          <a:p>
            <a:pPr lvl="1" eaLnBrk="1" hangingPunct="1">
              <a:lnSpc>
                <a:spcPct val="80000"/>
              </a:lnSpc>
              <a:defRPr/>
            </a:pPr>
            <a:r>
              <a:rPr lang="en-IE" altLang="en-US" sz="2400"/>
              <a:t>Very important in microcontrollers because we often manipulate bits</a:t>
            </a:r>
          </a:p>
          <a:p>
            <a:pPr eaLnBrk="1" hangingPunct="1">
              <a:lnSpc>
                <a:spcPct val="80000"/>
              </a:lnSpc>
              <a:defRPr/>
            </a:pPr>
            <a:r>
              <a:rPr lang="en-IE" altLang="en-US" sz="2800"/>
              <a:t>Logical Inversion (One’s Complement, NOT): ~</a:t>
            </a:r>
          </a:p>
          <a:p>
            <a:pPr eaLnBrk="1" hangingPunct="1">
              <a:lnSpc>
                <a:spcPct val="80000"/>
              </a:lnSpc>
              <a:defRPr/>
            </a:pPr>
            <a:r>
              <a:rPr lang="en-IE" altLang="en-US" sz="2800"/>
              <a:t>Left Shift: &lt;&lt;</a:t>
            </a:r>
          </a:p>
          <a:p>
            <a:pPr eaLnBrk="1" hangingPunct="1">
              <a:lnSpc>
                <a:spcPct val="80000"/>
              </a:lnSpc>
              <a:defRPr/>
            </a:pPr>
            <a:r>
              <a:rPr lang="en-IE" altLang="en-US" sz="2800"/>
              <a:t>Right Shift: &gt;&gt;</a:t>
            </a:r>
          </a:p>
          <a:p>
            <a:pPr eaLnBrk="1" hangingPunct="1">
              <a:lnSpc>
                <a:spcPct val="80000"/>
              </a:lnSpc>
              <a:defRPr/>
            </a:pPr>
            <a:r>
              <a:rPr lang="en-IE" altLang="en-US" sz="2800"/>
              <a:t>AND: &amp;</a:t>
            </a:r>
          </a:p>
          <a:p>
            <a:pPr eaLnBrk="1" hangingPunct="1">
              <a:lnSpc>
                <a:spcPct val="80000"/>
              </a:lnSpc>
              <a:defRPr/>
            </a:pPr>
            <a:r>
              <a:rPr lang="en-IE" altLang="en-US" sz="2800"/>
              <a:t>Exclusive OR: ^</a:t>
            </a:r>
          </a:p>
          <a:p>
            <a:pPr eaLnBrk="1" hangingPunct="1">
              <a:lnSpc>
                <a:spcPct val="80000"/>
              </a:lnSpc>
              <a:defRPr/>
            </a:pPr>
            <a:r>
              <a:rPr lang="en-IE" altLang="en-US" sz="2800"/>
              <a:t>OR (Inclusive OR): |</a:t>
            </a:r>
          </a:p>
          <a:p>
            <a:pPr eaLnBrk="1" hangingPunct="1">
              <a:lnSpc>
                <a:spcPct val="80000"/>
              </a:lnSpc>
              <a:defRPr/>
            </a:pPr>
            <a:r>
              <a:rPr lang="en-IE" altLang="en-US" sz="2800"/>
              <a:t>This also their precedence order</a:t>
            </a:r>
            <a:endParaRPr lang="en-US" altLang="en-US" sz="2800"/>
          </a:p>
        </p:txBody>
      </p:sp>
    </p:spTree>
    <p:extLst>
      <p:ext uri="{BB962C8B-B14F-4D97-AF65-F5344CB8AC3E}">
        <p14:creationId xmlns:p14="http://schemas.microsoft.com/office/powerpoint/2010/main" val="3771625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F5EAFFF8-C569-4143-AC69-B523F6860E49}" type="slidenum">
              <a:rPr lang="en-GB" altLang="en-US"/>
              <a:pPr>
                <a:defRPr/>
              </a:pPr>
              <a:t>34</a:t>
            </a:fld>
            <a:endParaRPr lang="en-GB" altLang="en-US"/>
          </a:p>
        </p:txBody>
      </p:sp>
      <p:sp>
        <p:nvSpPr>
          <p:cNvPr id="56322" name="Rectangle 2"/>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56323" name="Rectangle 3"/>
          <p:cNvSpPr>
            <a:spLocks noGrp="1" noChangeArrowheads="1"/>
          </p:cNvSpPr>
          <p:nvPr>
            <p:ph type="body" idx="1"/>
          </p:nvPr>
        </p:nvSpPr>
        <p:spPr/>
        <p:txBody>
          <a:bodyPr/>
          <a:lstStyle/>
          <a:p>
            <a:pPr eaLnBrk="1" hangingPunct="1">
              <a:defRPr/>
            </a:pPr>
            <a:r>
              <a:rPr lang="en-IE" altLang="en-US" sz="2800"/>
              <a:t> ~ inverts each bit of the operand, 1-&gt;0 and 0-&gt;1</a:t>
            </a:r>
          </a:p>
          <a:p>
            <a:pPr eaLnBrk="1" hangingPunct="1">
              <a:defRPr/>
            </a:pPr>
            <a:r>
              <a:rPr lang="en-IE" altLang="en-US" sz="2800"/>
              <a:t> &lt;&lt; followed by a number shifts the bits in the operand left that number of times</a:t>
            </a:r>
          </a:p>
          <a:p>
            <a:pPr lvl="1" eaLnBrk="1" hangingPunct="1">
              <a:defRPr/>
            </a:pPr>
            <a:r>
              <a:rPr lang="en-IE" altLang="en-US" sz="2400"/>
              <a:t>Each shift is like multiply by 2</a:t>
            </a:r>
          </a:p>
          <a:p>
            <a:pPr eaLnBrk="1" hangingPunct="1">
              <a:defRPr/>
            </a:pPr>
            <a:r>
              <a:rPr lang="en-IE" altLang="en-US" sz="2800"/>
              <a:t>Lower bits filled with 0s (from the right)</a:t>
            </a:r>
          </a:p>
          <a:p>
            <a:pPr eaLnBrk="1" hangingPunct="1">
              <a:defRPr/>
            </a:pPr>
            <a:r>
              <a:rPr lang="en-IE" altLang="en-US" sz="2800"/>
              <a:t> &gt;&gt; followed by a number shifts the bits in the operand right that number of times</a:t>
            </a:r>
          </a:p>
          <a:p>
            <a:pPr lvl="1" eaLnBrk="1" hangingPunct="1">
              <a:defRPr/>
            </a:pPr>
            <a:r>
              <a:rPr lang="en-IE" altLang="en-US" sz="2400"/>
              <a:t>Each shift is like divide by 2</a:t>
            </a:r>
          </a:p>
          <a:p>
            <a:pPr eaLnBrk="1" hangingPunct="1">
              <a:defRPr/>
            </a:pPr>
            <a:r>
              <a:rPr lang="en-IE" altLang="en-US" sz="2800"/>
              <a:t>Unsigned numbers: upper bits filled with 0s</a:t>
            </a:r>
          </a:p>
          <a:p>
            <a:pPr eaLnBrk="1" hangingPunct="1">
              <a:defRPr/>
            </a:pPr>
            <a:r>
              <a:rPr lang="en-IE" altLang="en-US" sz="2800"/>
              <a:t>Signed numbers: upper bits filled to be the same as the sign bit </a:t>
            </a:r>
            <a:endParaRPr lang="en-US" altLang="en-US" sz="2800"/>
          </a:p>
        </p:txBody>
      </p:sp>
    </p:spTree>
    <p:extLst>
      <p:ext uri="{BB962C8B-B14F-4D97-AF65-F5344CB8AC3E}">
        <p14:creationId xmlns:p14="http://schemas.microsoft.com/office/powerpoint/2010/main" val="3269793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85218627-B1AD-4D93-8F47-99C316A68A91}" type="slidenum">
              <a:rPr lang="en-GB" altLang="en-US"/>
              <a:pPr>
                <a:defRPr/>
              </a:pPr>
              <a:t>35</a:t>
            </a:fld>
            <a:endParaRPr lang="en-GB" altLang="en-US"/>
          </a:p>
        </p:txBody>
      </p:sp>
      <p:sp>
        <p:nvSpPr>
          <p:cNvPr id="57346" name="Rectangle 2"/>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57347" name="Rectangle 3"/>
          <p:cNvSpPr>
            <a:spLocks noGrp="1" noChangeArrowheads="1"/>
          </p:cNvSpPr>
          <p:nvPr>
            <p:ph type="body" idx="1"/>
          </p:nvPr>
        </p:nvSpPr>
        <p:spPr/>
        <p:txBody>
          <a:bodyPr/>
          <a:lstStyle/>
          <a:p>
            <a:pPr eaLnBrk="1" hangingPunct="1">
              <a:defRPr/>
            </a:pPr>
            <a:r>
              <a:rPr lang="en-IE" altLang="en-US"/>
              <a:t> AND (&amp;): AND each bit of an operand with the bit at the same position in 2</a:t>
            </a:r>
            <a:r>
              <a:rPr lang="en-IE" altLang="en-US" baseline="30000"/>
              <a:t>nd</a:t>
            </a:r>
            <a:r>
              <a:rPr lang="en-IE" altLang="en-US"/>
              <a:t> operand</a:t>
            </a:r>
          </a:p>
          <a:p>
            <a:pPr eaLnBrk="1" hangingPunct="1">
              <a:defRPr/>
            </a:pPr>
            <a:r>
              <a:rPr lang="en-IE" altLang="en-US"/>
              <a:t>EX-OR (^): EX-OR each bit of an operand with the bit at the same position in 2</a:t>
            </a:r>
            <a:r>
              <a:rPr lang="en-IE" altLang="en-US" baseline="30000"/>
              <a:t>nd</a:t>
            </a:r>
            <a:r>
              <a:rPr lang="en-IE" altLang="en-US"/>
              <a:t> operand</a:t>
            </a:r>
          </a:p>
          <a:p>
            <a:pPr eaLnBrk="1" hangingPunct="1">
              <a:defRPr/>
            </a:pPr>
            <a:r>
              <a:rPr lang="en-IE" altLang="en-US"/>
              <a:t>OR (|): OR each bit of an operand with the bit at the same position in 2</a:t>
            </a:r>
            <a:r>
              <a:rPr lang="en-IE" altLang="en-US" baseline="30000"/>
              <a:t>nd</a:t>
            </a:r>
            <a:r>
              <a:rPr lang="en-IE" altLang="en-US"/>
              <a:t> operand</a:t>
            </a:r>
          </a:p>
          <a:p>
            <a:pPr eaLnBrk="1" hangingPunct="1">
              <a:defRPr/>
            </a:pPr>
            <a:endParaRPr lang="en-IE" altLang="en-US"/>
          </a:p>
          <a:p>
            <a:pPr eaLnBrk="1" hangingPunct="1">
              <a:defRPr/>
            </a:pPr>
            <a:r>
              <a:rPr lang="en-IE" altLang="en-US"/>
              <a:t>Very useful in embedded software</a:t>
            </a:r>
            <a:endParaRPr lang="en-US" altLang="en-US"/>
          </a:p>
        </p:txBody>
      </p:sp>
    </p:spTree>
    <p:extLst>
      <p:ext uri="{BB962C8B-B14F-4D97-AF65-F5344CB8AC3E}">
        <p14:creationId xmlns:p14="http://schemas.microsoft.com/office/powerpoint/2010/main" val="40897420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6" name="Footer Placeholder 3"/>
          <p:cNvSpPr>
            <a:spLocks noGrp="1"/>
          </p:cNvSpPr>
          <p:nvPr>
            <p:ph type="ftr" sz="quarter" idx="11"/>
          </p:nvPr>
        </p:nvSpPr>
        <p:spPr/>
        <p:txBody>
          <a:bodyPr/>
          <a:lstStyle/>
          <a:p>
            <a:pPr>
              <a:defRPr/>
            </a:pPr>
            <a:r>
              <a:rPr lang="en-GB" altLang="en-US"/>
              <a:t>Lecture 2</a:t>
            </a:r>
          </a:p>
        </p:txBody>
      </p:sp>
      <p:sp>
        <p:nvSpPr>
          <p:cNvPr id="7" name="Slide Number Placeholder 4"/>
          <p:cNvSpPr>
            <a:spLocks noGrp="1"/>
          </p:cNvSpPr>
          <p:nvPr>
            <p:ph type="sldNum" sz="quarter" idx="12"/>
          </p:nvPr>
        </p:nvSpPr>
        <p:spPr/>
        <p:txBody>
          <a:bodyPr/>
          <a:lstStyle/>
          <a:p>
            <a:pPr>
              <a:defRPr/>
            </a:pPr>
            <a:fld id="{6E8B9B24-76CC-4622-B17B-21B59A16437A}" type="slidenum">
              <a:rPr lang="en-GB" altLang="en-US"/>
              <a:pPr>
                <a:defRPr/>
              </a:pPr>
              <a:t>36</a:t>
            </a:fld>
            <a:endParaRPr lang="en-GB" altLang="en-US"/>
          </a:p>
        </p:txBody>
      </p:sp>
      <p:sp>
        <p:nvSpPr>
          <p:cNvPr id="58372" name="Rectangle 4"/>
          <p:cNvSpPr>
            <a:spLocks noGrp="1" noChangeArrowheads="1"/>
          </p:cNvSpPr>
          <p:nvPr>
            <p:ph type="title"/>
          </p:nvPr>
        </p:nvSpPr>
        <p:spPr/>
        <p:txBody>
          <a:bodyPr/>
          <a:lstStyle/>
          <a:p>
            <a:pPr eaLnBrk="1" hangingPunct="1">
              <a:defRPr/>
            </a:pPr>
            <a:r>
              <a:rPr lang="en-IE" altLang="en-US" sz="3200"/>
              <a:t>Examples</a:t>
            </a:r>
            <a:endParaRPr lang="en-US" altLang="en-US" sz="3200"/>
          </a:p>
        </p:txBody>
      </p:sp>
      <p:sp>
        <p:nvSpPr>
          <p:cNvPr id="23558" name="Text Box 5"/>
          <p:cNvSpPr txBox="1">
            <a:spLocks noChangeArrowheads="1"/>
          </p:cNvSpPr>
          <p:nvPr/>
        </p:nvSpPr>
        <p:spPr bwMode="auto">
          <a:xfrm>
            <a:off x="827584" y="729005"/>
            <a:ext cx="6264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50000"/>
              </a:spcBef>
              <a:buClrTx/>
              <a:buSzTx/>
              <a:buFontTx/>
              <a:buNone/>
            </a:pPr>
            <a:r>
              <a:rPr lang="en-IE" altLang="en-US" sz="2000" dirty="0"/>
              <a:t>Suppose  y is an unsigned char, y = 0xC9 (11001001)</a:t>
            </a:r>
            <a:endParaRPr lang="en-US" altLang="en-US" sz="2000" dirty="0"/>
          </a:p>
        </p:txBody>
      </p:sp>
      <p:sp>
        <p:nvSpPr>
          <p:cNvPr id="23559" name="Text Box 6"/>
          <p:cNvSpPr txBox="1">
            <a:spLocks noChangeArrowheads="1"/>
          </p:cNvSpPr>
          <p:nvPr/>
        </p:nvSpPr>
        <p:spPr bwMode="auto">
          <a:xfrm>
            <a:off x="827584" y="1105249"/>
            <a:ext cx="76327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50000"/>
              </a:spcBef>
              <a:buClrTx/>
              <a:buSzTx/>
              <a:buFontTx/>
              <a:buNone/>
            </a:pPr>
            <a:r>
              <a:rPr lang="en-IE" altLang="en-US" sz="2400" dirty="0">
                <a:latin typeface="Times" pitchFamily="18" charset="0"/>
              </a:rPr>
              <a:t>x = ~y;	                        // x = 0x36; (00110110)</a:t>
            </a:r>
          </a:p>
          <a:p>
            <a:pPr>
              <a:spcBef>
                <a:spcPct val="50000"/>
              </a:spcBef>
              <a:buClrTx/>
              <a:buSzTx/>
              <a:buFontTx/>
              <a:buNone/>
            </a:pPr>
            <a:r>
              <a:rPr lang="en-IE" altLang="en-US" sz="2400" dirty="0">
                <a:latin typeface="Times" pitchFamily="18" charset="0"/>
              </a:rPr>
              <a:t>x = y &lt;&lt; 3;		// x = 0x48; (01001000)</a:t>
            </a:r>
          </a:p>
          <a:p>
            <a:pPr>
              <a:spcBef>
                <a:spcPct val="50000"/>
              </a:spcBef>
              <a:buClrTx/>
              <a:buSzTx/>
              <a:buFontTx/>
              <a:buNone/>
            </a:pPr>
            <a:r>
              <a:rPr lang="en-IE" altLang="en-US" sz="2400" dirty="0">
                <a:latin typeface="Times" pitchFamily="18" charset="0"/>
              </a:rPr>
              <a:t>x = y &gt;&gt; 4;		// x = 0x0c; (00001100)</a:t>
            </a:r>
          </a:p>
          <a:p>
            <a:pPr>
              <a:spcBef>
                <a:spcPct val="50000"/>
              </a:spcBef>
              <a:buClrTx/>
              <a:buSzTx/>
              <a:buFontTx/>
              <a:buNone/>
            </a:pPr>
            <a:r>
              <a:rPr lang="en-IE" altLang="en-US" sz="2400" dirty="0">
                <a:latin typeface="Times" pitchFamily="18" charset="0"/>
              </a:rPr>
              <a:t>x = y &amp; 0x7f;		// x = 0x49; (01001001)</a:t>
            </a:r>
          </a:p>
          <a:p>
            <a:pPr>
              <a:spcBef>
                <a:spcPct val="50000"/>
              </a:spcBef>
              <a:buClrTx/>
              <a:buSzTx/>
              <a:buFontTx/>
              <a:buNone/>
            </a:pPr>
            <a:r>
              <a:rPr lang="en-IE" altLang="en-US" sz="2400" dirty="0">
                <a:latin typeface="Times" pitchFamily="18" charset="0"/>
              </a:rPr>
              <a:t>x = y ^ 0x41;		// x = 0x88; (10001000)</a:t>
            </a:r>
          </a:p>
          <a:p>
            <a:pPr>
              <a:spcBef>
                <a:spcPct val="50000"/>
              </a:spcBef>
              <a:buClrTx/>
              <a:buSzTx/>
              <a:buFontTx/>
              <a:buNone/>
            </a:pPr>
            <a:r>
              <a:rPr lang="en-IE" altLang="en-US" sz="2400" dirty="0">
                <a:latin typeface="Times" pitchFamily="18" charset="0"/>
              </a:rPr>
              <a:t>x = y | 0x20;		// x = 0xE9; (11101001)</a:t>
            </a:r>
          </a:p>
          <a:p>
            <a:pPr>
              <a:spcBef>
                <a:spcPct val="50000"/>
              </a:spcBef>
              <a:buClrTx/>
              <a:buSzTx/>
              <a:buFontTx/>
              <a:buNone/>
            </a:pPr>
            <a:r>
              <a:rPr lang="en-IE" altLang="en-US" sz="2400" dirty="0">
                <a:latin typeface="Times" pitchFamily="18" charset="0"/>
              </a:rPr>
              <a:t>To see how these work, you have to look at the operand in binary – bit by bit</a:t>
            </a:r>
          </a:p>
          <a:p>
            <a:pPr>
              <a:spcBef>
                <a:spcPct val="50000"/>
              </a:spcBef>
              <a:buClrTx/>
              <a:buSzTx/>
              <a:buFontTx/>
              <a:buNone/>
            </a:pPr>
            <a:r>
              <a:rPr lang="en-IE" altLang="en-US" sz="2400" dirty="0">
                <a:latin typeface="Times" pitchFamily="18" charset="0"/>
              </a:rPr>
              <a:t>AND, OR, ~ are very useful dealing with Ports and control and status registers. </a:t>
            </a:r>
            <a:endParaRPr lang="en-US" altLang="en-US" sz="2400" dirty="0">
              <a:latin typeface="Times" pitchFamily="18" charset="0"/>
            </a:endParaRPr>
          </a:p>
        </p:txBody>
      </p:sp>
    </p:spTree>
    <p:extLst>
      <p:ext uri="{BB962C8B-B14F-4D97-AF65-F5344CB8AC3E}">
        <p14:creationId xmlns:p14="http://schemas.microsoft.com/office/powerpoint/2010/main" val="18779373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28AF043D-62B2-4801-90B4-39561EE0A53D}" type="slidenum">
              <a:rPr lang="en-GB" altLang="en-US"/>
              <a:pPr>
                <a:defRPr/>
              </a:pPr>
              <a:t>37</a:t>
            </a:fld>
            <a:endParaRPr lang="en-GB" altLang="en-US"/>
          </a:p>
        </p:txBody>
      </p:sp>
      <p:sp>
        <p:nvSpPr>
          <p:cNvPr id="60418" name="Rectangle 2"/>
          <p:cNvSpPr>
            <a:spLocks noGrp="1" noChangeArrowheads="1"/>
          </p:cNvSpPr>
          <p:nvPr>
            <p:ph type="title"/>
          </p:nvPr>
        </p:nvSpPr>
        <p:spPr/>
        <p:txBody>
          <a:bodyPr/>
          <a:lstStyle/>
          <a:p>
            <a:pPr eaLnBrk="1" hangingPunct="1">
              <a:defRPr/>
            </a:pPr>
            <a:r>
              <a:rPr lang="en-IE" altLang="en-US" sz="3200"/>
              <a:t>Logical Operators: AND, OR</a:t>
            </a:r>
            <a:endParaRPr lang="en-US" altLang="en-US" sz="3200"/>
          </a:p>
        </p:txBody>
      </p:sp>
      <p:sp>
        <p:nvSpPr>
          <p:cNvPr id="60419" name="Rectangle 3"/>
          <p:cNvSpPr>
            <a:spLocks noGrp="1" noChangeArrowheads="1"/>
          </p:cNvSpPr>
          <p:nvPr>
            <p:ph type="body" idx="1"/>
          </p:nvPr>
        </p:nvSpPr>
        <p:spPr/>
        <p:txBody>
          <a:bodyPr/>
          <a:lstStyle/>
          <a:p>
            <a:pPr eaLnBrk="1" hangingPunct="1">
              <a:defRPr/>
            </a:pPr>
            <a:r>
              <a:rPr lang="en-IE" altLang="en-US"/>
              <a:t>These work on binary values giving either a TRUE or FALSE result</a:t>
            </a:r>
          </a:p>
          <a:p>
            <a:pPr eaLnBrk="1" hangingPunct="1">
              <a:defRPr/>
            </a:pPr>
            <a:r>
              <a:rPr lang="en-IE" altLang="en-US"/>
              <a:t>TRUE – non-zero; FALSE – zero</a:t>
            </a:r>
          </a:p>
          <a:p>
            <a:pPr eaLnBrk="1" hangingPunct="1">
              <a:defRPr/>
            </a:pPr>
            <a:r>
              <a:rPr lang="en-IE" altLang="en-US"/>
              <a:t>AND represented by &amp;&amp;</a:t>
            </a:r>
          </a:p>
          <a:p>
            <a:pPr eaLnBrk="1" hangingPunct="1">
              <a:defRPr/>
            </a:pPr>
            <a:r>
              <a:rPr lang="en-IE" altLang="en-US"/>
              <a:t>OR represented by ||</a:t>
            </a:r>
          </a:p>
          <a:p>
            <a:pPr eaLnBrk="1" hangingPunct="1">
              <a:defRPr/>
            </a:pPr>
            <a:r>
              <a:rPr lang="en-IE" altLang="en-US"/>
              <a:t>AND (&amp;&amp;) has higher precedence</a:t>
            </a:r>
          </a:p>
          <a:p>
            <a:pPr eaLnBrk="1" hangingPunct="1">
              <a:defRPr/>
            </a:pPr>
            <a:r>
              <a:rPr lang="en-IE" altLang="en-US"/>
              <a:t>A big difference between &amp;&amp; and &amp;</a:t>
            </a:r>
          </a:p>
          <a:p>
            <a:pPr eaLnBrk="1" hangingPunct="1">
              <a:defRPr/>
            </a:pPr>
            <a:r>
              <a:rPr lang="en-IE" altLang="en-US"/>
              <a:t>A big difference between || and |</a:t>
            </a:r>
            <a:endParaRPr lang="en-US" altLang="en-US"/>
          </a:p>
        </p:txBody>
      </p:sp>
    </p:spTree>
    <p:extLst>
      <p:ext uri="{BB962C8B-B14F-4D97-AF65-F5344CB8AC3E}">
        <p14:creationId xmlns:p14="http://schemas.microsoft.com/office/powerpoint/2010/main" val="29340251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3"/>
          <p:cNvSpPr>
            <a:spLocks noGrp="1"/>
          </p:cNvSpPr>
          <p:nvPr>
            <p:ph type="dt" sz="quarter" idx="10"/>
          </p:nvPr>
        </p:nvSpPr>
        <p:spPr/>
        <p:txBody>
          <a:bodyPr/>
          <a:lstStyle/>
          <a:p>
            <a:pPr>
              <a:defRPr/>
            </a:pPr>
            <a:r>
              <a:rPr lang="en-US" altLang="en-US" dirty="0"/>
              <a:t>Spring </a:t>
            </a:r>
            <a:r>
              <a:rPr lang="en-US" altLang="en-US" dirty="0" smtClean="0"/>
              <a:t>2019</a:t>
            </a:r>
            <a:endParaRPr lang="en-GB" altLang="en-US" dirty="0"/>
          </a:p>
        </p:txBody>
      </p:sp>
      <p:sp>
        <p:nvSpPr>
          <p:cNvPr id="27" name="Footer Placeholder 4"/>
          <p:cNvSpPr>
            <a:spLocks noGrp="1"/>
          </p:cNvSpPr>
          <p:nvPr>
            <p:ph type="ftr" sz="quarter" idx="11"/>
          </p:nvPr>
        </p:nvSpPr>
        <p:spPr/>
        <p:txBody>
          <a:bodyPr/>
          <a:lstStyle/>
          <a:p>
            <a:pPr>
              <a:defRPr/>
            </a:pPr>
            <a:r>
              <a:rPr lang="en-GB" altLang="en-US"/>
              <a:t>Lecture 2</a:t>
            </a:r>
          </a:p>
        </p:txBody>
      </p:sp>
      <p:sp>
        <p:nvSpPr>
          <p:cNvPr id="28" name="Slide Number Placeholder 5"/>
          <p:cNvSpPr>
            <a:spLocks noGrp="1"/>
          </p:cNvSpPr>
          <p:nvPr>
            <p:ph type="sldNum" sz="quarter" idx="12"/>
          </p:nvPr>
        </p:nvSpPr>
        <p:spPr/>
        <p:txBody>
          <a:bodyPr/>
          <a:lstStyle/>
          <a:p>
            <a:pPr>
              <a:defRPr/>
            </a:pPr>
            <a:fld id="{4AE567F4-0DD6-45AC-933A-1314D6576F0C}" type="slidenum">
              <a:rPr lang="en-GB" altLang="en-US"/>
              <a:pPr>
                <a:defRPr/>
              </a:pPr>
              <a:t>38</a:t>
            </a:fld>
            <a:endParaRPr lang="en-GB" altLang="en-US"/>
          </a:p>
        </p:txBody>
      </p:sp>
      <p:sp>
        <p:nvSpPr>
          <p:cNvPr id="61442" name="Rectangle 2"/>
          <p:cNvSpPr>
            <a:spLocks noGrp="1" noChangeArrowheads="1"/>
          </p:cNvSpPr>
          <p:nvPr>
            <p:ph type="title"/>
          </p:nvPr>
        </p:nvSpPr>
        <p:spPr/>
        <p:txBody>
          <a:bodyPr/>
          <a:lstStyle/>
          <a:p>
            <a:pPr eaLnBrk="1" hangingPunct="1">
              <a:defRPr/>
            </a:pPr>
            <a:r>
              <a:rPr lang="en-IE" altLang="en-US" sz="3200"/>
              <a:t>Relational Operators</a:t>
            </a:r>
            <a:endParaRPr lang="en-US" altLang="en-US" sz="3200"/>
          </a:p>
        </p:txBody>
      </p:sp>
      <p:graphicFrame>
        <p:nvGraphicFramePr>
          <p:cNvPr id="61468" name="Group 28"/>
          <p:cNvGraphicFramePr>
            <a:graphicFrameLocks noGrp="1"/>
          </p:cNvGraphicFramePr>
          <p:nvPr>
            <p:ph type="tbl" idx="1"/>
            <p:extLst>
              <p:ext uri="{D42A27DB-BD31-4B8C-83A1-F6EECF244321}">
                <p14:modId xmlns:p14="http://schemas.microsoft.com/office/powerpoint/2010/main" val="1212798624"/>
              </p:ext>
            </p:extLst>
          </p:nvPr>
        </p:nvGraphicFramePr>
        <p:xfrm>
          <a:off x="457200" y="836613"/>
          <a:ext cx="8229600" cy="5324477"/>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76238">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Is Equal To</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6238">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Is Not Equal To</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6238">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Less Than</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&lt;</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4651">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Less Than or Equal To</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&lt;=</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6238">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Greater Than</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&gt;</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44874">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a:ln>
                            <a:noFill/>
                          </a:ln>
                          <a:solidFill>
                            <a:schemeClr val="tx1"/>
                          </a:solidFill>
                          <a:effectLst>
                            <a:outerShdw blurRad="38100" dist="38100" dir="2700000" algn="tl">
                              <a:srgbClr val="000000"/>
                            </a:outerShdw>
                          </a:effectLst>
                          <a:latin typeface="Arial" charset="0"/>
                        </a:rPr>
                        <a:t>Greater Than or Equal To</a:t>
                      </a:r>
                      <a:endParaRPr kumimoji="0" lang="en-US" altLang="en-US" sz="2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90000"/>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accent2"/>
                        </a:buClr>
                        <a:buSzPct val="90000"/>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folHlink"/>
                        </a:buClr>
                        <a:buSzPct val="90000"/>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IE" altLang="en-US" sz="2800" b="0" i="0" u="none" strike="noStrike" cap="none" normalizeH="0" baseline="0" dirty="0">
                          <a:ln>
                            <a:noFill/>
                          </a:ln>
                          <a:solidFill>
                            <a:schemeClr val="tx1"/>
                          </a:solidFill>
                          <a:effectLst>
                            <a:outerShdw blurRad="38100" dist="38100" dir="2700000" algn="tl">
                              <a:srgbClr val="000000"/>
                            </a:outerShdw>
                          </a:effectLst>
                          <a:latin typeface="Arial" charset="0"/>
                        </a:rPr>
                        <a:t>&gt;=</a:t>
                      </a:r>
                      <a:endParaRPr kumimoji="0" lang="en-US" altLang="en-US" sz="2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98825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Spring 2019</a:t>
            </a:r>
            <a:endParaRPr lang="en-GB"/>
          </a:p>
        </p:txBody>
      </p:sp>
      <p:sp>
        <p:nvSpPr>
          <p:cNvPr id="7" name="Footer Placeholder 2"/>
          <p:cNvSpPr>
            <a:spLocks noGrp="1"/>
          </p:cNvSpPr>
          <p:nvPr>
            <p:ph type="ftr" sz="quarter" idx="11"/>
          </p:nvPr>
        </p:nvSpPr>
        <p:spPr/>
        <p:txBody>
          <a:bodyPr/>
          <a:lstStyle/>
          <a:p>
            <a:pPr>
              <a:defRPr/>
            </a:pPr>
            <a:r>
              <a:rPr lang="en-GB"/>
              <a:t>Lecture 2</a:t>
            </a:r>
          </a:p>
        </p:txBody>
      </p:sp>
      <p:sp>
        <p:nvSpPr>
          <p:cNvPr id="8" name="Slide Number Placeholder 3"/>
          <p:cNvSpPr>
            <a:spLocks noGrp="1"/>
          </p:cNvSpPr>
          <p:nvPr>
            <p:ph type="sldNum" sz="quarter" idx="12"/>
          </p:nvPr>
        </p:nvSpPr>
        <p:spPr/>
        <p:txBody>
          <a:bodyPr/>
          <a:lstStyle/>
          <a:p>
            <a:pPr>
              <a:defRPr/>
            </a:pPr>
            <a:fld id="{024ED1C7-A5C6-4FBB-8DB6-DC4F0E8B20CF}" type="slidenum">
              <a:rPr lang="en-GB"/>
              <a:pPr>
                <a:defRPr/>
              </a:pPr>
              <a:t>39</a:t>
            </a:fld>
            <a:endParaRPr lang="en-GB"/>
          </a:p>
        </p:txBody>
      </p:sp>
      <p:sp>
        <p:nvSpPr>
          <p:cNvPr id="70658" name="Rectangle 2"/>
          <p:cNvSpPr>
            <a:spLocks noGrp="1" noChangeArrowheads="1"/>
          </p:cNvSpPr>
          <p:nvPr>
            <p:ph type="title" idx="4294967295"/>
          </p:nvPr>
        </p:nvSpPr>
        <p:spPr/>
        <p:txBody>
          <a:bodyPr/>
          <a:lstStyle/>
          <a:p>
            <a:pPr eaLnBrk="1" hangingPunct="1">
              <a:defRPr/>
            </a:pPr>
            <a:r>
              <a:rPr lang="en-IE" sz="3200" dirty="0"/>
              <a:t>Variables Storage: Size of </a:t>
            </a:r>
            <a:r>
              <a:rPr lang="en-IE" sz="3200" dirty="0" err="1"/>
              <a:t>ints</a:t>
            </a:r>
            <a:r>
              <a:rPr lang="en-IE" sz="3200" dirty="0"/>
              <a:t> etc</a:t>
            </a:r>
            <a:endParaRPr lang="en-GB" sz="3200" dirty="0"/>
          </a:p>
        </p:txBody>
      </p:sp>
      <p:sp>
        <p:nvSpPr>
          <p:cNvPr id="70659" name="Rectangle 3"/>
          <p:cNvSpPr>
            <a:spLocks noGrp="1" noChangeArrowheads="1"/>
          </p:cNvSpPr>
          <p:nvPr>
            <p:ph type="body" idx="4294967295"/>
          </p:nvPr>
        </p:nvSpPr>
        <p:spPr>
          <a:xfrm>
            <a:off x="457200" y="836613"/>
            <a:ext cx="8229600" cy="4896643"/>
          </a:xfrm>
        </p:spPr>
        <p:txBody>
          <a:bodyPr/>
          <a:lstStyle/>
          <a:p>
            <a:pPr eaLnBrk="1" hangingPunct="1">
              <a:lnSpc>
                <a:spcPct val="90000"/>
              </a:lnSpc>
              <a:defRPr/>
            </a:pPr>
            <a:r>
              <a:rPr lang="en-IE" sz="2800" dirty="0"/>
              <a:t>Note that in the C language int is not necessarily 8, 16 or 32 bits – it can vary from C compiler to compiler</a:t>
            </a:r>
          </a:p>
          <a:p>
            <a:pPr eaLnBrk="1" hangingPunct="1">
              <a:lnSpc>
                <a:spcPct val="90000"/>
              </a:lnSpc>
              <a:defRPr/>
            </a:pPr>
            <a:r>
              <a:rPr lang="en-IE" sz="2800" dirty="0"/>
              <a:t>So the way that data is stored may be implementation dependant</a:t>
            </a:r>
          </a:p>
          <a:p>
            <a:pPr eaLnBrk="1" hangingPunct="1">
              <a:lnSpc>
                <a:spcPct val="90000"/>
              </a:lnSpc>
              <a:defRPr/>
            </a:pPr>
            <a:r>
              <a:rPr lang="en-IE" sz="2800" dirty="0"/>
              <a:t>This something to be careful about</a:t>
            </a:r>
            <a:endParaRPr lang="en-GB" sz="2800" dirty="0"/>
          </a:p>
          <a:p>
            <a:pPr eaLnBrk="1" hangingPunct="1">
              <a:lnSpc>
                <a:spcPct val="80000"/>
              </a:lnSpc>
              <a:defRPr/>
            </a:pPr>
            <a:r>
              <a:rPr lang="en-IE" sz="2800" dirty="0"/>
              <a:t>The 1999 specification of the language (C99) adds types where the data size is explicit</a:t>
            </a:r>
          </a:p>
          <a:p>
            <a:pPr eaLnBrk="1" hangingPunct="1">
              <a:lnSpc>
                <a:spcPct val="80000"/>
              </a:lnSpc>
              <a:defRPr/>
            </a:pPr>
            <a:endParaRPr lang="en-IE" sz="2800" dirty="0"/>
          </a:p>
          <a:p>
            <a:pPr eaLnBrk="1" hangingPunct="1">
              <a:lnSpc>
                <a:spcPct val="80000"/>
              </a:lnSpc>
              <a:defRPr/>
            </a:pPr>
            <a:r>
              <a:rPr lang="en-IE" sz="2800" dirty="0"/>
              <a:t>Why is this relevant in microcontroller programming?</a:t>
            </a:r>
          </a:p>
        </p:txBody>
      </p:sp>
    </p:spTree>
    <p:extLst>
      <p:ext uri="{BB962C8B-B14F-4D97-AF65-F5344CB8AC3E}">
        <p14:creationId xmlns:p14="http://schemas.microsoft.com/office/powerpoint/2010/main" val="1702897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Support tools</a:t>
            </a:r>
          </a:p>
        </p:txBody>
      </p:sp>
      <p:sp>
        <p:nvSpPr>
          <p:cNvPr id="3" name="Content Placeholder 2"/>
          <p:cNvSpPr>
            <a:spLocks noGrp="1"/>
          </p:cNvSpPr>
          <p:nvPr>
            <p:ph idx="1"/>
          </p:nvPr>
        </p:nvSpPr>
        <p:spPr/>
        <p:txBody>
          <a:bodyPr/>
          <a:lstStyle/>
          <a:p>
            <a:r>
              <a:rPr lang="en-IE" dirty="0"/>
              <a:t>ARM provides many tools to support chip design based on ARM processors as well as tools to support AEM software development </a:t>
            </a:r>
          </a:p>
          <a:p>
            <a:r>
              <a:rPr lang="en-IE" dirty="0"/>
              <a:t>Many third-party vendors also provide ARM software development tools and IDEs</a:t>
            </a:r>
          </a:p>
          <a:p>
            <a:pPr lvl="1"/>
            <a:r>
              <a:rPr lang="en-IE" dirty="0"/>
              <a:t>An IDE is an Integrated Development Environment - typically includes a compiler, linker, program loader or flash programming tool and debugging tools all within the same Environment</a:t>
            </a:r>
          </a:p>
          <a:p>
            <a:pPr lvl="2"/>
            <a:r>
              <a:rPr lang="en-IE" dirty="0" err="1"/>
              <a:t>Atollic</a:t>
            </a:r>
            <a:r>
              <a:rPr lang="en-IE" dirty="0"/>
              <a:t> IDE for STM32 Cortex-M microcontrollers, also </a:t>
            </a:r>
            <a:r>
              <a:rPr lang="en-IE" dirty="0" err="1"/>
              <a:t>mBed</a:t>
            </a:r>
            <a:r>
              <a:rPr lang="en-IE" dirty="0"/>
              <a:t>, </a:t>
            </a:r>
            <a:r>
              <a:rPr lang="en-IE" dirty="0" err="1"/>
              <a:t>Keil</a:t>
            </a:r>
            <a:r>
              <a:rPr lang="en-IE" dirty="0"/>
              <a:t> </a:t>
            </a:r>
            <a:r>
              <a:rPr lang="en-IE" dirty="0" err="1"/>
              <a:t>etc</a:t>
            </a:r>
            <a:r>
              <a:rPr lang="en-IE" dirty="0"/>
              <a:t>, </a:t>
            </a:r>
            <a:r>
              <a:rPr lang="en-IE" dirty="0" err="1"/>
              <a:t>etc</a:t>
            </a:r>
            <a:endParaRPr lang="en-IE" dirty="0"/>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4</a:t>
            </a:fld>
            <a:endParaRPr lang="en-IE" altLang="en-US"/>
          </a:p>
        </p:txBody>
      </p:sp>
    </p:spTree>
    <p:extLst>
      <p:ext uri="{BB962C8B-B14F-4D97-AF65-F5344CB8AC3E}">
        <p14:creationId xmlns:p14="http://schemas.microsoft.com/office/powerpoint/2010/main" val="4222416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Types sizes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40</a:t>
            </a:fld>
            <a:endParaRPr lang="en-IE" altLang="en-US"/>
          </a:p>
        </p:txBody>
      </p:sp>
      <p:pic>
        <p:nvPicPr>
          <p:cNvPr id="8" name="Picture 7"/>
          <p:cNvPicPr>
            <a:picLocks noChangeAspect="1"/>
          </p:cNvPicPr>
          <p:nvPr/>
        </p:nvPicPr>
        <p:blipFill>
          <a:blip r:embed="rId3"/>
          <a:stretch>
            <a:fillRect/>
          </a:stretch>
        </p:blipFill>
        <p:spPr>
          <a:xfrm>
            <a:off x="395536" y="725257"/>
            <a:ext cx="7775971" cy="5975581"/>
          </a:xfrm>
          <a:prstGeom prst="rect">
            <a:avLst/>
          </a:prstGeom>
        </p:spPr>
      </p:pic>
    </p:spTree>
    <p:extLst>
      <p:ext uri="{BB962C8B-B14F-4D97-AF65-F5344CB8AC3E}">
        <p14:creationId xmlns:p14="http://schemas.microsoft.com/office/powerpoint/2010/main" val="1657550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643B-531D-4255-B7F4-008BC08CD96E}"/>
              </a:ext>
            </a:extLst>
          </p:cNvPr>
          <p:cNvSpPr>
            <a:spLocks noGrp="1"/>
          </p:cNvSpPr>
          <p:nvPr>
            <p:ph type="title"/>
          </p:nvPr>
        </p:nvSpPr>
        <p:spPr/>
        <p:txBody>
          <a:bodyPr/>
          <a:lstStyle/>
          <a:p>
            <a:r>
              <a:rPr lang="en-IE" dirty="0"/>
              <a:t>Data Types Sizes in ARM programs</a:t>
            </a:r>
          </a:p>
        </p:txBody>
      </p:sp>
      <p:sp>
        <p:nvSpPr>
          <p:cNvPr id="3" name="Content Placeholder 2">
            <a:extLst>
              <a:ext uri="{FF2B5EF4-FFF2-40B4-BE49-F238E27FC236}">
                <a16:creationId xmlns:a16="http://schemas.microsoft.com/office/drawing/2014/main" id="{4702A26A-DDAD-490E-9308-CB73193700BB}"/>
              </a:ext>
            </a:extLst>
          </p:cNvPr>
          <p:cNvSpPr>
            <a:spLocks noGrp="1"/>
          </p:cNvSpPr>
          <p:nvPr>
            <p:ph idx="1"/>
          </p:nvPr>
        </p:nvSpPr>
        <p:spPr/>
        <p:txBody>
          <a:bodyPr/>
          <a:lstStyle/>
          <a:p>
            <a:r>
              <a:rPr lang="en-IE" dirty="0"/>
              <a:t>ARM documentation also uses the terms byte, word, etc as follows:</a:t>
            </a:r>
          </a:p>
          <a:p>
            <a:endParaRPr lang="en-IE" dirty="0"/>
          </a:p>
          <a:p>
            <a:endParaRPr lang="en-IE" dirty="0"/>
          </a:p>
          <a:p>
            <a:endParaRPr lang="en-IE" dirty="0"/>
          </a:p>
          <a:p>
            <a:endParaRPr lang="en-IE" dirty="0"/>
          </a:p>
          <a:p>
            <a:pPr lvl="1"/>
            <a:r>
              <a:rPr lang="en-IE" dirty="0"/>
              <a:t>In other contexts (Intel) a Word might be 16-bits, Double Word 32-bits, </a:t>
            </a:r>
            <a:r>
              <a:rPr lang="en-IE"/>
              <a:t>Quad Word 64-bits</a:t>
            </a:r>
            <a:endParaRPr lang="en-IE" dirty="0"/>
          </a:p>
          <a:p>
            <a:pPr lvl="1"/>
            <a:r>
              <a:rPr lang="en-IE" dirty="0"/>
              <a:t>The sizes of data types are important when we are accessing the registers used in the on-chip I/O of an ARM microcontroller</a:t>
            </a:r>
          </a:p>
          <a:p>
            <a:endParaRPr lang="en-IE" dirty="0"/>
          </a:p>
        </p:txBody>
      </p:sp>
      <p:sp>
        <p:nvSpPr>
          <p:cNvPr id="4" name="Date Placeholder 3">
            <a:extLst>
              <a:ext uri="{FF2B5EF4-FFF2-40B4-BE49-F238E27FC236}">
                <a16:creationId xmlns:a16="http://schemas.microsoft.com/office/drawing/2014/main" id="{8151D025-6BE7-40AD-8935-96248BEAFFD4}"/>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261126A0-E917-448C-80D5-88349A2D15FF}"/>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B87564FC-B6F4-438D-B5D4-9B61DFD1423A}"/>
              </a:ext>
            </a:extLst>
          </p:cNvPr>
          <p:cNvSpPr>
            <a:spLocks noGrp="1"/>
          </p:cNvSpPr>
          <p:nvPr>
            <p:ph type="sldNum" sz="quarter" idx="12"/>
          </p:nvPr>
        </p:nvSpPr>
        <p:spPr/>
        <p:txBody>
          <a:bodyPr/>
          <a:lstStyle/>
          <a:p>
            <a:fld id="{BEDFABE9-A1F0-4D25-A546-B48E1EC44F84}" type="slidenum">
              <a:rPr lang="en-IE" altLang="en-US" smtClean="0"/>
              <a:pPr/>
              <a:t>41</a:t>
            </a:fld>
            <a:endParaRPr lang="en-IE" altLang="en-US"/>
          </a:p>
        </p:txBody>
      </p:sp>
      <p:pic>
        <p:nvPicPr>
          <p:cNvPr id="7" name="Picture 6">
            <a:extLst>
              <a:ext uri="{FF2B5EF4-FFF2-40B4-BE49-F238E27FC236}">
                <a16:creationId xmlns:a16="http://schemas.microsoft.com/office/drawing/2014/main" id="{F70C3D10-9D16-4A3C-8C24-7B71A5049BB4}"/>
              </a:ext>
            </a:extLst>
          </p:cNvPr>
          <p:cNvPicPr>
            <a:picLocks noChangeAspect="1"/>
          </p:cNvPicPr>
          <p:nvPr/>
        </p:nvPicPr>
        <p:blipFill>
          <a:blip r:embed="rId3"/>
          <a:stretch>
            <a:fillRect/>
          </a:stretch>
        </p:blipFill>
        <p:spPr>
          <a:xfrm>
            <a:off x="866775" y="1988840"/>
            <a:ext cx="5686425" cy="2200275"/>
          </a:xfrm>
          <a:prstGeom prst="rect">
            <a:avLst/>
          </a:prstGeom>
        </p:spPr>
      </p:pic>
    </p:spTree>
    <p:extLst>
      <p:ext uri="{BB962C8B-B14F-4D97-AF65-F5344CB8AC3E}">
        <p14:creationId xmlns:p14="http://schemas.microsoft.com/office/powerpoint/2010/main" val="32991408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C63A-9865-4F93-B6DC-C1003321B133}"/>
              </a:ext>
            </a:extLst>
          </p:cNvPr>
          <p:cNvSpPr>
            <a:spLocks noGrp="1"/>
          </p:cNvSpPr>
          <p:nvPr>
            <p:ph type="title"/>
          </p:nvPr>
        </p:nvSpPr>
        <p:spPr/>
        <p:txBody>
          <a:bodyPr/>
          <a:lstStyle/>
          <a:p>
            <a:r>
              <a:rPr lang="en-IE" dirty="0"/>
              <a:t>Inputs, Outputs, on-chip peripherals</a:t>
            </a:r>
          </a:p>
        </p:txBody>
      </p:sp>
      <p:sp>
        <p:nvSpPr>
          <p:cNvPr id="3" name="Content Placeholder 2">
            <a:extLst>
              <a:ext uri="{FF2B5EF4-FFF2-40B4-BE49-F238E27FC236}">
                <a16:creationId xmlns:a16="http://schemas.microsoft.com/office/drawing/2014/main" id="{A5958609-282B-47F6-BF79-30AFB9F83686}"/>
              </a:ext>
            </a:extLst>
          </p:cNvPr>
          <p:cNvSpPr>
            <a:spLocks noGrp="1"/>
          </p:cNvSpPr>
          <p:nvPr>
            <p:ph idx="1"/>
          </p:nvPr>
        </p:nvSpPr>
        <p:spPr/>
        <p:txBody>
          <a:bodyPr/>
          <a:lstStyle/>
          <a:p>
            <a:r>
              <a:rPr lang="en-IE" dirty="0"/>
              <a:t>Microcontrollers have various </a:t>
            </a:r>
            <a:r>
              <a:rPr lang="en-IE" dirty="0" err="1"/>
              <a:t>Input/Output</a:t>
            </a:r>
            <a:r>
              <a:rPr lang="en-IE" dirty="0"/>
              <a:t> (I/O) interfaces and peripherals such as timers, Real-time Clock (RTC) etc</a:t>
            </a:r>
          </a:p>
          <a:p>
            <a:r>
              <a:rPr lang="en-IE" dirty="0"/>
              <a:t>Most are vendor designed not ARM designed</a:t>
            </a:r>
          </a:p>
          <a:p>
            <a:r>
              <a:rPr lang="en-IE" dirty="0"/>
              <a:t>On ARM microcontrollers, the peripherals are memory-mapped</a:t>
            </a:r>
          </a:p>
          <a:p>
            <a:r>
              <a:rPr lang="en-IE" dirty="0"/>
              <a:t>The registers are accessed as addresses in memory </a:t>
            </a:r>
          </a:p>
          <a:p>
            <a:r>
              <a:rPr lang="en-IE" dirty="0"/>
              <a:t>In C programs, we can use pointers to read and write these registers</a:t>
            </a:r>
          </a:p>
        </p:txBody>
      </p:sp>
      <p:sp>
        <p:nvSpPr>
          <p:cNvPr id="4" name="Date Placeholder 3">
            <a:extLst>
              <a:ext uri="{FF2B5EF4-FFF2-40B4-BE49-F238E27FC236}">
                <a16:creationId xmlns:a16="http://schemas.microsoft.com/office/drawing/2014/main" id="{4021D0A2-E8B6-4513-A3A2-B54D8ED61C9E}"/>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AD29003D-E736-4F63-AE8F-585002B1128A}"/>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3E898B94-3330-4B55-94AB-F8BABAFF2D5B}"/>
              </a:ext>
            </a:extLst>
          </p:cNvPr>
          <p:cNvSpPr>
            <a:spLocks noGrp="1"/>
          </p:cNvSpPr>
          <p:nvPr>
            <p:ph type="sldNum" sz="quarter" idx="12"/>
          </p:nvPr>
        </p:nvSpPr>
        <p:spPr/>
        <p:txBody>
          <a:bodyPr/>
          <a:lstStyle/>
          <a:p>
            <a:fld id="{BEDFABE9-A1F0-4D25-A546-B48E1EC44F84}" type="slidenum">
              <a:rPr lang="en-IE" altLang="en-US" smtClean="0"/>
              <a:pPr/>
              <a:t>42</a:t>
            </a:fld>
            <a:endParaRPr lang="en-IE" altLang="en-US"/>
          </a:p>
        </p:txBody>
      </p:sp>
    </p:spTree>
    <p:extLst>
      <p:ext uri="{BB962C8B-B14F-4D97-AF65-F5344CB8AC3E}">
        <p14:creationId xmlns:p14="http://schemas.microsoft.com/office/powerpoint/2010/main" val="2910937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Example: GPIO registers and pointers</a:t>
            </a:r>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43</a:t>
            </a:fld>
            <a:endParaRPr lang="en-IE" altLang="en-US"/>
          </a:p>
        </p:txBody>
      </p:sp>
      <p:pic>
        <p:nvPicPr>
          <p:cNvPr id="6" name="Picture 5">
            <a:extLst>
              <a:ext uri="{FF2B5EF4-FFF2-40B4-BE49-F238E27FC236}">
                <a16:creationId xmlns:a16="http://schemas.microsoft.com/office/drawing/2014/main" id="{4BCE1F45-6860-4675-B07F-C1338CD6E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10000"/>
                    </a14:imgEffect>
                  </a14:imgLayer>
                </a14:imgProps>
              </a:ext>
            </a:extLst>
          </a:blip>
          <a:stretch>
            <a:fillRect/>
          </a:stretch>
        </p:blipFill>
        <p:spPr>
          <a:xfrm>
            <a:off x="484232" y="1196752"/>
            <a:ext cx="8048208" cy="4394963"/>
          </a:xfrm>
          <a:prstGeom prst="rect">
            <a:avLst/>
          </a:prstGeom>
        </p:spPr>
      </p:pic>
    </p:spTree>
    <p:extLst>
      <p:ext uri="{BB962C8B-B14F-4D97-AF65-F5344CB8AC3E}">
        <p14:creationId xmlns:p14="http://schemas.microsoft.com/office/powerpoint/2010/main" val="2146025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Example: Using the GPIO registers and pointers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44</a:t>
            </a:fld>
            <a:endParaRPr lang="en-IE" altLang="en-US"/>
          </a:p>
        </p:txBody>
      </p:sp>
      <p:pic>
        <p:nvPicPr>
          <p:cNvPr id="7" name="Picture 6">
            <a:extLst>
              <a:ext uri="{FF2B5EF4-FFF2-40B4-BE49-F238E27FC236}">
                <a16:creationId xmlns:a16="http://schemas.microsoft.com/office/drawing/2014/main" id="{63BEC500-8D47-4626-9252-27238ADCDBD4}"/>
              </a:ext>
            </a:extLst>
          </p:cNvPr>
          <p:cNvPicPr>
            <a:picLocks noChangeAspect="1"/>
          </p:cNvPicPr>
          <p:nvPr/>
        </p:nvPicPr>
        <p:blipFill>
          <a:blip r:embed="rId2"/>
          <a:stretch>
            <a:fillRect/>
          </a:stretch>
        </p:blipFill>
        <p:spPr>
          <a:xfrm>
            <a:off x="0" y="1587074"/>
            <a:ext cx="9144000" cy="3683851"/>
          </a:xfrm>
          <a:prstGeom prst="rect">
            <a:avLst/>
          </a:prstGeom>
        </p:spPr>
      </p:pic>
      <p:sp>
        <p:nvSpPr>
          <p:cNvPr id="8" name="TextBox 7">
            <a:extLst>
              <a:ext uri="{FF2B5EF4-FFF2-40B4-BE49-F238E27FC236}">
                <a16:creationId xmlns:a16="http://schemas.microsoft.com/office/drawing/2014/main" id="{1134C9A9-3765-4CBB-941C-DFF43FC20406}"/>
              </a:ext>
            </a:extLst>
          </p:cNvPr>
          <p:cNvSpPr txBox="1"/>
          <p:nvPr/>
        </p:nvSpPr>
        <p:spPr>
          <a:xfrm>
            <a:off x="457200" y="5589240"/>
            <a:ext cx="5823069" cy="369332"/>
          </a:xfrm>
          <a:prstGeom prst="rect">
            <a:avLst/>
          </a:prstGeom>
          <a:noFill/>
        </p:spPr>
        <p:txBody>
          <a:bodyPr wrap="none" rtlCol="0">
            <a:spAutoFit/>
          </a:bodyPr>
          <a:lstStyle/>
          <a:p>
            <a:r>
              <a:rPr lang="en-IE" dirty="0"/>
              <a:t>See next slide for how this can be done more efficiently</a:t>
            </a:r>
          </a:p>
        </p:txBody>
      </p:sp>
    </p:spTree>
    <p:extLst>
      <p:ext uri="{BB962C8B-B14F-4D97-AF65-F5344CB8AC3E}">
        <p14:creationId xmlns:p14="http://schemas.microsoft.com/office/powerpoint/2010/main" val="3258880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Efficient definition of GPIO registers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45</a:t>
            </a:fld>
            <a:endParaRPr lang="en-IE" altLang="en-US"/>
          </a:p>
        </p:txBody>
      </p:sp>
      <p:pic>
        <p:nvPicPr>
          <p:cNvPr id="6" name="Picture 5">
            <a:extLst>
              <a:ext uri="{FF2B5EF4-FFF2-40B4-BE49-F238E27FC236}">
                <a16:creationId xmlns:a16="http://schemas.microsoft.com/office/drawing/2014/main" id="{55D9B5F4-988D-4C09-AB72-E391EAF63B15}"/>
              </a:ext>
            </a:extLst>
          </p:cNvPr>
          <p:cNvPicPr>
            <a:picLocks noChangeAspect="1"/>
          </p:cNvPicPr>
          <p:nvPr/>
        </p:nvPicPr>
        <p:blipFill>
          <a:blip r:embed="rId2"/>
          <a:stretch>
            <a:fillRect/>
          </a:stretch>
        </p:blipFill>
        <p:spPr>
          <a:xfrm>
            <a:off x="16694" y="1340767"/>
            <a:ext cx="8947793" cy="4032093"/>
          </a:xfrm>
          <a:prstGeom prst="rect">
            <a:avLst/>
          </a:prstGeom>
        </p:spPr>
      </p:pic>
      <p:pic>
        <p:nvPicPr>
          <p:cNvPr id="9" name="Picture 8">
            <a:extLst>
              <a:ext uri="{FF2B5EF4-FFF2-40B4-BE49-F238E27FC236}">
                <a16:creationId xmlns:a16="http://schemas.microsoft.com/office/drawing/2014/main" id="{F48558F6-9391-4C35-95E1-DE8BF7AD44FF}"/>
              </a:ext>
            </a:extLst>
          </p:cNvPr>
          <p:cNvPicPr>
            <a:picLocks noChangeAspect="1"/>
          </p:cNvPicPr>
          <p:nvPr/>
        </p:nvPicPr>
        <p:blipFill>
          <a:blip r:embed="rId3"/>
          <a:stretch>
            <a:fillRect/>
          </a:stretch>
        </p:blipFill>
        <p:spPr>
          <a:xfrm>
            <a:off x="107504" y="5434013"/>
            <a:ext cx="8391525" cy="1266825"/>
          </a:xfrm>
          <a:prstGeom prst="rect">
            <a:avLst/>
          </a:prstGeom>
        </p:spPr>
      </p:pic>
    </p:spTree>
    <p:extLst>
      <p:ext uri="{BB962C8B-B14F-4D97-AF65-F5344CB8AC3E}">
        <p14:creationId xmlns:p14="http://schemas.microsoft.com/office/powerpoint/2010/main" val="7563046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D4F5-1B7D-45E0-B5E4-7E43D5761B5A}"/>
              </a:ext>
            </a:extLst>
          </p:cNvPr>
          <p:cNvSpPr>
            <a:spLocks noGrp="1"/>
          </p:cNvSpPr>
          <p:nvPr>
            <p:ph type="title"/>
          </p:nvPr>
        </p:nvSpPr>
        <p:spPr/>
        <p:txBody>
          <a:bodyPr/>
          <a:lstStyle/>
          <a:p>
            <a:r>
              <a:rPr lang="en-IE" dirty="0"/>
              <a:t>Efficient definition of GPIO registers</a:t>
            </a:r>
            <a:br>
              <a:rPr lang="en-IE" dirty="0"/>
            </a:br>
            <a:endParaRPr lang="en-IE" dirty="0"/>
          </a:p>
        </p:txBody>
      </p:sp>
      <p:sp>
        <p:nvSpPr>
          <p:cNvPr id="3" name="Date Placeholder 2">
            <a:extLst>
              <a:ext uri="{FF2B5EF4-FFF2-40B4-BE49-F238E27FC236}">
                <a16:creationId xmlns:a16="http://schemas.microsoft.com/office/drawing/2014/main" id="{4A4A11E5-0229-437D-A3C5-D99A0C7FFA09}"/>
              </a:ext>
            </a:extLst>
          </p:cNvPr>
          <p:cNvSpPr>
            <a:spLocks noGrp="1"/>
          </p:cNvSpPr>
          <p:nvPr>
            <p:ph type="dt" sz="half" idx="10"/>
          </p:nvPr>
        </p:nvSpPr>
        <p:spPr/>
        <p:txBody>
          <a:bodyPr/>
          <a:lstStyle/>
          <a:p>
            <a:pPr>
              <a:defRPr/>
            </a:pPr>
            <a:r>
              <a:rPr lang="en-US" altLang="en-US"/>
              <a:t>Spring 2019</a:t>
            </a:r>
            <a:endParaRPr lang="en-IE" altLang="en-US"/>
          </a:p>
        </p:txBody>
      </p:sp>
      <p:sp>
        <p:nvSpPr>
          <p:cNvPr id="4" name="Footer Placeholder 3">
            <a:extLst>
              <a:ext uri="{FF2B5EF4-FFF2-40B4-BE49-F238E27FC236}">
                <a16:creationId xmlns:a16="http://schemas.microsoft.com/office/drawing/2014/main" id="{AC3C89D9-2B42-43B6-8DE6-3914B82DECAA}"/>
              </a:ext>
            </a:extLst>
          </p:cNvPr>
          <p:cNvSpPr>
            <a:spLocks noGrp="1"/>
          </p:cNvSpPr>
          <p:nvPr>
            <p:ph type="ftr" sz="quarter" idx="11"/>
          </p:nvPr>
        </p:nvSpPr>
        <p:spPr/>
        <p:txBody>
          <a:bodyPr/>
          <a:lstStyle/>
          <a:p>
            <a:pPr>
              <a:defRPr/>
            </a:pPr>
            <a:r>
              <a:rPr lang="en-IE" altLang="en-US"/>
              <a:t>Lecture 2</a:t>
            </a:r>
          </a:p>
        </p:txBody>
      </p:sp>
      <p:sp>
        <p:nvSpPr>
          <p:cNvPr id="5" name="Slide Number Placeholder 4">
            <a:extLst>
              <a:ext uri="{FF2B5EF4-FFF2-40B4-BE49-F238E27FC236}">
                <a16:creationId xmlns:a16="http://schemas.microsoft.com/office/drawing/2014/main" id="{B2D30442-580E-4C47-84AD-79D8E7D41C78}"/>
              </a:ext>
            </a:extLst>
          </p:cNvPr>
          <p:cNvSpPr>
            <a:spLocks noGrp="1"/>
          </p:cNvSpPr>
          <p:nvPr>
            <p:ph type="sldNum" sz="quarter" idx="12"/>
          </p:nvPr>
        </p:nvSpPr>
        <p:spPr/>
        <p:txBody>
          <a:bodyPr/>
          <a:lstStyle/>
          <a:p>
            <a:fld id="{0358CAD8-78B5-4715-9523-5EB050334FBB}" type="slidenum">
              <a:rPr lang="en-IE" altLang="en-US" smtClean="0"/>
              <a:pPr/>
              <a:t>46</a:t>
            </a:fld>
            <a:endParaRPr lang="en-IE" altLang="en-US"/>
          </a:p>
        </p:txBody>
      </p:sp>
      <p:pic>
        <p:nvPicPr>
          <p:cNvPr id="7" name="Picture 6">
            <a:extLst>
              <a:ext uri="{FF2B5EF4-FFF2-40B4-BE49-F238E27FC236}">
                <a16:creationId xmlns:a16="http://schemas.microsoft.com/office/drawing/2014/main" id="{95983C36-1A1D-43BA-A9C6-F4406DE59E4C}"/>
              </a:ext>
            </a:extLst>
          </p:cNvPr>
          <p:cNvPicPr>
            <a:picLocks noChangeAspect="1"/>
          </p:cNvPicPr>
          <p:nvPr/>
        </p:nvPicPr>
        <p:blipFill>
          <a:blip r:embed="rId2"/>
          <a:stretch>
            <a:fillRect/>
          </a:stretch>
        </p:blipFill>
        <p:spPr>
          <a:xfrm>
            <a:off x="0" y="836613"/>
            <a:ext cx="9144000" cy="2387265"/>
          </a:xfrm>
          <a:prstGeom prst="rect">
            <a:avLst/>
          </a:prstGeom>
        </p:spPr>
      </p:pic>
      <p:pic>
        <p:nvPicPr>
          <p:cNvPr id="10" name="Picture 9">
            <a:extLst>
              <a:ext uri="{FF2B5EF4-FFF2-40B4-BE49-F238E27FC236}">
                <a16:creationId xmlns:a16="http://schemas.microsoft.com/office/drawing/2014/main" id="{B320FB69-0C5C-4210-8889-38C8F606042F}"/>
              </a:ext>
            </a:extLst>
          </p:cNvPr>
          <p:cNvPicPr>
            <a:picLocks noChangeAspect="1"/>
          </p:cNvPicPr>
          <p:nvPr/>
        </p:nvPicPr>
        <p:blipFill>
          <a:blip r:embed="rId3"/>
          <a:stretch>
            <a:fillRect/>
          </a:stretch>
        </p:blipFill>
        <p:spPr>
          <a:xfrm>
            <a:off x="107504" y="3223878"/>
            <a:ext cx="8220075" cy="3305175"/>
          </a:xfrm>
          <a:prstGeom prst="rect">
            <a:avLst/>
          </a:prstGeom>
        </p:spPr>
      </p:pic>
    </p:spTree>
    <p:extLst>
      <p:ext uri="{BB962C8B-B14F-4D97-AF65-F5344CB8AC3E}">
        <p14:creationId xmlns:p14="http://schemas.microsoft.com/office/powerpoint/2010/main" val="17335663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3" name="Content Placeholder 2"/>
          <p:cNvSpPr>
            <a:spLocks noGrp="1"/>
          </p:cNvSpPr>
          <p:nvPr>
            <p:ph idx="1"/>
          </p:nvPr>
        </p:nvSpPr>
        <p:spPr/>
        <p:txBody>
          <a:bodyPr/>
          <a:lstStyle/>
          <a:p>
            <a:r>
              <a:rPr lang="en-IE" dirty="0"/>
              <a:t>Looked at ARM processor and microcontrollers to see where relevant information comes from</a:t>
            </a:r>
          </a:p>
          <a:p>
            <a:r>
              <a:rPr lang="en-IE" dirty="0"/>
              <a:t>Software tools and IDEs</a:t>
            </a:r>
          </a:p>
          <a:p>
            <a:r>
              <a:rPr lang="en-IE" dirty="0"/>
              <a:t>Software Development Flow for some IDEs</a:t>
            </a:r>
          </a:p>
          <a:p>
            <a:r>
              <a:rPr lang="en-IE" dirty="0"/>
              <a:t>Structures of Embedded Software</a:t>
            </a:r>
          </a:p>
          <a:p>
            <a:pPr lvl="1"/>
            <a:r>
              <a:rPr lang="en-IE" dirty="0"/>
              <a:t>Come back to this later </a:t>
            </a:r>
          </a:p>
          <a:p>
            <a:r>
              <a:rPr lang="en-IE" dirty="0"/>
              <a:t>C Data types for embedded development</a:t>
            </a:r>
          </a:p>
          <a:p>
            <a:r>
              <a:rPr lang="en-IE" dirty="0"/>
              <a:t>Microcontroller I/O and software</a:t>
            </a:r>
          </a:p>
          <a:p>
            <a:pPr lvl="1"/>
            <a:r>
              <a:rPr lang="en-IE" dirty="0"/>
              <a:t>Come back </a:t>
            </a:r>
            <a:r>
              <a:rPr lang="en-IE"/>
              <a:t>to this later too</a:t>
            </a:r>
            <a:endParaRPr lang="en-IE" dirty="0"/>
          </a:p>
        </p:txBody>
      </p:sp>
      <p:sp>
        <p:nvSpPr>
          <p:cNvPr id="4" name="Date Placeholder 3"/>
          <p:cNvSpPr>
            <a:spLocks noGrp="1"/>
          </p:cNvSpPr>
          <p:nvPr>
            <p:ph type="dt" sz="half" idx="10"/>
          </p:nvPr>
        </p:nvSpPr>
        <p:spPr/>
        <p:txBody>
          <a:bodyPr/>
          <a:lstStyle/>
          <a:p>
            <a:pPr>
              <a:defRPr/>
            </a:pPr>
            <a:r>
              <a:rPr 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pPr>
              <a:defRPr/>
            </a:pPr>
            <a:fld id="{D35229EC-B66C-4632-8195-EA20139B8410}" type="slidenum">
              <a:rPr lang="en-IE" altLang="en-US" smtClean="0"/>
              <a:pPr>
                <a:defRPr/>
              </a:pPr>
              <a:t>47</a:t>
            </a:fld>
            <a:endParaRPr lang="en-IE" altLang="en-US"/>
          </a:p>
        </p:txBody>
      </p:sp>
    </p:spTree>
    <p:extLst>
      <p:ext uri="{BB962C8B-B14F-4D97-AF65-F5344CB8AC3E}">
        <p14:creationId xmlns:p14="http://schemas.microsoft.com/office/powerpoint/2010/main" val="139092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STM32 and ARM</a:t>
            </a:r>
          </a:p>
        </p:txBody>
      </p:sp>
      <p:sp>
        <p:nvSpPr>
          <p:cNvPr id="3" name="Content Placeholder 2"/>
          <p:cNvSpPr>
            <a:spLocks noGrp="1"/>
          </p:cNvSpPr>
          <p:nvPr>
            <p:ph idx="1"/>
          </p:nvPr>
        </p:nvSpPr>
        <p:spPr/>
        <p:txBody>
          <a:bodyPr/>
          <a:lstStyle/>
          <a:p>
            <a:r>
              <a:rPr lang="en-IE" dirty="0"/>
              <a:t>ST Microelectronics is an ARM Cortex-M licensee: produces Cortex-M microcontrollers under the generic name STM32</a:t>
            </a:r>
          </a:p>
          <a:p>
            <a:r>
              <a:rPr lang="en-IE" dirty="0"/>
              <a:t>The STM32 portfolio includes </a:t>
            </a:r>
            <a:r>
              <a:rPr lang="en-IE" dirty="0" err="1"/>
              <a:t>Arm®Cortex</a:t>
            </a:r>
            <a:r>
              <a:rPr lang="en-IE" dirty="0"/>
              <a:t>®-M cores (M0, M0+, M3, M4 and M7)</a:t>
            </a:r>
          </a:p>
          <a:p>
            <a:r>
              <a:rPr lang="en-IE" dirty="0"/>
              <a:t>STM32 feature: it’s easy to port applications from one device to another </a:t>
            </a:r>
          </a:p>
          <a:p>
            <a:r>
              <a:rPr lang="en-IE" dirty="0"/>
              <a:t>Devices have similar pinouts and are supported by good tools</a:t>
            </a:r>
          </a:p>
          <a:p>
            <a:r>
              <a:rPr lang="en-IE" dirty="0"/>
              <a:t>We use STM32 &amp; the </a:t>
            </a:r>
            <a:r>
              <a:rPr lang="en-IE" dirty="0" err="1"/>
              <a:t>Atollic</a:t>
            </a:r>
            <a:r>
              <a:rPr lang="en-IE" dirty="0"/>
              <a:t> </a:t>
            </a:r>
            <a:r>
              <a:rPr lang="en-IE" dirty="0" err="1"/>
              <a:t>TrueStudio</a:t>
            </a:r>
            <a:r>
              <a:rPr lang="en-IE" dirty="0"/>
              <a:t> IDE</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5</a:t>
            </a:fld>
            <a:endParaRPr lang="en-IE" altLang="en-US"/>
          </a:p>
        </p:txBody>
      </p:sp>
    </p:spTree>
    <p:extLst>
      <p:ext uri="{BB962C8B-B14F-4D97-AF65-F5344CB8AC3E}">
        <p14:creationId xmlns:p14="http://schemas.microsoft.com/office/powerpoint/2010/main" val="2644082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EE-36EF-4BF2-B4D2-2C03F8144762}"/>
              </a:ext>
            </a:extLst>
          </p:cNvPr>
          <p:cNvSpPr>
            <a:spLocks noGrp="1"/>
          </p:cNvSpPr>
          <p:nvPr>
            <p:ph type="title"/>
          </p:nvPr>
        </p:nvSpPr>
        <p:spPr>
          <a:xfrm>
            <a:off x="-22684" y="998"/>
            <a:ext cx="2026568" cy="647700"/>
          </a:xfrm>
        </p:spPr>
        <p:txBody>
          <a:bodyPr/>
          <a:lstStyle/>
          <a:p>
            <a:r>
              <a:rPr lang="en-IE" dirty="0"/>
              <a:t>STM32</a:t>
            </a:r>
          </a:p>
        </p:txBody>
      </p:sp>
      <p:sp>
        <p:nvSpPr>
          <p:cNvPr id="4" name="Date Placeholder 3">
            <a:extLst>
              <a:ext uri="{FF2B5EF4-FFF2-40B4-BE49-F238E27FC236}">
                <a16:creationId xmlns:a16="http://schemas.microsoft.com/office/drawing/2014/main" id="{4A44DB5C-A3C9-491D-9954-784317438B00}"/>
              </a:ext>
            </a:extLst>
          </p:cNvPr>
          <p:cNvSpPr>
            <a:spLocks noGrp="1"/>
          </p:cNvSpPr>
          <p:nvPr>
            <p:ph type="dt" sz="half" idx="10"/>
          </p:nvPr>
        </p:nvSpPr>
        <p:spPr/>
        <p:txBody>
          <a:bodyPr/>
          <a:lstStyle/>
          <a:p>
            <a:pPr>
              <a:defRPr/>
            </a:pPr>
            <a:r>
              <a:rPr lang="en-US" altLang="en-US"/>
              <a:t>Spring 2019</a:t>
            </a:r>
            <a:endParaRPr lang="en-IE" altLang="en-US"/>
          </a:p>
        </p:txBody>
      </p:sp>
      <p:sp>
        <p:nvSpPr>
          <p:cNvPr id="5" name="Footer Placeholder 4">
            <a:extLst>
              <a:ext uri="{FF2B5EF4-FFF2-40B4-BE49-F238E27FC236}">
                <a16:creationId xmlns:a16="http://schemas.microsoft.com/office/drawing/2014/main" id="{DD4CDD7F-9B5F-4AAA-8A8E-66C00FF58DE3}"/>
              </a:ext>
            </a:extLst>
          </p:cNvPr>
          <p:cNvSpPr>
            <a:spLocks noGrp="1"/>
          </p:cNvSpPr>
          <p:nvPr>
            <p:ph type="ftr" sz="quarter" idx="11"/>
          </p:nvPr>
        </p:nvSpPr>
        <p:spPr/>
        <p:txBody>
          <a:bodyPr/>
          <a:lstStyle/>
          <a:p>
            <a:pPr>
              <a:defRPr/>
            </a:pPr>
            <a:r>
              <a:rPr lang="en-IE" altLang="en-US"/>
              <a:t>Lecture 2</a:t>
            </a:r>
          </a:p>
        </p:txBody>
      </p:sp>
      <p:sp>
        <p:nvSpPr>
          <p:cNvPr id="6" name="Slide Number Placeholder 5">
            <a:extLst>
              <a:ext uri="{FF2B5EF4-FFF2-40B4-BE49-F238E27FC236}">
                <a16:creationId xmlns:a16="http://schemas.microsoft.com/office/drawing/2014/main" id="{55DBF72A-192D-480D-A1EE-CBACE3FDE59C}"/>
              </a:ext>
            </a:extLst>
          </p:cNvPr>
          <p:cNvSpPr>
            <a:spLocks noGrp="1"/>
          </p:cNvSpPr>
          <p:nvPr>
            <p:ph type="sldNum" sz="quarter" idx="12"/>
          </p:nvPr>
        </p:nvSpPr>
        <p:spPr/>
        <p:txBody>
          <a:bodyPr/>
          <a:lstStyle/>
          <a:p>
            <a:fld id="{BEDFABE9-A1F0-4D25-A546-B48E1EC44F84}" type="slidenum">
              <a:rPr lang="en-IE" altLang="en-US" smtClean="0"/>
              <a:pPr/>
              <a:t>6</a:t>
            </a:fld>
            <a:endParaRPr lang="en-IE" altLang="en-US"/>
          </a:p>
        </p:txBody>
      </p:sp>
      <p:pic>
        <p:nvPicPr>
          <p:cNvPr id="8" name="Content Placeholder 7" descr="A screenshot of a cell phone&#10;&#10;Description generated with very high confidence">
            <a:extLst>
              <a:ext uri="{FF2B5EF4-FFF2-40B4-BE49-F238E27FC236}">
                <a16:creationId xmlns:a16="http://schemas.microsoft.com/office/drawing/2014/main" id="{10D2EC52-9DB0-443A-9B1F-3D943E68F2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2459" y="26753"/>
            <a:ext cx="7345691" cy="6674085"/>
          </a:xfrm>
        </p:spPr>
      </p:pic>
      <p:sp>
        <p:nvSpPr>
          <p:cNvPr id="9" name="TextBox 8">
            <a:extLst>
              <a:ext uri="{FF2B5EF4-FFF2-40B4-BE49-F238E27FC236}">
                <a16:creationId xmlns:a16="http://schemas.microsoft.com/office/drawing/2014/main" id="{ABACE056-93D5-4F70-9CF4-FAF6043771A3}"/>
              </a:ext>
            </a:extLst>
          </p:cNvPr>
          <p:cNvSpPr txBox="1"/>
          <p:nvPr/>
        </p:nvSpPr>
        <p:spPr>
          <a:xfrm>
            <a:off x="127720" y="764704"/>
            <a:ext cx="1534739" cy="1200329"/>
          </a:xfrm>
          <a:prstGeom prst="rect">
            <a:avLst/>
          </a:prstGeom>
          <a:noFill/>
        </p:spPr>
        <p:txBody>
          <a:bodyPr wrap="square" rtlCol="0">
            <a:spAutoFit/>
          </a:bodyPr>
          <a:lstStyle/>
          <a:p>
            <a:r>
              <a:rPr lang="en-IE" dirty="0"/>
              <a:t>Colour code refers to performance grades</a:t>
            </a:r>
          </a:p>
        </p:txBody>
      </p:sp>
    </p:spTree>
    <p:extLst>
      <p:ext uri="{BB962C8B-B14F-4D97-AF65-F5344CB8AC3E}">
        <p14:creationId xmlns:p14="http://schemas.microsoft.com/office/powerpoint/2010/main" val="3831237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ltLang="en-US"/>
              <a:t>Spring 2019</a:t>
            </a:r>
            <a:endParaRPr lang="en-GB" altLang="en-US"/>
          </a:p>
        </p:txBody>
      </p:sp>
      <p:sp>
        <p:nvSpPr>
          <p:cNvPr id="5" name="Footer Placeholder 4"/>
          <p:cNvSpPr>
            <a:spLocks noGrp="1"/>
          </p:cNvSpPr>
          <p:nvPr>
            <p:ph type="ftr" sz="quarter" idx="11"/>
          </p:nvPr>
        </p:nvSpPr>
        <p:spPr/>
        <p:txBody>
          <a:bodyPr/>
          <a:lstStyle/>
          <a:p>
            <a:pPr>
              <a:defRPr/>
            </a:pPr>
            <a:r>
              <a:rPr lang="en-GB" altLang="en-US"/>
              <a:t>Lecture 2</a:t>
            </a:r>
          </a:p>
        </p:txBody>
      </p:sp>
      <p:sp>
        <p:nvSpPr>
          <p:cNvPr id="6" name="Slide Number Placeholder 5"/>
          <p:cNvSpPr>
            <a:spLocks noGrp="1"/>
          </p:cNvSpPr>
          <p:nvPr>
            <p:ph type="sldNum" sz="quarter" idx="12"/>
          </p:nvPr>
        </p:nvSpPr>
        <p:spPr/>
        <p:txBody>
          <a:bodyPr/>
          <a:lstStyle/>
          <a:p>
            <a:pPr>
              <a:defRPr/>
            </a:pPr>
            <a:fld id="{BB9607BE-3ECE-4AE6-AF6A-F5BF44646B2F}" type="slidenum">
              <a:rPr lang="en-GB" altLang="en-US"/>
              <a:pPr>
                <a:defRPr/>
              </a:pPr>
              <a:t>7</a:t>
            </a:fld>
            <a:endParaRPr lang="en-GB" altLang="en-US"/>
          </a:p>
        </p:txBody>
      </p:sp>
      <p:sp>
        <p:nvSpPr>
          <p:cNvPr id="28674" name="Rectangle 2"/>
          <p:cNvSpPr>
            <a:spLocks noGrp="1" noChangeArrowheads="1"/>
          </p:cNvSpPr>
          <p:nvPr>
            <p:ph type="title"/>
          </p:nvPr>
        </p:nvSpPr>
        <p:spPr/>
        <p:txBody>
          <a:bodyPr/>
          <a:lstStyle/>
          <a:p>
            <a:pPr eaLnBrk="1" hangingPunct="1">
              <a:defRPr/>
            </a:pPr>
            <a:r>
              <a:rPr lang="en-IE" altLang="en-US" sz="3200"/>
              <a:t>Development Tools: Software and Hardware</a:t>
            </a:r>
            <a:endParaRPr lang="en-GB" altLang="en-US" sz="3200"/>
          </a:p>
        </p:txBody>
      </p:sp>
      <p:sp>
        <p:nvSpPr>
          <p:cNvPr id="28675" name="Rectangle 3"/>
          <p:cNvSpPr>
            <a:spLocks noGrp="1" noChangeArrowheads="1"/>
          </p:cNvSpPr>
          <p:nvPr>
            <p:ph type="body" idx="1"/>
          </p:nvPr>
        </p:nvSpPr>
        <p:spPr/>
        <p:txBody>
          <a:bodyPr/>
          <a:lstStyle/>
          <a:p>
            <a:pPr eaLnBrk="1" hangingPunct="1">
              <a:defRPr/>
            </a:pPr>
            <a:r>
              <a:rPr lang="en-IE" altLang="en-US" sz="2800" dirty="0"/>
              <a:t>Software Tools: C/C+ compiler based on the Gnu Compiler Collection (</a:t>
            </a:r>
            <a:r>
              <a:rPr lang="en-IE" altLang="en-US" sz="2800" dirty="0" err="1"/>
              <a:t>gcc</a:t>
            </a:r>
            <a:r>
              <a:rPr lang="en-IE" altLang="en-US" sz="2800" dirty="0"/>
              <a:t>) ported to ARM</a:t>
            </a:r>
          </a:p>
          <a:p>
            <a:pPr eaLnBrk="1" hangingPunct="1">
              <a:defRPr/>
            </a:pPr>
            <a:r>
              <a:rPr lang="en-IE" altLang="en-US" sz="2800" dirty="0"/>
              <a:t>Development Environment: </a:t>
            </a:r>
            <a:r>
              <a:rPr lang="en-IE" altLang="en-US" sz="2800" dirty="0" err="1"/>
              <a:t>Atollic</a:t>
            </a:r>
            <a:r>
              <a:rPr lang="en-IE" altLang="en-US" sz="2800" dirty="0"/>
              <a:t> </a:t>
            </a:r>
            <a:r>
              <a:rPr lang="en-IE" altLang="en-US" sz="2800" dirty="0" err="1"/>
              <a:t>TrueStudio</a:t>
            </a:r>
            <a:r>
              <a:rPr lang="en-IE" altLang="en-US" sz="2800" dirty="0"/>
              <a:t> –GCC compiler for ARM supports STM32 (ARM) microcontrollers</a:t>
            </a:r>
          </a:p>
          <a:p>
            <a:pPr eaLnBrk="1" hangingPunct="1">
              <a:defRPr/>
            </a:pPr>
            <a:r>
              <a:rPr lang="en-IE" altLang="en-US" sz="2800" dirty="0"/>
              <a:t>Hardware Tools: </a:t>
            </a:r>
            <a:r>
              <a:rPr lang="en-IE" altLang="en-US" sz="2800" dirty="0" smtClean="0"/>
              <a:t>STM32L476RG </a:t>
            </a:r>
            <a:r>
              <a:rPr lang="en-IE" altLang="en-US" sz="2800" dirty="0" err="1"/>
              <a:t>Nucleo</a:t>
            </a:r>
            <a:r>
              <a:rPr lang="en-IE" altLang="en-US" sz="2800" dirty="0"/>
              <a:t> Board</a:t>
            </a:r>
          </a:p>
          <a:p>
            <a:pPr lvl="1" eaLnBrk="1" hangingPunct="1">
              <a:defRPr/>
            </a:pPr>
            <a:r>
              <a:rPr lang="en-IE" altLang="en-US" sz="2400" dirty="0"/>
              <a:t>CPU: ARM Cortex-M4 Core running at up to </a:t>
            </a:r>
            <a:r>
              <a:rPr lang="en-IE" altLang="en-US" sz="2400" dirty="0" smtClean="0"/>
              <a:t>80MHz</a:t>
            </a:r>
          </a:p>
          <a:p>
            <a:pPr lvl="1" eaLnBrk="1" hangingPunct="1">
              <a:defRPr/>
            </a:pPr>
            <a:r>
              <a:rPr lang="en-IE" altLang="en-US" sz="2400" dirty="0" smtClean="0"/>
              <a:t>L means it’s a low power device</a:t>
            </a:r>
            <a:endParaRPr lang="en-IE" altLang="en-US" sz="2400" dirty="0"/>
          </a:p>
          <a:p>
            <a:pPr lvl="1" eaLnBrk="1" hangingPunct="1">
              <a:defRPr/>
            </a:pPr>
            <a:r>
              <a:rPr lang="en-IE" altLang="en-US" sz="2400" dirty="0" smtClean="0"/>
              <a:t>1MB </a:t>
            </a:r>
            <a:r>
              <a:rPr lang="en-IE" altLang="en-US" sz="2400" dirty="0"/>
              <a:t>Flash program memory, </a:t>
            </a:r>
            <a:r>
              <a:rPr lang="en-IE" altLang="en-US" sz="2400" dirty="0" smtClean="0"/>
              <a:t>128 </a:t>
            </a:r>
            <a:r>
              <a:rPr lang="en-IE" altLang="en-US" sz="2400" dirty="0"/>
              <a:t>KB SRAM Data memory</a:t>
            </a:r>
          </a:p>
          <a:p>
            <a:pPr lvl="1" eaLnBrk="1" hangingPunct="1">
              <a:defRPr/>
            </a:pPr>
            <a:r>
              <a:rPr lang="en-IE" altLang="en-US" sz="2400" dirty="0"/>
              <a:t>On-board debugging and programming interface</a:t>
            </a:r>
          </a:p>
        </p:txBody>
      </p:sp>
    </p:spTree>
    <p:extLst>
      <p:ext uri="{BB962C8B-B14F-4D97-AF65-F5344CB8AC3E}">
        <p14:creationId xmlns:p14="http://schemas.microsoft.com/office/powerpoint/2010/main" val="4243242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STM32 </a:t>
            </a:r>
            <a:r>
              <a:rPr lang="en-IE" dirty="0" err="1"/>
              <a:t>Nucleo</a:t>
            </a:r>
            <a:r>
              <a:rPr lang="en-IE" dirty="0"/>
              <a:t> Boards</a:t>
            </a:r>
          </a:p>
        </p:txBody>
      </p:sp>
      <p:sp>
        <p:nvSpPr>
          <p:cNvPr id="3" name="Content Placeholder 2"/>
          <p:cNvSpPr>
            <a:spLocks noGrp="1"/>
          </p:cNvSpPr>
          <p:nvPr>
            <p:ph idx="1"/>
          </p:nvPr>
        </p:nvSpPr>
        <p:spPr/>
        <p:txBody>
          <a:bodyPr/>
          <a:lstStyle/>
          <a:p>
            <a:r>
              <a:rPr lang="en-IE" dirty="0"/>
              <a:t>Small low-cost development boards based on the 32-bit ARM Cortex Architecture</a:t>
            </a:r>
          </a:p>
          <a:p>
            <a:r>
              <a:rPr lang="en-IE" dirty="0"/>
              <a:t>Compatible with Arduino shields (but be careful of voltage levels) as well as ST </a:t>
            </a:r>
            <a:r>
              <a:rPr lang="en-IE" dirty="0" err="1"/>
              <a:t>Morpho</a:t>
            </a:r>
            <a:r>
              <a:rPr lang="en-IE" dirty="0"/>
              <a:t> based boards</a:t>
            </a:r>
          </a:p>
          <a:p>
            <a:r>
              <a:rPr lang="en-IE" dirty="0"/>
              <a:t>Compatible with </a:t>
            </a:r>
            <a:r>
              <a:rPr lang="en-IE" dirty="0" err="1"/>
              <a:t>mbed</a:t>
            </a:r>
            <a:r>
              <a:rPr lang="en-IE" dirty="0"/>
              <a:t>, </a:t>
            </a:r>
            <a:r>
              <a:rPr lang="en-IE" dirty="0" err="1"/>
              <a:t>Atollic</a:t>
            </a:r>
            <a:r>
              <a:rPr lang="en-IE" dirty="0"/>
              <a:t>, and other debugging and programming environments</a:t>
            </a:r>
          </a:p>
          <a:p>
            <a:r>
              <a:rPr lang="en-IE" dirty="0"/>
              <a:t>Over 32 different boards of varying sizes available using a number of different STM32 microcontrollers</a:t>
            </a:r>
          </a:p>
        </p:txBody>
      </p:sp>
      <p:sp>
        <p:nvSpPr>
          <p:cNvPr id="4" name="Date Placeholder 3"/>
          <p:cNvSpPr>
            <a:spLocks noGrp="1"/>
          </p:cNvSpPr>
          <p:nvPr>
            <p:ph type="dt" sz="half" idx="10"/>
          </p:nvPr>
        </p:nvSpPr>
        <p:spPr/>
        <p:txBody>
          <a:bodyPr/>
          <a:lstStyle/>
          <a:p>
            <a:pPr>
              <a:defRPr/>
            </a:pPr>
            <a:r>
              <a:rPr lang="en-US" altLang="en-US"/>
              <a:t>Spring 2019</a:t>
            </a:r>
            <a:endParaRPr lang="en-IE" altLang="en-US"/>
          </a:p>
        </p:txBody>
      </p:sp>
      <p:sp>
        <p:nvSpPr>
          <p:cNvPr id="5" name="Footer Placeholder 4"/>
          <p:cNvSpPr>
            <a:spLocks noGrp="1"/>
          </p:cNvSpPr>
          <p:nvPr>
            <p:ph type="ftr" sz="quarter" idx="11"/>
          </p:nvPr>
        </p:nvSpPr>
        <p:spPr/>
        <p:txBody>
          <a:bodyPr/>
          <a:lstStyle/>
          <a:p>
            <a:pPr>
              <a:defRPr/>
            </a:pPr>
            <a:r>
              <a:rPr lang="en-IE" altLang="en-US"/>
              <a:t>Lecture 2</a:t>
            </a:r>
          </a:p>
        </p:txBody>
      </p:sp>
      <p:sp>
        <p:nvSpPr>
          <p:cNvPr id="6" name="Slide Number Placeholder 5"/>
          <p:cNvSpPr>
            <a:spLocks noGrp="1"/>
          </p:cNvSpPr>
          <p:nvPr>
            <p:ph type="sldNum" sz="quarter" idx="12"/>
          </p:nvPr>
        </p:nvSpPr>
        <p:spPr/>
        <p:txBody>
          <a:bodyPr/>
          <a:lstStyle/>
          <a:p>
            <a:fld id="{BEDFABE9-A1F0-4D25-A546-B48E1EC44F84}" type="slidenum">
              <a:rPr lang="en-IE" altLang="en-US" smtClean="0"/>
              <a:pPr/>
              <a:t>8</a:t>
            </a:fld>
            <a:endParaRPr lang="en-IE" altLang="en-US"/>
          </a:p>
        </p:txBody>
      </p:sp>
    </p:spTree>
    <p:extLst>
      <p:ext uri="{BB962C8B-B14F-4D97-AF65-F5344CB8AC3E}">
        <p14:creationId xmlns:p14="http://schemas.microsoft.com/office/powerpoint/2010/main" val="624768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F451-9975-4BCE-B799-C4F61FD854DC}"/>
              </a:ext>
            </a:extLst>
          </p:cNvPr>
          <p:cNvSpPr>
            <a:spLocks noGrp="1"/>
          </p:cNvSpPr>
          <p:nvPr>
            <p:ph type="title"/>
          </p:nvPr>
        </p:nvSpPr>
        <p:spPr>
          <a:xfrm>
            <a:off x="457200" y="261151"/>
            <a:ext cx="3008313" cy="824955"/>
          </a:xfrm>
        </p:spPr>
        <p:txBody>
          <a:bodyPr/>
          <a:lstStyle/>
          <a:p>
            <a:r>
              <a:rPr lang="en-IE" dirty="0"/>
              <a:t>STM32 </a:t>
            </a:r>
            <a:r>
              <a:rPr lang="en-IE" dirty="0" err="1"/>
              <a:t>Nucleo</a:t>
            </a:r>
            <a:r>
              <a:rPr lang="en-IE" dirty="0"/>
              <a:t> 64 Boards</a:t>
            </a:r>
          </a:p>
        </p:txBody>
      </p:sp>
      <p:pic>
        <p:nvPicPr>
          <p:cNvPr id="9" name="Content Placeholder 8" descr="A circuit board&#10;&#10;Description generated with very high confidence">
            <a:extLst>
              <a:ext uri="{FF2B5EF4-FFF2-40B4-BE49-F238E27FC236}">
                <a16:creationId xmlns:a16="http://schemas.microsoft.com/office/drawing/2014/main" id="{00BE95DF-2A8D-454A-96A1-76FF56E76C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7707" y="1052736"/>
            <a:ext cx="5788109" cy="4248472"/>
          </a:xfrm>
        </p:spPr>
      </p:pic>
      <p:sp>
        <p:nvSpPr>
          <p:cNvPr id="4" name="Text Placeholder 3">
            <a:extLst>
              <a:ext uri="{FF2B5EF4-FFF2-40B4-BE49-F238E27FC236}">
                <a16:creationId xmlns:a16="http://schemas.microsoft.com/office/drawing/2014/main" id="{3E811890-D6E8-4A88-8061-DF155F123FFB}"/>
              </a:ext>
            </a:extLst>
          </p:cNvPr>
          <p:cNvSpPr>
            <a:spLocks noGrp="1"/>
          </p:cNvSpPr>
          <p:nvPr>
            <p:ph type="body" sz="half" idx="2"/>
          </p:nvPr>
        </p:nvSpPr>
        <p:spPr>
          <a:xfrm>
            <a:off x="457200" y="1086106"/>
            <a:ext cx="3008313" cy="4691063"/>
          </a:xfrm>
        </p:spPr>
        <p:txBody>
          <a:bodyPr/>
          <a:lstStyle/>
          <a:p>
            <a:r>
              <a:rPr lang="en-IE" sz="1600" dirty="0"/>
              <a:t>STM32 Nucleo-64 boards are an affordable way for users to try out</a:t>
            </a:r>
          </a:p>
          <a:p>
            <a:r>
              <a:rPr lang="en-IE" sz="1600" dirty="0"/>
              <a:t>new concepts and build prototypes with the STM32 microcontrollers</a:t>
            </a:r>
          </a:p>
          <a:p>
            <a:r>
              <a:rPr lang="en-IE" sz="1600" dirty="0"/>
              <a:t>Arduino™ Uno R3 connectivity support and the ST morpho headers </a:t>
            </a:r>
          </a:p>
          <a:p>
            <a:r>
              <a:rPr lang="en-IE" sz="1600" dirty="0"/>
              <a:t>STM32 Nucleo-64 board does not require a separate probe - integrates the ST-LINK/V2-1 debugger and programmer.</a:t>
            </a:r>
          </a:p>
          <a:p>
            <a:r>
              <a:rPr lang="en-IE" sz="1600" dirty="0"/>
              <a:t>Comes with the STM32 comprehensive software HAL library</a:t>
            </a:r>
          </a:p>
        </p:txBody>
      </p:sp>
      <p:sp>
        <p:nvSpPr>
          <p:cNvPr id="5" name="Date Placeholder 4">
            <a:extLst>
              <a:ext uri="{FF2B5EF4-FFF2-40B4-BE49-F238E27FC236}">
                <a16:creationId xmlns:a16="http://schemas.microsoft.com/office/drawing/2014/main" id="{21D5CE5A-50F4-4BAE-A1A7-1C8BF437ABE1}"/>
              </a:ext>
            </a:extLst>
          </p:cNvPr>
          <p:cNvSpPr>
            <a:spLocks noGrp="1"/>
          </p:cNvSpPr>
          <p:nvPr>
            <p:ph type="dt" sz="half" idx="10"/>
          </p:nvPr>
        </p:nvSpPr>
        <p:spPr/>
        <p:txBody>
          <a:bodyPr/>
          <a:lstStyle/>
          <a:p>
            <a:pPr>
              <a:defRPr/>
            </a:pPr>
            <a:r>
              <a:rPr lang="en-US" altLang="en-US"/>
              <a:t>Spring 2019</a:t>
            </a:r>
            <a:endParaRPr lang="en-IE" altLang="en-US"/>
          </a:p>
        </p:txBody>
      </p:sp>
      <p:sp>
        <p:nvSpPr>
          <p:cNvPr id="6" name="Footer Placeholder 5">
            <a:extLst>
              <a:ext uri="{FF2B5EF4-FFF2-40B4-BE49-F238E27FC236}">
                <a16:creationId xmlns:a16="http://schemas.microsoft.com/office/drawing/2014/main" id="{469E32D6-E8B5-4684-AB34-339C7C1D8C2E}"/>
              </a:ext>
            </a:extLst>
          </p:cNvPr>
          <p:cNvSpPr>
            <a:spLocks noGrp="1"/>
          </p:cNvSpPr>
          <p:nvPr>
            <p:ph type="ftr" sz="quarter" idx="11"/>
          </p:nvPr>
        </p:nvSpPr>
        <p:spPr/>
        <p:txBody>
          <a:bodyPr/>
          <a:lstStyle/>
          <a:p>
            <a:pPr>
              <a:defRPr/>
            </a:pPr>
            <a:r>
              <a:rPr lang="en-IE" altLang="en-US"/>
              <a:t>Lecture 2</a:t>
            </a:r>
          </a:p>
        </p:txBody>
      </p:sp>
      <p:sp>
        <p:nvSpPr>
          <p:cNvPr id="7" name="Slide Number Placeholder 6">
            <a:extLst>
              <a:ext uri="{FF2B5EF4-FFF2-40B4-BE49-F238E27FC236}">
                <a16:creationId xmlns:a16="http://schemas.microsoft.com/office/drawing/2014/main" id="{0B4F701B-7534-41F1-AE3C-1E906921BC3E}"/>
              </a:ext>
            </a:extLst>
          </p:cNvPr>
          <p:cNvSpPr>
            <a:spLocks noGrp="1"/>
          </p:cNvSpPr>
          <p:nvPr>
            <p:ph type="sldNum" sz="quarter" idx="12"/>
          </p:nvPr>
        </p:nvSpPr>
        <p:spPr/>
        <p:txBody>
          <a:bodyPr/>
          <a:lstStyle/>
          <a:p>
            <a:fld id="{3FF5495F-ABC7-4D7D-AACD-1388F0121A21}" type="slidenum">
              <a:rPr lang="en-IE" altLang="en-US" smtClean="0"/>
              <a:pPr/>
              <a:t>9</a:t>
            </a:fld>
            <a:endParaRPr lang="en-IE" altLang="en-US"/>
          </a:p>
        </p:txBody>
      </p:sp>
      <p:sp>
        <p:nvSpPr>
          <p:cNvPr id="10" name="TextBox 9">
            <a:extLst>
              <a:ext uri="{FF2B5EF4-FFF2-40B4-BE49-F238E27FC236}">
                <a16:creationId xmlns:a16="http://schemas.microsoft.com/office/drawing/2014/main" id="{EBBA3BDC-2452-4558-990F-28481A4BA623}"/>
              </a:ext>
            </a:extLst>
          </p:cNvPr>
          <p:cNvSpPr txBox="1"/>
          <p:nvPr/>
        </p:nvSpPr>
        <p:spPr>
          <a:xfrm>
            <a:off x="4167276" y="530909"/>
            <a:ext cx="4771848" cy="646331"/>
          </a:xfrm>
          <a:prstGeom prst="rect">
            <a:avLst/>
          </a:prstGeom>
          <a:noFill/>
        </p:spPr>
        <p:txBody>
          <a:bodyPr wrap="square" rtlCol="0">
            <a:spAutoFit/>
          </a:bodyPr>
          <a:lstStyle/>
          <a:p>
            <a:r>
              <a:rPr lang="en-IE" dirty="0"/>
              <a:t>Arduino UNO R3 headers mean it can interface with (3.3V) Arduino Shields</a:t>
            </a:r>
          </a:p>
        </p:txBody>
      </p:sp>
      <p:cxnSp>
        <p:nvCxnSpPr>
          <p:cNvPr id="12" name="Straight Arrow Connector 11">
            <a:extLst>
              <a:ext uri="{FF2B5EF4-FFF2-40B4-BE49-F238E27FC236}">
                <a16:creationId xmlns:a16="http://schemas.microsoft.com/office/drawing/2014/main" id="{F1EABEAD-8885-479E-BABF-B40F2641AB5F}"/>
              </a:ext>
            </a:extLst>
          </p:cNvPr>
          <p:cNvCxnSpPr/>
          <p:nvPr/>
        </p:nvCxnSpPr>
        <p:spPr>
          <a:xfrm flipH="1">
            <a:off x="5436096" y="1196752"/>
            <a:ext cx="1117104" cy="1368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8D07383-6555-43CD-8422-DE59A0B69F26}"/>
              </a:ext>
            </a:extLst>
          </p:cNvPr>
          <p:cNvCxnSpPr>
            <a:cxnSpLocks/>
          </p:cNvCxnSpPr>
          <p:nvPr/>
        </p:nvCxnSpPr>
        <p:spPr>
          <a:xfrm>
            <a:off x="6553200" y="1196752"/>
            <a:ext cx="179040" cy="2088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D971F-A41E-487E-863F-E08E0767670B}"/>
              </a:ext>
            </a:extLst>
          </p:cNvPr>
          <p:cNvSpPr txBox="1"/>
          <p:nvPr/>
        </p:nvSpPr>
        <p:spPr>
          <a:xfrm>
            <a:off x="3985524" y="5696275"/>
            <a:ext cx="4352474" cy="307777"/>
          </a:xfrm>
          <a:prstGeom prst="rect">
            <a:avLst/>
          </a:prstGeom>
          <a:noFill/>
        </p:spPr>
        <p:txBody>
          <a:bodyPr wrap="none" rtlCol="0">
            <a:spAutoFit/>
          </a:bodyPr>
          <a:lstStyle/>
          <a:p>
            <a:r>
              <a:rPr lang="en-IE" sz="1400" dirty="0"/>
              <a:t>Nucleo-144 and Nucleo-32 boards are also available</a:t>
            </a:r>
          </a:p>
        </p:txBody>
      </p:sp>
      <p:cxnSp>
        <p:nvCxnSpPr>
          <p:cNvPr id="17" name="Straight Arrow Connector 16">
            <a:extLst>
              <a:ext uri="{FF2B5EF4-FFF2-40B4-BE49-F238E27FC236}">
                <a16:creationId xmlns:a16="http://schemas.microsoft.com/office/drawing/2014/main" id="{0C40A994-5B9C-4965-9A7E-3D4C6BA446F6}"/>
              </a:ext>
            </a:extLst>
          </p:cNvPr>
          <p:cNvCxnSpPr>
            <a:cxnSpLocks/>
          </p:cNvCxnSpPr>
          <p:nvPr/>
        </p:nvCxnSpPr>
        <p:spPr>
          <a:xfrm flipV="1">
            <a:off x="3465513" y="2598274"/>
            <a:ext cx="2810507" cy="1208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482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9663</TotalTime>
  <Words>3523</Words>
  <Application>Microsoft Office PowerPoint</Application>
  <PresentationFormat>On-screen Show (4:3)</PresentationFormat>
  <Paragraphs>539</Paragraphs>
  <Slides>47</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Courier New</vt:lpstr>
      <vt:lpstr>Times</vt:lpstr>
      <vt:lpstr>Times New Roman</vt:lpstr>
      <vt:lpstr>Wingdings</vt:lpstr>
      <vt:lpstr>Edge</vt:lpstr>
      <vt:lpstr>ED5502 Embedded Software</vt:lpstr>
      <vt:lpstr>What we will cover in this lecture</vt:lpstr>
      <vt:lpstr>ARM Cortex-M4 based microcontroller</vt:lpstr>
      <vt:lpstr>Support tools</vt:lpstr>
      <vt:lpstr>STM32 and ARM</vt:lpstr>
      <vt:lpstr>STM32</vt:lpstr>
      <vt:lpstr>Development Tools: Software and Hardware</vt:lpstr>
      <vt:lpstr>STM32 Nucleo Boards</vt:lpstr>
      <vt:lpstr>STM32 Nucleo 64 Boards</vt:lpstr>
      <vt:lpstr>Software: Atollic TrueStudio</vt:lpstr>
      <vt:lpstr>True Studio Compiler Perspective</vt:lpstr>
      <vt:lpstr>Software Development Flow</vt:lpstr>
      <vt:lpstr>Software Development Keil MDK</vt:lpstr>
      <vt:lpstr>Software Development, gcc tools</vt:lpstr>
      <vt:lpstr>Software Development: debugging</vt:lpstr>
      <vt:lpstr>Tools found in an IDE</vt:lpstr>
      <vt:lpstr>Embedded Software Development</vt:lpstr>
      <vt:lpstr>How is this different from a microcontroller program?</vt:lpstr>
      <vt:lpstr>Two embedded microcontroller Hello Worlds</vt:lpstr>
      <vt:lpstr>Arduino program structure (Sketches)</vt:lpstr>
      <vt:lpstr>Organisation of Embedded Software</vt:lpstr>
      <vt:lpstr>Polling Loops</vt:lpstr>
      <vt:lpstr>Polling with Multiple Devices</vt:lpstr>
      <vt:lpstr>Interrupt Driven Application</vt:lpstr>
      <vt:lpstr>Combined Interrupt and Polling</vt:lpstr>
      <vt:lpstr>Real Time Operating System</vt:lpstr>
      <vt:lpstr>C and Embedded Systems</vt:lpstr>
      <vt:lpstr>Variables</vt:lpstr>
      <vt:lpstr>Scope of variables</vt:lpstr>
      <vt:lpstr>Global Variables</vt:lpstr>
      <vt:lpstr>Example</vt:lpstr>
      <vt:lpstr>Variables Storage</vt:lpstr>
      <vt:lpstr>Bitwise operators</vt:lpstr>
      <vt:lpstr>Examples</vt:lpstr>
      <vt:lpstr>Examples</vt:lpstr>
      <vt:lpstr>Examples</vt:lpstr>
      <vt:lpstr>Logical Operators: AND, OR</vt:lpstr>
      <vt:lpstr>Relational Operators</vt:lpstr>
      <vt:lpstr>Variables Storage: Size of ints etc</vt:lpstr>
      <vt:lpstr>Data Types sizes</vt:lpstr>
      <vt:lpstr>Data Types Sizes in ARM programs</vt:lpstr>
      <vt:lpstr>Inputs, Outputs, on-chip peripherals</vt:lpstr>
      <vt:lpstr>Example: GPIO registers and pointers</vt:lpstr>
      <vt:lpstr>Example: Using the GPIO registers and pointers </vt:lpstr>
      <vt:lpstr>Efficient definition of GPIO registers </vt:lpstr>
      <vt:lpstr>Efficient definition of GPIO registers </vt:lpstr>
      <vt:lpstr>Summary</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Systems Organisation</dc:title>
  <dc:creator>CiaranMacNamee Dept ECE</dc:creator>
  <cp:lastModifiedBy>Ciaran.MacNamee</cp:lastModifiedBy>
  <cp:revision>380</cp:revision>
  <cp:lastPrinted>2018-01-30T07:54:53Z</cp:lastPrinted>
  <dcterms:created xsi:type="dcterms:W3CDTF">2012-09-05T13:54:38Z</dcterms:created>
  <dcterms:modified xsi:type="dcterms:W3CDTF">2019-01-16T16:13:20Z</dcterms:modified>
</cp:coreProperties>
</file>