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0" r:id="rId3"/>
    <p:sldId id="451" r:id="rId4"/>
    <p:sldId id="453" r:id="rId5"/>
    <p:sldId id="452" r:id="rId6"/>
    <p:sldId id="465" r:id="rId7"/>
    <p:sldId id="458" r:id="rId8"/>
    <p:sldId id="460" r:id="rId9"/>
    <p:sldId id="463" r:id="rId10"/>
    <p:sldId id="464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12" r:id="rId27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Programming the clock control circuitry to enable the clock signal connection to</a:t>
            </a:r>
          </a:p>
          <a:p>
            <a:r>
              <a:rPr lang="en-IE" dirty="0"/>
              <a:t>the peripheral, and clock signal connection to corresponding I/O pins if needed.</a:t>
            </a:r>
          </a:p>
          <a:p>
            <a:r>
              <a:rPr lang="en-IE" dirty="0"/>
              <a:t>Typically the clocks to peripherals are turned off by default</a:t>
            </a:r>
          </a:p>
          <a:p>
            <a:r>
              <a:rPr lang="en-IE" dirty="0"/>
              <a:t>and you need to enable the clock before programming the peripheral.</a:t>
            </a:r>
          </a:p>
          <a:p>
            <a:endParaRPr lang="en-IE" dirty="0"/>
          </a:p>
          <a:p>
            <a:r>
              <a:rPr lang="en-IE" dirty="0"/>
              <a:t>You </a:t>
            </a:r>
            <a:r>
              <a:rPr lang="en-IE" dirty="0" err="1"/>
              <a:t>mmay</a:t>
            </a:r>
            <a:r>
              <a:rPr lang="en-IE" dirty="0"/>
              <a:t> need to configure the operation mode of the I/O pins. Most</a:t>
            </a:r>
          </a:p>
          <a:p>
            <a:r>
              <a:rPr lang="en-IE" dirty="0"/>
              <a:t>microcontrollers have multiplexed I/O pins that can be used for multiple purposes.</a:t>
            </a:r>
          </a:p>
          <a:p>
            <a:r>
              <a:rPr lang="en-IE" dirty="0"/>
              <a:t>In order to use a peripheral, it might be necessary to configure its I/O pins to match</a:t>
            </a:r>
          </a:p>
          <a:p>
            <a:r>
              <a:rPr lang="en-IE" dirty="0"/>
              <a:t>the usage (e.g., input/output direction, function, etc.) as well as its electrical </a:t>
            </a:r>
            <a:r>
              <a:rPr lang="en-IE" dirty="0" err="1"/>
              <a:t>characteritics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Peripheral configuration. Most peripherals contain a number of programmable</a:t>
            </a:r>
          </a:p>
          <a:p>
            <a:r>
              <a:rPr lang="en-IE" dirty="0"/>
              <a:t>registers that need configuration before using the peripheral. In some cases, you</a:t>
            </a:r>
          </a:p>
          <a:p>
            <a:r>
              <a:rPr lang="en-IE" dirty="0"/>
              <a:t>can find the programming sequence a bit more complex than that of a 8-bit microcontroller,</a:t>
            </a:r>
          </a:p>
          <a:p>
            <a:r>
              <a:rPr lang="en-IE" dirty="0"/>
              <a:t>because the peripherals on 32-bit microcontrollers are often much</a:t>
            </a:r>
          </a:p>
          <a:p>
            <a:r>
              <a:rPr lang="en-IE" dirty="0"/>
              <a:t>more sophisticated than peripherals on 8-bit/16-bit systems. On the other hand,</a:t>
            </a:r>
          </a:p>
          <a:p>
            <a:r>
              <a:rPr lang="en-IE" dirty="0"/>
              <a:t>often the microcontroller vendors will have provided device-driver library code</a:t>
            </a:r>
          </a:p>
          <a:p>
            <a:r>
              <a:rPr lang="en-IE" dirty="0"/>
              <a:t>and you can use these driver functions to reduce the programming work required.</a:t>
            </a:r>
          </a:p>
          <a:p>
            <a:endParaRPr lang="en-IE" dirty="0"/>
          </a:p>
          <a:p>
            <a:r>
              <a:rPr lang="en-IE" dirty="0"/>
              <a:t>Interrupt configuration. If a peripheral is to be used with interrupt operations, you</a:t>
            </a:r>
          </a:p>
          <a:p>
            <a:r>
              <a:rPr lang="en-IE" dirty="0"/>
              <a:t>will need to program the interrupt controller on the Cortex-M3/M4 processor</a:t>
            </a:r>
          </a:p>
          <a:p>
            <a:r>
              <a:rPr lang="en-IE" dirty="0"/>
              <a:t>(NVIC) to enable the interrupt and to configure the interrupt priority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0347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embedded/cmsi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3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3: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Software Development for ARM Cortex-M and STM32 MCUs: CMSIS and STM32CubeMX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83C36-1A1D-43BA-A9C6-F4406DE5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6613"/>
            <a:ext cx="9144000" cy="238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0FB69-0C5C-4210-8889-38C8F606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3223878"/>
            <a:ext cx="8220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BBE-5AD8-4EBE-9AA5-D641297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3B9-56AB-43E1-8B50-A4FDD5F9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CMSIS: Cortex Microcontroller Software Interface Standard</a:t>
            </a:r>
          </a:p>
          <a:p>
            <a:r>
              <a:rPr lang="en-IE" dirty="0"/>
              <a:t>A consistent software infrastructure for Cortex-M software developers, aims:</a:t>
            </a:r>
          </a:p>
          <a:p>
            <a:r>
              <a:rPr lang="en-IE" dirty="0"/>
              <a:t>Software reuse</a:t>
            </a:r>
          </a:p>
          <a:p>
            <a:r>
              <a:rPr lang="en-IE" dirty="0"/>
              <a:t>Software compatibility</a:t>
            </a:r>
          </a:p>
          <a:p>
            <a:r>
              <a:rPr lang="en-IE" dirty="0"/>
              <a:t>Ease of use</a:t>
            </a:r>
          </a:p>
          <a:p>
            <a:r>
              <a:rPr lang="en-IE" dirty="0"/>
              <a:t>Toolchain independent</a:t>
            </a:r>
          </a:p>
          <a:p>
            <a:r>
              <a:rPr lang="en-IE" dirty="0"/>
              <a:t>Open: CMSIS core files source code can be downloaded from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4E7-ED10-4FB3-8A65-1CCADFB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2D3B-E1E5-47F3-9E0A-A23887C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2222-1C00-41C0-A707-47981A9F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11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31F38-9AE2-4965-BD06-1319BF82FACE}"/>
              </a:ext>
            </a:extLst>
          </p:cNvPr>
          <p:cNvSpPr txBox="1"/>
          <p:nvPr/>
        </p:nvSpPr>
        <p:spPr>
          <a:xfrm>
            <a:off x="5220072" y="3212976"/>
            <a:ext cx="346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New CMSIS projects have also been released </a:t>
            </a:r>
          </a:p>
          <a:p>
            <a:r>
              <a:rPr lang="en-IE" dirty="0" err="1"/>
              <a:t>eg</a:t>
            </a:r>
            <a:r>
              <a:rPr lang="en-IE" dirty="0"/>
              <a:t> CMSIS-RTOS, CMSIS-DSP, etc</a:t>
            </a:r>
          </a:p>
        </p:txBody>
      </p:sp>
    </p:spTree>
    <p:extLst>
      <p:ext uri="{BB962C8B-B14F-4D97-AF65-F5344CB8AC3E}">
        <p14:creationId xmlns:p14="http://schemas.microsoft.com/office/powerpoint/2010/main" val="374170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Definitions for the processor’s peripheral registers including:</a:t>
            </a:r>
          </a:p>
          <a:p>
            <a:r>
              <a:rPr lang="en-IE" dirty="0"/>
              <a:t>Nested Vector Interrupt Controller (NVIC)</a:t>
            </a:r>
          </a:p>
          <a:p>
            <a:r>
              <a:rPr lang="en-IE" dirty="0"/>
              <a:t>System tick timer in the processor (</a:t>
            </a:r>
            <a:r>
              <a:rPr lang="en-IE" dirty="0" err="1"/>
              <a:t>SysTick</a:t>
            </a:r>
            <a:r>
              <a:rPr lang="en-IE" dirty="0"/>
              <a:t>)</a:t>
            </a:r>
          </a:p>
          <a:p>
            <a:r>
              <a:rPr lang="en-IE" dirty="0"/>
              <a:t>Optional Memory Protection Unit (MPU)</a:t>
            </a:r>
          </a:p>
          <a:p>
            <a:r>
              <a:rPr lang="en-IE" dirty="0"/>
              <a:t>Programmable registers in the System Control Block (SCB)</a:t>
            </a:r>
          </a:p>
          <a:p>
            <a:r>
              <a:rPr lang="en-IE" dirty="0"/>
              <a:t>Some software programmable for debugging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740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Standardized functions to access processor features, including interrupt control functions using NVIC, and functions for accessing special registers in the processors</a:t>
            </a:r>
          </a:p>
          <a:p>
            <a:pPr lvl="1"/>
            <a:r>
              <a:rPr lang="en-IE" dirty="0"/>
              <a:t>You can still access the registers directly, but using the access functions (or Application Programming Interface, API) helps portability</a:t>
            </a:r>
          </a:p>
          <a:p>
            <a:r>
              <a:rPr lang="en-IE" dirty="0"/>
              <a:t>Standardized functions to access special instructions (e.g., Wait- For-Interrupt, WFI)</a:t>
            </a:r>
          </a:p>
          <a:p>
            <a:pPr lvl="1"/>
            <a:r>
              <a:rPr lang="en-IE" dirty="0"/>
              <a:t>Alternatives like intrinsic functions or inline assembly make the software less reusable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0186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Provides: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 names for system exception handlers</a:t>
            </a:r>
          </a:p>
          <a:p>
            <a:pPr lvl="1"/>
            <a:r>
              <a:rPr lang="en-IE" dirty="0"/>
              <a:t>Using standardized names makes it easier to develop software solutions across multiple Cortex-M products</a:t>
            </a:r>
          </a:p>
          <a:p>
            <a:pPr lvl="1"/>
            <a:r>
              <a:rPr lang="en-IE" dirty="0"/>
              <a:t>Important for embedded OS developers, as the embedded OS requires the use of several types of system exception</a:t>
            </a:r>
          </a:p>
          <a:p>
            <a:r>
              <a:rPr lang="en-IE" dirty="0"/>
              <a:t>A common platform for device-driver libraries</a:t>
            </a:r>
          </a:p>
          <a:p>
            <a:pPr lvl="1"/>
            <a:r>
              <a:rPr lang="en-IE" dirty="0"/>
              <a:t>Each device-driver library has the same look and feel, making it easier to learn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9486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400" dirty="0"/>
              <a:t>CMSIS Functions for System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microcontrollers require configuration of clock circuit and power management registers before the application starts</a:t>
            </a:r>
          </a:p>
          <a:p>
            <a:r>
              <a:rPr lang="en-IE" dirty="0"/>
              <a:t>CMSIS-compliant device-driver libraries place  these configuration steps in a function called “</a:t>
            </a:r>
            <a:r>
              <a:rPr lang="en-IE" dirty="0" err="1"/>
              <a:t>SystemInit</a:t>
            </a:r>
            <a:r>
              <a:rPr lang="en-IE" dirty="0"/>
              <a:t>()” – provides:</a:t>
            </a:r>
          </a:p>
          <a:p>
            <a:pPr lvl="1"/>
            <a:r>
              <a:rPr lang="en-IE" dirty="0"/>
              <a:t>Standard variables for clock speed information </a:t>
            </a:r>
          </a:p>
          <a:p>
            <a:pPr lvl="1"/>
            <a:r>
              <a:rPr lang="en-IE" dirty="0"/>
              <a:t>Information to set up the baud rate in a UART, or initialize the </a:t>
            </a:r>
            <a:r>
              <a:rPr lang="en-IE" dirty="0" err="1"/>
              <a:t>SysTick</a:t>
            </a:r>
            <a:r>
              <a:rPr lang="en-IE" dirty="0"/>
              <a:t> timer for an embedded OS</a:t>
            </a:r>
          </a:p>
          <a:p>
            <a:pPr lvl="1"/>
            <a:r>
              <a:rPr lang="en-IE" dirty="0"/>
              <a:t>A software variable called “</a:t>
            </a:r>
            <a:r>
              <a:rPr lang="en-IE" dirty="0" err="1"/>
              <a:t>SystemCoreClock</a:t>
            </a:r>
            <a:r>
              <a:rPr lang="en-IE" dirty="0"/>
              <a:t>” is defined in the CMSIS-Core.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8598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CMSIS-Core: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Microcontroller vendors integrate CMSIS files into their device-driver library packages</a:t>
            </a:r>
          </a:p>
          <a:p>
            <a:r>
              <a:rPr lang="en-IE" dirty="0"/>
              <a:t>Arm provides some of the device-driver library files – common across all or most Arm implementations</a:t>
            </a:r>
          </a:p>
          <a:p>
            <a:r>
              <a:rPr lang="en-IE" dirty="0"/>
              <a:t>Vendors provide vendor/device specific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5248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 Organisation: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Core Peripheral Access Layer</a:t>
            </a:r>
          </a:p>
          <a:p>
            <a:pPr lvl="1"/>
            <a:r>
              <a:rPr lang="en-IE" sz="2400" dirty="0"/>
              <a:t>Name and address definitions, and helper functions to access </a:t>
            </a:r>
            <a:r>
              <a:rPr lang="en-IE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en-IE" sz="2400" dirty="0"/>
              <a:t> registers and peripherals - </a:t>
            </a:r>
            <a:r>
              <a:rPr lang="en-IE" sz="2400" i="1" u="sng" dirty="0"/>
              <a:t>processor</a:t>
            </a:r>
            <a:r>
              <a:rPr lang="en-IE" sz="2400" dirty="0"/>
              <a:t> specific - provided by ARM</a:t>
            </a:r>
          </a:p>
          <a:p>
            <a:r>
              <a:rPr lang="en-IE" sz="2800" dirty="0"/>
              <a:t>Device Peripheral Access Layer</a:t>
            </a:r>
          </a:p>
          <a:p>
            <a:pPr lvl="1"/>
            <a:r>
              <a:rPr lang="en-IE" sz="2400" dirty="0"/>
              <a:t>Name and address definitions of peripheral registers, system implementations such as interrupt assignments, exception vector definitions, etc. - vendor or device specific</a:t>
            </a:r>
          </a:p>
          <a:p>
            <a:r>
              <a:rPr lang="en-IE" sz="2800" dirty="0"/>
              <a:t>Access Functions for Peripherals</a:t>
            </a:r>
          </a:p>
          <a:p>
            <a:pPr lvl="1"/>
            <a:r>
              <a:rPr lang="en-IE" sz="2400" dirty="0"/>
              <a:t>The driver code for peripheral accesses. </a:t>
            </a:r>
          </a:p>
          <a:p>
            <a:pPr lvl="1"/>
            <a:r>
              <a:rPr lang="en-IE" sz="2400" dirty="0"/>
              <a:t>Vendor specific and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1446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 Organisation: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0" y="824036"/>
            <a:ext cx="7756135" cy="57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source files to project, includes:</a:t>
            </a:r>
          </a:p>
          <a:p>
            <a:pPr lvl="1"/>
            <a:r>
              <a:rPr lang="en-IE" dirty="0"/>
              <a:t>Device-specific, toolchain-specific </a:t>
            </a:r>
            <a:r>
              <a:rPr lang="en-IE" dirty="0" err="1"/>
              <a:t>startup</a:t>
            </a:r>
            <a:r>
              <a:rPr lang="en-IE" dirty="0"/>
              <a:t> code, in assembly or C</a:t>
            </a:r>
          </a:p>
          <a:p>
            <a:pPr lvl="1"/>
            <a:r>
              <a:rPr lang="en-IE" dirty="0"/>
              <a:t>Device-specific device initialization code (e.g., system_&lt;device&gt;.c)</a:t>
            </a:r>
          </a:p>
          <a:p>
            <a:pPr lvl="1"/>
            <a:r>
              <a:rPr lang="en-IE" dirty="0"/>
              <a:t>Additional vendor-specific source files for peripheral access functions. Optional.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76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ARM processor and microcontrollers</a:t>
            </a:r>
          </a:p>
          <a:p>
            <a:r>
              <a:rPr lang="en-IE" dirty="0"/>
              <a:t>C Data types relevant to embedded development</a:t>
            </a:r>
          </a:p>
          <a:p>
            <a:r>
              <a:rPr lang="en-IE" dirty="0"/>
              <a:t>Microcontroller I/O and software</a:t>
            </a:r>
          </a:p>
          <a:p>
            <a:r>
              <a:rPr lang="en-IE" dirty="0"/>
              <a:t>CMSIS and STM32CubeMX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header files into the project search path: </a:t>
            </a:r>
          </a:p>
          <a:p>
            <a:pPr lvl="1"/>
            <a:r>
              <a:rPr lang="en-IE" dirty="0"/>
              <a:t>A device-specific header file for peripheral registers definitions and interrupt assignment definitions. (e.g., &lt;device&gt;.h)</a:t>
            </a:r>
          </a:p>
          <a:p>
            <a:pPr lvl="1"/>
            <a:r>
              <a:rPr lang="en-IE" dirty="0"/>
              <a:t>A device-specific header file for functions in device initialization code (e.g., system_&lt;device&gt;.h)</a:t>
            </a:r>
          </a:p>
          <a:p>
            <a:pPr lvl="1"/>
            <a:r>
              <a:rPr lang="en-IE" dirty="0"/>
              <a:t>A number of processor-specific header files (e.g., core_cm3.h, core_cm4.h; - generic for all microcontroller vendors)</a:t>
            </a:r>
          </a:p>
          <a:p>
            <a:pPr lvl="1"/>
            <a:r>
              <a:rPr lang="en-IE" dirty="0"/>
              <a:t>Optionally additional vendor-specific header files for peripheral access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2105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4" y="777716"/>
            <a:ext cx="8557736" cy="6080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5512952"/>
            <a:ext cx="2440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CMSIS supported across many tool-chains (</a:t>
            </a:r>
            <a:r>
              <a:rPr lang="en-IE" sz="1600" dirty="0" err="1"/>
              <a:t>Keil</a:t>
            </a:r>
            <a:r>
              <a:rPr lang="en-IE" sz="1600" dirty="0"/>
              <a:t>, IAR, GNU </a:t>
            </a:r>
            <a:r>
              <a:rPr lang="en-IE" sz="1600" dirty="0" err="1"/>
              <a:t>etc</a:t>
            </a:r>
            <a:r>
              <a:rPr lang="en-I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64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Benefits for OS and middleware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44002"/>
            <a:ext cx="8715375" cy="526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12" y="5905084"/>
            <a:ext cx="698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rgbClr val="C00000"/>
                </a:solidFill>
              </a:rPr>
              <a:t>Find the latest CMSIS version: </a:t>
            </a:r>
            <a:r>
              <a:rPr lang="en-IE" sz="1600" dirty="0">
                <a:solidFill>
                  <a:srgbClr val="C00000"/>
                </a:solidFill>
                <a:hlinkClick r:id="rId3"/>
              </a:rPr>
              <a:t>https://developer.arm.com/embedded/cmsis</a:t>
            </a:r>
            <a:r>
              <a:rPr lang="en-IE" sz="1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76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and STM32Cube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STM32CubeMX: part of STM32Cube</a:t>
            </a:r>
          </a:p>
          <a:p>
            <a:pPr lvl="1"/>
            <a:r>
              <a:rPr lang="en-IE" dirty="0"/>
              <a:t>Productivity tools for STM32 microcontrollers</a:t>
            </a:r>
          </a:p>
          <a:p>
            <a:r>
              <a:rPr lang="en-IE" dirty="0"/>
              <a:t>STM32Cube includes:</a:t>
            </a:r>
          </a:p>
          <a:p>
            <a:r>
              <a:rPr lang="en-IE" dirty="0"/>
              <a:t>STM32CubeMX, a graphical software configuration tool that allows automatic generation of C initialization code using graphical wizards</a:t>
            </a:r>
          </a:p>
          <a:p>
            <a:r>
              <a:rPr lang="en-IE" dirty="0"/>
              <a:t>STM32CubeProgrammer</a:t>
            </a:r>
          </a:p>
          <a:p>
            <a:r>
              <a:rPr lang="en-IE" dirty="0"/>
              <a:t>STM32CubeMonitor-Power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09260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 also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STM32Cube MCU Packages, for each MCU series</a:t>
            </a:r>
          </a:p>
          <a:p>
            <a:pPr lvl="1"/>
            <a:r>
              <a:rPr lang="en-IE" dirty="0"/>
              <a:t>Example: STM32CubeF4 for STM32F4 Series</a:t>
            </a:r>
          </a:p>
          <a:p>
            <a:r>
              <a:rPr lang="en-IE" dirty="0"/>
              <a:t>Each package includes:</a:t>
            </a:r>
          </a:p>
          <a:p>
            <a:r>
              <a:rPr lang="en-IE" dirty="0"/>
              <a:t>STM32Cube hardware abstraction layer (HAL) STM32Cube low-layer APIs</a:t>
            </a:r>
          </a:p>
          <a:p>
            <a:r>
              <a:rPr lang="en-IE" dirty="0"/>
              <a:t>Middleware components such as RTOS, USB, TCP/IP, and graphics.</a:t>
            </a:r>
          </a:p>
          <a:p>
            <a:r>
              <a:rPr lang="en-IE" dirty="0"/>
              <a:t> Embedded software utilities with peripheral and application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2065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and STM32Cube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These tools make development task easier at the cost of hiding some details</a:t>
            </a:r>
          </a:p>
          <a:p>
            <a:r>
              <a:rPr lang="en-IE" dirty="0"/>
              <a:t>Some of these details are what we want to see, so we do some work with and without STM32Cube</a:t>
            </a:r>
          </a:p>
          <a:p>
            <a:r>
              <a:rPr lang="en-IE" dirty="0"/>
              <a:t>(The first lab exercise uses STM32CubeMX and you need to download it and also the STM32Cube package for STM32L4)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8770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 Data types for embedded development</a:t>
            </a:r>
          </a:p>
          <a:p>
            <a:r>
              <a:rPr lang="en-IE" dirty="0"/>
              <a:t>C data types and variable sizes</a:t>
            </a:r>
          </a:p>
          <a:p>
            <a:r>
              <a:rPr lang="en-IE" dirty="0"/>
              <a:t>Port and on-chip peripherals naming conventions – set by CMSIS</a:t>
            </a:r>
          </a:p>
          <a:p>
            <a:r>
              <a:rPr lang="en-IE" dirty="0"/>
              <a:t>Arm CMSIS as a standard way of using on-chip peripherals</a:t>
            </a:r>
          </a:p>
          <a:p>
            <a:r>
              <a:rPr lang="en-IE" dirty="0"/>
              <a:t>Microcontroller I/O and software</a:t>
            </a:r>
          </a:p>
          <a:p>
            <a:r>
              <a:rPr lang="en-IE" dirty="0"/>
              <a:t>STM32CubeMX and automatic </a:t>
            </a:r>
            <a:r>
              <a:rPr lang="en-IE"/>
              <a:t>code generation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26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in an ARM microcontroller?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Program memory (e.g., flash memory)</a:t>
            </a:r>
          </a:p>
          <a:p>
            <a:r>
              <a:rPr lang="en-IE" sz="2400" dirty="0"/>
              <a:t>SRAM</a:t>
            </a:r>
          </a:p>
          <a:p>
            <a:r>
              <a:rPr lang="en-IE" sz="2400" dirty="0"/>
              <a:t>Peripheral devices</a:t>
            </a:r>
          </a:p>
          <a:p>
            <a:r>
              <a:rPr lang="en-IE" sz="2400" dirty="0"/>
              <a:t>Internal bus infrastructure</a:t>
            </a:r>
          </a:p>
          <a:p>
            <a:r>
              <a:rPr lang="en-IE" sz="2400" dirty="0"/>
              <a:t>Clock generator</a:t>
            </a:r>
          </a:p>
          <a:p>
            <a:pPr lvl="1"/>
            <a:r>
              <a:rPr lang="en-IE" sz="2000" dirty="0"/>
              <a:t>(including Phase Locked Loop), reset generator, and clock distribution network</a:t>
            </a:r>
          </a:p>
          <a:p>
            <a:r>
              <a:rPr lang="en-IE" sz="2400" dirty="0"/>
              <a:t>Voltage regulator and power control circuits</a:t>
            </a:r>
          </a:p>
          <a:p>
            <a:r>
              <a:rPr lang="en-IE" sz="2400" dirty="0"/>
              <a:t>Other </a:t>
            </a:r>
            <a:r>
              <a:rPr lang="en-IE" sz="2400" dirty="0" err="1"/>
              <a:t>analog</a:t>
            </a:r>
            <a:r>
              <a:rPr lang="en-IE" sz="2400" dirty="0"/>
              <a:t> components (e.g., ADC, DAC, voltage reference circuits)</a:t>
            </a:r>
          </a:p>
          <a:p>
            <a:r>
              <a:rPr lang="en-IE" sz="2400" dirty="0"/>
              <a:t>I/O pads</a:t>
            </a:r>
          </a:p>
          <a:p>
            <a:r>
              <a:rPr lang="en-IE" sz="2400" dirty="0"/>
              <a:t>Support circuits for manufacturing tests,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333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a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microcontroller resources are visible to programmers, some are not</a:t>
            </a:r>
          </a:p>
          <a:p>
            <a:r>
              <a:rPr lang="en-IE" dirty="0"/>
              <a:t>For programming, we need a basic understanding of the processor, and the programmer’s model of the peripherals</a:t>
            </a:r>
          </a:p>
          <a:p>
            <a:r>
              <a:rPr lang="en-IE" dirty="0"/>
              <a:t>Programmer’s model? The control, status and data registers that are the way a programmer views the on-chip peripheral</a:t>
            </a:r>
          </a:p>
          <a:p>
            <a:pPr lvl="1"/>
            <a:r>
              <a:rPr lang="en-IE" dirty="0"/>
              <a:t>Peripherals are mostly designed by chip manufacturers not ARM</a:t>
            </a:r>
          </a:p>
          <a:p>
            <a:pPr lvl="1"/>
            <a:r>
              <a:rPr lang="en-IE" dirty="0"/>
              <a:t>We need these microcontrollers’ data books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073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a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Peripherals’ data and control registers are accessible from the memory map</a:t>
            </a:r>
          </a:p>
          <a:p>
            <a:r>
              <a:rPr lang="en-IE" dirty="0"/>
              <a:t>Most microcontroller vendors provide C header files and driver libraries</a:t>
            </a:r>
          </a:p>
          <a:p>
            <a:r>
              <a:rPr lang="en-IE" dirty="0"/>
              <a:t>These files are often developed with the Cortex Microcontroller Software Interface Standard (CMSIS)</a:t>
            </a:r>
          </a:p>
          <a:p>
            <a:r>
              <a:rPr lang="en-IE" dirty="0"/>
              <a:t>They use a set of standardized headers for accessing MCU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472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the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Typically we need to initialise the peripheral devices:</a:t>
            </a:r>
          </a:p>
          <a:p>
            <a:r>
              <a:rPr lang="en-IE" dirty="0"/>
              <a:t>Enable the clock signal connection to the peripheral, and possibly clock signal connection to corresponding I/O</a:t>
            </a:r>
          </a:p>
          <a:p>
            <a:r>
              <a:rPr lang="en-IE" dirty="0"/>
              <a:t>Configure the operation mode of the I/O pins</a:t>
            </a:r>
          </a:p>
          <a:p>
            <a:r>
              <a:rPr lang="en-IE" dirty="0"/>
              <a:t>Configure the Peripheral, using control registers </a:t>
            </a:r>
          </a:p>
          <a:p>
            <a:r>
              <a:rPr lang="en-IE" dirty="0"/>
              <a:t>Configure the Interrupt controller (NVIC) if using interrupts with the peripheral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180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Types sizes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25257"/>
            <a:ext cx="7775971" cy="5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C63A-9865-4F93-B6DC-C1003321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Inputs, Outputs, on-chip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609-282B-47F6-BF79-30AFB9F8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Microcontrollers have various </a:t>
            </a:r>
            <a:r>
              <a:rPr lang="en-IE" dirty="0" err="1"/>
              <a:t>Input/Output</a:t>
            </a:r>
            <a:r>
              <a:rPr lang="en-IE" dirty="0"/>
              <a:t> (I/O) interfaces and peripherals such as timers, Real-time Clock (RTC) etc</a:t>
            </a:r>
          </a:p>
          <a:p>
            <a:r>
              <a:rPr lang="en-IE" dirty="0"/>
              <a:t>Most are vendor designed not ARM designed</a:t>
            </a:r>
          </a:p>
          <a:p>
            <a:r>
              <a:rPr lang="en-IE" dirty="0"/>
              <a:t>On ARM microcontrollers, the peripherals are memory-mapped</a:t>
            </a:r>
          </a:p>
          <a:p>
            <a:pPr lvl="1"/>
            <a:r>
              <a:rPr lang="en-IE" dirty="0"/>
              <a:t>The registers are accessed as addresses in memory </a:t>
            </a:r>
          </a:p>
          <a:p>
            <a:r>
              <a:rPr lang="en-IE" dirty="0"/>
              <a:t>In C programs, we can use pointers to read and write these registers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D0A2-E8B6-4513-A3A2-B54D8ED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003D-E736-4F63-AE8F-585002B1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8B94-3330-4B55-94AB-F8BABAFF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742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4" y="1340767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4013"/>
            <a:ext cx="8391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849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10296</TotalTime>
  <Words>1574</Words>
  <Application>Microsoft Office PowerPoint</Application>
  <PresentationFormat>On-screen Show (4:3)</PresentationFormat>
  <Paragraphs>234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Edge</vt:lpstr>
      <vt:lpstr>ED5502 Embedded Software</vt:lpstr>
      <vt:lpstr>What we will cover today</vt:lpstr>
      <vt:lpstr>What’s in an ARM microcontroller?</vt:lpstr>
      <vt:lpstr>Programming a microcontroller</vt:lpstr>
      <vt:lpstr>Programming a microcontroller</vt:lpstr>
      <vt:lpstr>Programming the Peripherals</vt:lpstr>
      <vt:lpstr>Data Types sizes</vt:lpstr>
      <vt:lpstr>Inputs, Outputs, on-chip peripherals</vt:lpstr>
      <vt:lpstr>Efficient definition of GPIO registers </vt:lpstr>
      <vt:lpstr>Efficient definition of GPIO registers </vt:lpstr>
      <vt:lpstr>CMSIS</vt:lpstr>
      <vt:lpstr>CMSIS Standardises:</vt:lpstr>
      <vt:lpstr>CMSIS Standardises:</vt:lpstr>
      <vt:lpstr>CMSIS Provides:</vt:lpstr>
      <vt:lpstr>CMSIS Functions for System Initialisation</vt:lpstr>
      <vt:lpstr>CMSIS-Core: Organisation</vt:lpstr>
      <vt:lpstr>CMSIS-Core Organisation: Layers</vt:lpstr>
      <vt:lpstr>CMSIS-Core Organisation: Layers</vt:lpstr>
      <vt:lpstr>Using CMSIS Core (1)</vt:lpstr>
      <vt:lpstr>Using CMSIS Core (2)</vt:lpstr>
      <vt:lpstr>Using CMSIS Core</vt:lpstr>
      <vt:lpstr>CMSIS Benefits for OS and middleware</vt:lpstr>
      <vt:lpstr>STM32CubeMX and STM32Cube</vt:lpstr>
      <vt:lpstr>STM32Cube also includes</vt:lpstr>
      <vt:lpstr>STM32CubeMX and STM32Cube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397</cp:revision>
  <cp:lastPrinted>2019-01-27T15:29:28Z</cp:lastPrinted>
  <dcterms:created xsi:type="dcterms:W3CDTF">2012-09-05T13:54:38Z</dcterms:created>
  <dcterms:modified xsi:type="dcterms:W3CDTF">2019-01-27T21:04:26Z</dcterms:modified>
</cp:coreProperties>
</file>