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2"/>
  </p:notesMasterIdLst>
  <p:handoutMasterIdLst>
    <p:handoutMasterId r:id="rId53"/>
  </p:handoutMasterIdLst>
  <p:sldIdLst>
    <p:sldId id="256" r:id="rId2"/>
    <p:sldId id="450" r:id="rId3"/>
    <p:sldId id="475" r:id="rId4"/>
    <p:sldId id="474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7" r:id="rId15"/>
    <p:sldId id="485" r:id="rId16"/>
    <p:sldId id="486" r:id="rId17"/>
    <p:sldId id="488" r:id="rId18"/>
    <p:sldId id="472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5" r:id="rId36"/>
    <p:sldId id="506" r:id="rId37"/>
    <p:sldId id="507" r:id="rId38"/>
    <p:sldId id="508" r:id="rId39"/>
    <p:sldId id="509" r:id="rId40"/>
    <p:sldId id="461" r:id="rId41"/>
    <p:sldId id="462" r:id="rId42"/>
    <p:sldId id="463" r:id="rId43"/>
    <p:sldId id="464" r:id="rId44"/>
    <p:sldId id="466" r:id="rId45"/>
    <p:sldId id="467" r:id="rId46"/>
    <p:sldId id="468" r:id="rId47"/>
    <p:sldId id="469" r:id="rId48"/>
    <p:sldId id="470" r:id="rId49"/>
    <p:sldId id="471" r:id="rId50"/>
    <p:sldId id="412" r:id="rId51"/>
  </p:sldIdLst>
  <p:sldSz cx="9144000" cy="6858000" type="screen4x3"/>
  <p:notesSz cx="6858000" cy="9945688"/>
  <p:defaultTextStyle>
    <a:defPPr>
      <a:defRPr lang="en-I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FF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/>
  </p:normalViewPr>
  <p:slideViewPr>
    <p:cSldViewPr>
      <p:cViewPr varScale="1">
        <p:scale>
          <a:sx n="68" d="100"/>
          <a:sy n="68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50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B8789A-6880-4222-B427-EE97DDDE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CB9B-BF94-4D24-9204-6A5750529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120" y="0"/>
            <a:ext cx="2971336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5CD64C-0B54-441C-97C5-7C071B8A6CA0}" type="datetimeFigureOut">
              <a:rPr lang="en-IE"/>
              <a:pPr>
                <a:defRPr/>
              </a:pPr>
              <a:t>27/01/2019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906E-0917-40FB-B176-F28752B60D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4647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F16C-54D3-4AE0-90F5-EBF279BFCC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120" y="9446470"/>
            <a:ext cx="2971336" cy="497536"/>
          </a:xfrm>
          <a:prstGeom prst="rect">
            <a:avLst/>
          </a:prstGeom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E9BB88-4594-452D-97CF-DBF539BC167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5434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8C2741-2BDD-48D5-86A8-EC87CA770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0C64AE7-5771-4C10-A0C5-8D17B98165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5120" y="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CE66508-9FA6-46C8-9854-34103033F9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337" y="4724917"/>
            <a:ext cx="5487326" cy="447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80F41B3-29AB-420A-BD01-FA12627590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47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2454F4F7-A6DF-4F56-806B-AB9A342F5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120" y="944647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2D78038-9F06-419B-A634-E48307815C35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84128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4888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Arm microcontrollers have two types of buses: AHB (Advanced High Performance Bus) and APB (Advanced peripheral Bus). </a:t>
            </a:r>
          </a:p>
          <a:p>
            <a:r>
              <a:rPr lang="en-IE" dirty="0"/>
              <a:t>AHB is a high-performance bus designed to interface to memory and high performance I/O.</a:t>
            </a:r>
          </a:p>
          <a:p>
            <a:r>
              <a:rPr lang="en-IE" dirty="0"/>
              <a:t>APB is designed for lower speed and low power memory and peripherals. APB usually looks like one device on an AHB bus.</a:t>
            </a:r>
          </a:p>
          <a:p>
            <a:r>
              <a:rPr lang="en-IE" dirty="0"/>
              <a:t>So the interface hierarchy is CPU – AHB and CPU – AHB – APB.</a:t>
            </a:r>
          </a:p>
          <a:p>
            <a:r>
              <a:rPr lang="en-IE" dirty="0"/>
              <a:t>Arm microcontrollers need to enable the clock signal for these buses, so this is an extra initialisation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10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89774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GPIO ports are the most straightforward of the on-chip I/O devices.</a:t>
            </a:r>
          </a:p>
          <a:p>
            <a:r>
              <a:rPr lang="en-IE" dirty="0"/>
              <a:t>At</a:t>
            </a:r>
            <a:r>
              <a:rPr lang="en-IE" baseline="0" dirty="0"/>
              <a:t> heart it’s just an output port, and input port and a direction register that allows individual bits of a port to be used as an input or as an output.</a:t>
            </a:r>
          </a:p>
          <a:p>
            <a:r>
              <a:rPr lang="en-IE" baseline="0" dirty="0"/>
              <a:t>Using pointers, we can give symbolic names to the ports, even though what is involved is the address of a register.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553731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45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72090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en-IE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IE" alt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E628FB-ACFE-48A4-B69E-F28FD7759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FFEC5AF-4338-43D6-B111-46449E451C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2578602-52F6-407A-94C1-934E6D89C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B795E-2992-41FB-9AFE-FDD23EF301EC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122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2425E-98D4-4FBF-AF67-8C9D6C7FC7FE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772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42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42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0B3FF-503E-44DE-B03C-217DF22481CF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2078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0EC2-F83B-4EA5-89D7-D13ADD964D29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125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FABE9-A1F0-4D25-A546-B48E1EC44F84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86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173D2-418A-47DD-A23C-C5D14B0AAB3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150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74E5F-DAEC-4CA2-8834-37FB243B2B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03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58BCF-E64A-438B-BFF1-976839A23CF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0606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8CAD8-78B5-4715-9523-5EB050334FB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772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28AD9-E164-47E9-A133-BC0A8A9B86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4319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5495F-ABC7-4D7D-AACD-1388F0121A21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963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A50F8-407A-4F90-8D31-B36F606E59D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55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text styles</a:t>
            </a:r>
          </a:p>
          <a:p>
            <a:pPr lvl="1"/>
            <a:r>
              <a:rPr lang="en-IE" altLang="en-US"/>
              <a:t>Second level</a:t>
            </a:r>
          </a:p>
          <a:p>
            <a:pPr lvl="2"/>
            <a:r>
              <a:rPr lang="en-IE" altLang="en-US"/>
              <a:t>Third level</a:t>
            </a:r>
          </a:p>
          <a:p>
            <a:pPr lvl="3"/>
            <a:r>
              <a:rPr lang="en-IE" altLang="en-US"/>
              <a:t>Fourth level</a:t>
            </a:r>
          </a:p>
          <a:p>
            <a:pPr lvl="4"/>
            <a:r>
              <a:rPr lang="en-IE" altLang="en-US"/>
              <a:t>Fifth level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3B3636E-62EF-4D06-B875-1EED8D9631B0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5.wdp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Spring 2019</a:t>
            </a:r>
            <a:endParaRPr lang="en-IE" altLang="en-US" sz="100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000"/>
              <a:t>Lecture 4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4A196-E8AA-441C-B267-4C29E5FE499F}" type="slidenum">
              <a:rPr lang="en-IE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IE" altLang="en-US" sz="10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24000"/>
            <a:ext cx="8424862" cy="1752600"/>
          </a:xfrm>
        </p:spPr>
        <p:txBody>
          <a:bodyPr/>
          <a:lstStyle/>
          <a:p>
            <a:pPr eaLnBrk="1" hangingPunct="1"/>
            <a:r>
              <a:rPr lang="en-IE" altLang="en-US" dirty="0"/>
              <a:t>ED5502</a:t>
            </a:r>
            <a:br>
              <a:rPr lang="en-IE" altLang="en-US" dirty="0"/>
            </a:br>
            <a:r>
              <a:rPr lang="en-IE" altLang="en-US" dirty="0"/>
              <a:t>Embedded Software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Lecture 4: 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STM32L476RG &amp; Nucleo64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Bitwise operators in C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STM32 Parallel Ports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Ciaran MacNamee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8815-87F9-4447-ACD7-09DD5290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59" y="188912"/>
            <a:ext cx="2895599" cy="3240087"/>
          </a:xfrm>
        </p:spPr>
        <p:txBody>
          <a:bodyPr/>
          <a:lstStyle/>
          <a:p>
            <a:r>
              <a:rPr lang="en-IE" dirty="0"/>
              <a:t>STM32L4xx Memory Map of peripherals</a:t>
            </a:r>
            <a:br>
              <a:rPr lang="en-IE" dirty="0"/>
            </a:br>
            <a:r>
              <a:rPr lang="en-IE" dirty="0"/>
              <a:t>(Excerpt)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2941A-4A0B-47B2-AF76-44C4EECE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A9DF9-4265-4288-9D2D-F5B1A1E7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C4BF3-EA61-47A0-A580-E4C4C1F0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10</a:t>
            </a:fld>
            <a:endParaRPr lang="en-IE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52C7F-A695-4799-96B2-5CD95966A5C5}"/>
              </a:ext>
            </a:extLst>
          </p:cNvPr>
          <p:cNvSpPr txBox="1"/>
          <p:nvPr/>
        </p:nvSpPr>
        <p:spPr>
          <a:xfrm>
            <a:off x="358637" y="4279940"/>
            <a:ext cx="289559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GPIO Block is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0DBF2D-7604-4B92-9A70-8824F29C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273" y="0"/>
            <a:ext cx="5640819" cy="68580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1521C44-D8B7-4671-8185-CC5D891E298B}"/>
              </a:ext>
            </a:extLst>
          </p:cNvPr>
          <p:cNvSpPr/>
          <p:nvPr/>
        </p:nvSpPr>
        <p:spPr>
          <a:xfrm rot="20552548">
            <a:off x="2789812" y="402904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367D7-28F0-4E9D-83E7-775079C0AACC}"/>
              </a:ext>
            </a:extLst>
          </p:cNvPr>
          <p:cNvSpPr txBox="1"/>
          <p:nvPr/>
        </p:nvSpPr>
        <p:spPr>
          <a:xfrm>
            <a:off x="300545" y="5731010"/>
            <a:ext cx="289559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Full table is much longer</a:t>
            </a:r>
          </a:p>
        </p:txBody>
      </p:sp>
    </p:spTree>
    <p:extLst>
      <p:ext uri="{BB962C8B-B14F-4D97-AF65-F5344CB8AC3E}">
        <p14:creationId xmlns:p14="http://schemas.microsoft.com/office/powerpoint/2010/main" val="10582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8815-87F9-4447-ACD7-09DD5290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88912"/>
            <a:ext cx="2483295" cy="3240087"/>
          </a:xfrm>
        </p:spPr>
        <p:txBody>
          <a:bodyPr/>
          <a:lstStyle/>
          <a:p>
            <a:r>
              <a:rPr lang="en-IE" dirty="0"/>
              <a:t>Memory Map boundaries and buses</a:t>
            </a:r>
            <a:br>
              <a:rPr lang="en-IE" dirty="0"/>
            </a:br>
            <a:r>
              <a:rPr lang="en-IE" dirty="0"/>
              <a:t>(Excerpt)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2941A-4A0B-47B2-AF76-44C4EECE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A9DF9-4265-4288-9D2D-F5B1A1E7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C4BF3-EA61-47A0-A580-E4C4C1F0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11</a:t>
            </a:fld>
            <a:endParaRPr lang="en-IE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52C7F-A695-4799-96B2-5CD95966A5C5}"/>
              </a:ext>
            </a:extLst>
          </p:cNvPr>
          <p:cNvSpPr txBox="1"/>
          <p:nvPr/>
        </p:nvSpPr>
        <p:spPr>
          <a:xfrm>
            <a:off x="107505" y="3524108"/>
            <a:ext cx="2088232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GPIO Block is on AHB2 bus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1521C44-D8B7-4671-8185-CC5D891E298B}"/>
              </a:ext>
            </a:extLst>
          </p:cNvPr>
          <p:cNvSpPr/>
          <p:nvPr/>
        </p:nvSpPr>
        <p:spPr>
          <a:xfrm rot="20552548">
            <a:off x="2789812" y="402904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367D7-28F0-4E9D-83E7-775079C0AACC}"/>
              </a:ext>
            </a:extLst>
          </p:cNvPr>
          <p:cNvSpPr txBox="1"/>
          <p:nvPr/>
        </p:nvSpPr>
        <p:spPr>
          <a:xfrm>
            <a:off x="150350" y="5264170"/>
            <a:ext cx="2045387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From Reference Manual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66834-0954-4EB1-A376-F98F588C7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87313"/>
            <a:ext cx="66960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8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7B9C-0565-4FCE-91C7-30C5E6D1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and Peripheral Memory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41779-6F8C-4A9C-B835-829FB746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GPIO, Timers, ADCs etc are memory mapped</a:t>
            </a:r>
          </a:p>
          <a:p>
            <a:r>
              <a:rPr lang="en-IE" dirty="0"/>
              <a:t>They are accessed like addresses in memory but they are located at a fixed range of addresses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E900C-5F47-4605-B2DD-BC1E0311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B7DFB-EC4D-4C6B-8B8F-665816DF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CCA0-2A9E-4289-917F-BF557C61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12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EFFD3-C640-44F2-AF6D-BA8D1FAD4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964" y="2898775"/>
            <a:ext cx="4311043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3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7B9C-0565-4FCE-91C7-30C5E6D1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and Peripheral Memory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41779-6F8C-4A9C-B835-829FB7462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051"/>
            <a:ext cx="8229600" cy="1008782"/>
          </a:xfrm>
        </p:spPr>
        <p:txBody>
          <a:bodyPr/>
          <a:lstStyle/>
          <a:p>
            <a:r>
              <a:rPr lang="en-IE" dirty="0"/>
              <a:t>Each GPIO has a number of registers associated with it</a:t>
            </a:r>
          </a:p>
          <a:p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E900C-5F47-4605-B2DD-BC1E0311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B7DFB-EC4D-4C6B-8B8F-665816DF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CCA0-2A9E-4289-917F-BF557C61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13</a:t>
            </a:fld>
            <a:endParaRPr lang="en-IE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34208-E4EC-4C8A-A2FA-E2D4A250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90" y="1984754"/>
            <a:ext cx="9174980" cy="3397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E601D0-54C9-442A-96AF-688AF3DCE63A}"/>
              </a:ext>
            </a:extLst>
          </p:cNvPr>
          <p:cNvSpPr txBox="1"/>
          <p:nvPr/>
        </p:nvSpPr>
        <p:spPr>
          <a:xfrm>
            <a:off x="611560" y="5661248"/>
            <a:ext cx="754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GPIOA_MODER is at 0x4800 0000, GPIOA_ODR is at 0x4800 0014 etc</a:t>
            </a:r>
          </a:p>
        </p:txBody>
      </p:sp>
    </p:spTree>
    <p:extLst>
      <p:ext uri="{BB962C8B-B14F-4D97-AF65-F5344CB8AC3E}">
        <p14:creationId xmlns:p14="http://schemas.microsoft.com/office/powerpoint/2010/main" val="57844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D4F5-1B7D-45E0-B5E4-7E43D576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GPIO registers and pointers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A11E5-0229-437D-A3C5-D99A0C7F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89D9-2B42-43B6-8DE6-3914B82D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30442-580E-4C47-84AD-79D8E7D4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14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E1F45-6860-4675-B07F-C1338CD6E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232" y="1196752"/>
            <a:ext cx="8048208" cy="439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6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D4F5-1B7D-45E0-B5E4-7E43D576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Efficient definition of GPIO registers</a:t>
            </a:r>
            <a:br>
              <a:rPr lang="en-IE" dirty="0"/>
            </a:b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A11E5-0229-437D-A3C5-D99A0C7F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89D9-2B42-43B6-8DE6-3914B82D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30442-580E-4C47-84AD-79D8E7D4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15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9B5F4-988D-4C09-AB72-E391EAF63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4726"/>
            <a:ext cx="8947793" cy="4032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8558F6-9391-4C35-95E1-DE8BF7AD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5040008"/>
            <a:ext cx="8391525" cy="1266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33EBE-2D40-47B2-BD9D-D83A2FEDFF4B}"/>
              </a:ext>
            </a:extLst>
          </p:cNvPr>
          <p:cNvSpPr txBox="1"/>
          <p:nvPr/>
        </p:nvSpPr>
        <p:spPr>
          <a:xfrm>
            <a:off x="107504" y="6389700"/>
            <a:ext cx="6237605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CMSIS: Cortex Microcontroller Software Interface Standard</a:t>
            </a:r>
          </a:p>
        </p:txBody>
      </p:sp>
    </p:spTree>
    <p:extLst>
      <p:ext uri="{BB962C8B-B14F-4D97-AF65-F5344CB8AC3E}">
        <p14:creationId xmlns:p14="http://schemas.microsoft.com/office/powerpoint/2010/main" val="1169291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D4F5-1B7D-45E0-B5E4-7E43D576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Efficient definition of GPIO registers</a:t>
            </a:r>
            <a:br>
              <a:rPr lang="en-IE" dirty="0"/>
            </a:b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A11E5-0229-437D-A3C5-D99A0C7F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89D9-2B42-43B6-8DE6-3914B82D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30442-580E-4C47-84AD-79D8E7D4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16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83C36-1A1D-43BA-A9C6-F4406DE5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613"/>
            <a:ext cx="9144000" cy="2387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20FB69-0C5C-4210-8889-38C8F606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223878"/>
            <a:ext cx="8220075" cy="3305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B1CA7B-26F9-4CB2-B130-31A967714717}"/>
              </a:ext>
            </a:extLst>
          </p:cNvPr>
          <p:cNvSpPr txBox="1"/>
          <p:nvPr/>
        </p:nvSpPr>
        <p:spPr>
          <a:xfrm>
            <a:off x="6019800" y="4898703"/>
            <a:ext cx="3016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example is not for STML476RG</a:t>
            </a:r>
          </a:p>
          <a:p>
            <a:r>
              <a:rPr lang="en-IE" dirty="0"/>
              <a:t>(Addresses are different)</a:t>
            </a:r>
          </a:p>
        </p:txBody>
      </p:sp>
    </p:spTree>
    <p:extLst>
      <p:ext uri="{BB962C8B-B14F-4D97-AF65-F5344CB8AC3E}">
        <p14:creationId xmlns:p14="http://schemas.microsoft.com/office/powerpoint/2010/main" val="4079276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C3B8-CC5C-4828-A0D8-E7BC0304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Parallel or GPIO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7EA97-214E-46F3-AE65-92E19F160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General Purpose Input Output pins are organised as parallel ports with (for STM32) 16 elements</a:t>
            </a:r>
          </a:p>
          <a:p>
            <a:r>
              <a:rPr lang="en-IE" dirty="0"/>
              <a:t>Each one can be an input or output and can also have other advanced options</a:t>
            </a:r>
          </a:p>
          <a:p>
            <a:r>
              <a:rPr lang="en-IE" dirty="0"/>
              <a:t>They are used to drive LEDs, read switches or keypads, etc</a:t>
            </a:r>
          </a:p>
          <a:p>
            <a:r>
              <a:rPr lang="en-IE" dirty="0"/>
              <a:t>Note that microcontroller pins usually have multiple functions because pins are expensive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40F2F-EAC7-4550-B120-0A32CC0C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5EA50-F5CA-4966-8BA9-077CF0CA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4F14C-A3C9-43E8-AA76-151EEB53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016251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D7A5-ACE5-4835-90AB-38BE7199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Parallel Ports or GPIO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69FC-6602-45CA-9A1F-038D2525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Simplest on-chip I/O devices</a:t>
            </a:r>
          </a:p>
          <a:p>
            <a:r>
              <a:rPr lang="en-IE" dirty="0"/>
              <a:t>You can set an output pin to a logic 1, high voltage level or a logic low, low voltage output under software control</a:t>
            </a:r>
          </a:p>
          <a:p>
            <a:r>
              <a:rPr lang="en-IE" dirty="0"/>
              <a:t>Or read the logic level read in from a pin</a:t>
            </a:r>
          </a:p>
          <a:p>
            <a:r>
              <a:rPr lang="en-IE" dirty="0"/>
              <a:t>Most ports have a similar structure:</a:t>
            </a:r>
          </a:p>
          <a:p>
            <a:r>
              <a:rPr lang="en-IE" dirty="0"/>
              <a:t>A direction register that determines if a pin is to be an output or an input</a:t>
            </a:r>
          </a:p>
          <a:p>
            <a:r>
              <a:rPr lang="en-IE" dirty="0"/>
              <a:t>An output port register </a:t>
            </a:r>
          </a:p>
          <a:p>
            <a:r>
              <a:rPr lang="en-IE" dirty="0"/>
              <a:t>An input pin register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ACDFA-3167-4245-93ED-333F2082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CF969-0A9F-4F1E-B3B5-709A0C40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B2FD-89E1-4010-8C53-BC2969C2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607511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C6E6-E405-4298-8BF1-BCD6E5B3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u="sng" dirty="0"/>
              <a:t>Simplified</a:t>
            </a:r>
            <a:r>
              <a:rPr lang="en-IE" dirty="0"/>
              <a:t> structure of a parallel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AFD7-4F57-46DD-8B20-30CB4AD2D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051"/>
            <a:ext cx="8229600" cy="1656854"/>
          </a:xfrm>
        </p:spPr>
        <p:txBody>
          <a:bodyPr/>
          <a:lstStyle/>
          <a:p>
            <a:r>
              <a:rPr lang="en-IE" dirty="0"/>
              <a:t>One bit of a microcontroller port usually consists of an output port, a direction control register and input register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1ED0B-B757-4AB4-BFA5-9F096CD7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4F88-10E8-4A00-AE80-0FE9BD7D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87492-0ACB-443A-AA1A-C4860438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19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8FDCA-68CA-49C0-AD0F-3872D90AE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14663"/>
            <a:ext cx="6628772" cy="3678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1B209C-DB9D-40E8-8DAA-49C8DD7FA436}"/>
              </a:ext>
            </a:extLst>
          </p:cNvPr>
          <p:cNvSpPr txBox="1"/>
          <p:nvPr/>
        </p:nvSpPr>
        <p:spPr>
          <a:xfrm>
            <a:off x="6819586" y="2259659"/>
            <a:ext cx="213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STM32 GPIO ports have more features than this port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So more configuration registers are required</a:t>
            </a:r>
          </a:p>
        </p:txBody>
      </p:sp>
    </p:spTree>
    <p:extLst>
      <p:ext uri="{BB962C8B-B14F-4D97-AF65-F5344CB8AC3E}">
        <p14:creationId xmlns:p14="http://schemas.microsoft.com/office/powerpoint/2010/main" val="242412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332D-36FD-4DB3-8238-4413E0EB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 will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2455-2B76-44BA-B058-03565707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STM32L476RG Overview and Block Diagram</a:t>
            </a:r>
          </a:p>
          <a:p>
            <a:r>
              <a:rPr lang="en-IE" dirty="0"/>
              <a:t>STM32L476RG Memory Map</a:t>
            </a:r>
          </a:p>
          <a:p>
            <a:r>
              <a:rPr lang="en-IE" dirty="0"/>
              <a:t>STM32 Nucleo64 Board</a:t>
            </a:r>
          </a:p>
          <a:p>
            <a:r>
              <a:rPr lang="en-IE" dirty="0"/>
              <a:t>Bitwise operators in C</a:t>
            </a:r>
          </a:p>
          <a:p>
            <a:r>
              <a:rPr lang="en-IE" dirty="0"/>
              <a:t>Parallel Ports &amp; GPIO</a:t>
            </a:r>
          </a:p>
          <a:p>
            <a:r>
              <a:rPr lang="en-IE" dirty="0"/>
              <a:t>STM32 GPIO Ports</a:t>
            </a:r>
          </a:p>
          <a:p>
            <a:r>
              <a:rPr lang="en-IE" dirty="0"/>
              <a:t>Simple GPIO program without HAL libraries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0352-10D3-41B9-8242-834969F9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AFE75-00C3-4018-A063-930FB9CA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EE94-48D4-4720-A349-BB7372C3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24113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B364-AD11-4384-A412-711A2133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 GPIO Features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35DC2-804F-41E8-B0C3-F1F3B210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6BBD2-8652-4487-8579-028E4380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8999C-34B6-4940-8655-BDED971D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20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D3B87-936B-4540-991F-3FB5150C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124744"/>
            <a:ext cx="75533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17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B364-AD11-4384-A412-711A2133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 GPIO Functional Description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35DC2-804F-41E8-B0C3-F1F3B210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6BBD2-8652-4487-8579-028E4380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8999C-34B6-4940-8655-BDED971D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21</a:t>
            </a:fld>
            <a:endParaRPr lang="en-IE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193ED-D3C2-4653-836C-A0002161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56" y="1016049"/>
            <a:ext cx="8056888" cy="48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37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 of a GPIO Pin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22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AC77A-4609-4C73-A554-C47AF68A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062037"/>
            <a:ext cx="8467725" cy="4733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0D6C9B-4464-4A4C-87BF-4CCF2FD32533}"/>
              </a:ext>
            </a:extLst>
          </p:cNvPr>
          <p:cNvSpPr txBox="1"/>
          <p:nvPr/>
        </p:nvSpPr>
        <p:spPr>
          <a:xfrm>
            <a:off x="6553200" y="157162"/>
            <a:ext cx="2590800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These options are enabled/disabled using different settings in the GPIO configuration registers.</a:t>
            </a:r>
          </a:p>
          <a:p>
            <a:r>
              <a:rPr lang="en-IE" dirty="0">
                <a:solidFill>
                  <a:srgbClr val="FFFF00"/>
                </a:solidFill>
              </a:rPr>
              <a:t>The output and input registers are  also required.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BC3D8-A76A-4E62-BCDA-A6EB465B3E0E}"/>
              </a:ext>
            </a:extLst>
          </p:cNvPr>
          <p:cNvSpPr txBox="1"/>
          <p:nvPr/>
        </p:nvSpPr>
        <p:spPr>
          <a:xfrm>
            <a:off x="539552" y="5795962"/>
            <a:ext cx="477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We look at each of the GPIO registers in turn</a:t>
            </a:r>
          </a:p>
        </p:txBody>
      </p:sp>
    </p:spTree>
    <p:extLst>
      <p:ext uri="{BB962C8B-B14F-4D97-AF65-F5344CB8AC3E}">
        <p14:creationId xmlns:p14="http://schemas.microsoft.com/office/powerpoint/2010/main" val="349025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 of a GPIO 5V tolerant Pin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23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7CC2B-7A89-4F08-8286-DC77ACF2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776287"/>
            <a:ext cx="84105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84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Mode 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24</a:t>
            </a:fld>
            <a:endParaRPr lang="en-IE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2A7EA4-639B-4B6D-9DD3-DE496BB2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836613"/>
            <a:ext cx="8429625" cy="5629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CCC206-911E-4D9B-BCBF-352BB5DA807D}"/>
              </a:ext>
            </a:extLst>
          </p:cNvPr>
          <p:cNvSpPr txBox="1"/>
          <p:nvPr/>
        </p:nvSpPr>
        <p:spPr>
          <a:xfrm>
            <a:off x="4536484" y="1243272"/>
            <a:ext cx="4224298" cy="92333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Each GPIO port has 16 bits</a:t>
            </a:r>
          </a:p>
          <a:p>
            <a:r>
              <a:rPr lang="en-IE" dirty="0">
                <a:solidFill>
                  <a:srgbClr val="FFFF00"/>
                </a:solidFill>
              </a:rPr>
              <a:t>Two bits are needed for each pin option</a:t>
            </a:r>
          </a:p>
          <a:p>
            <a:r>
              <a:rPr lang="en-IE" dirty="0">
                <a:solidFill>
                  <a:srgbClr val="FFFF00"/>
                </a:solidFill>
              </a:rPr>
              <a:t>So the mode register needs 32 bits</a:t>
            </a:r>
          </a:p>
        </p:txBody>
      </p:sp>
    </p:spTree>
    <p:extLst>
      <p:ext uri="{BB962C8B-B14F-4D97-AF65-F5344CB8AC3E}">
        <p14:creationId xmlns:p14="http://schemas.microsoft.com/office/powerpoint/2010/main" val="113659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Type 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25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B5665-1D9E-42C0-93C4-160E318C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" y="836613"/>
            <a:ext cx="8505825" cy="4124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CCC206-911E-4D9B-BCBF-352BB5DA807D}"/>
              </a:ext>
            </a:extLst>
          </p:cNvPr>
          <p:cNvSpPr txBox="1"/>
          <p:nvPr/>
        </p:nvSpPr>
        <p:spPr>
          <a:xfrm>
            <a:off x="2590800" y="5098057"/>
            <a:ext cx="6378669" cy="92333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Each GPIO port has 16 bits</a:t>
            </a:r>
          </a:p>
          <a:p>
            <a:r>
              <a:rPr lang="en-IE" dirty="0">
                <a:solidFill>
                  <a:srgbClr val="FFFF00"/>
                </a:solidFill>
              </a:rPr>
              <a:t>The default case is the preferred option for most applications</a:t>
            </a:r>
          </a:p>
          <a:p>
            <a:r>
              <a:rPr lang="en-IE" dirty="0">
                <a:solidFill>
                  <a:srgbClr val="FFFF00"/>
                </a:solidFill>
              </a:rPr>
              <a:t> so you may not always need to set up this register</a:t>
            </a:r>
          </a:p>
        </p:txBody>
      </p:sp>
    </p:spTree>
    <p:extLst>
      <p:ext uri="{BB962C8B-B14F-4D97-AF65-F5344CB8AC3E}">
        <p14:creationId xmlns:p14="http://schemas.microsoft.com/office/powerpoint/2010/main" val="2709881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Speed 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26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B3D724-B891-4FEA-ABA0-DAFEBCC8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836613"/>
            <a:ext cx="85058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53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Pull Up/Down 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27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03843-B212-4E61-9FAA-BCDF0D558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052736"/>
            <a:ext cx="8467725" cy="1190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CFBFE9-460E-4CFF-9D0E-F0C1A222E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6" y="2060848"/>
            <a:ext cx="8505825" cy="3914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51493C-D54B-44D2-AA4F-E4865E644C2C}"/>
              </a:ext>
            </a:extLst>
          </p:cNvPr>
          <p:cNvSpPr txBox="1"/>
          <p:nvPr/>
        </p:nvSpPr>
        <p:spPr>
          <a:xfrm>
            <a:off x="4211960" y="5460918"/>
            <a:ext cx="4339650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Weak Pull-Up/Pull-Down resistors</a:t>
            </a:r>
          </a:p>
          <a:p>
            <a:r>
              <a:rPr lang="en-IE" dirty="0">
                <a:solidFill>
                  <a:srgbClr val="FFFF00"/>
                </a:solidFill>
              </a:rPr>
              <a:t>Save board real-estate and reduce costs</a:t>
            </a:r>
          </a:p>
        </p:txBody>
      </p:sp>
    </p:spTree>
    <p:extLst>
      <p:ext uri="{BB962C8B-B14F-4D97-AF65-F5344CB8AC3E}">
        <p14:creationId xmlns:p14="http://schemas.microsoft.com/office/powerpoint/2010/main" val="1349656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Pull Up/Down 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28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03843-B212-4E61-9FAA-BCDF0D558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052736"/>
            <a:ext cx="8467725" cy="1190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CFBFE9-460E-4CFF-9D0E-F0C1A222E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6" y="2060848"/>
            <a:ext cx="8505825" cy="3914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51493C-D54B-44D2-AA4F-E4865E644C2C}"/>
              </a:ext>
            </a:extLst>
          </p:cNvPr>
          <p:cNvSpPr txBox="1"/>
          <p:nvPr/>
        </p:nvSpPr>
        <p:spPr>
          <a:xfrm>
            <a:off x="4211960" y="5460918"/>
            <a:ext cx="4339650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Weak Pull-Up/Pull-Down resistors</a:t>
            </a:r>
          </a:p>
          <a:p>
            <a:r>
              <a:rPr lang="en-IE" dirty="0">
                <a:solidFill>
                  <a:srgbClr val="FFFF00"/>
                </a:solidFill>
              </a:rPr>
              <a:t>Save board real-estate and reduce costs</a:t>
            </a:r>
          </a:p>
        </p:txBody>
      </p:sp>
    </p:spTree>
    <p:extLst>
      <p:ext uri="{BB962C8B-B14F-4D97-AF65-F5344CB8AC3E}">
        <p14:creationId xmlns:p14="http://schemas.microsoft.com/office/powerpoint/2010/main" val="3261290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Input Data 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29</a:t>
            </a:fld>
            <a:endParaRPr lang="en-IE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1493C-D54B-44D2-AA4F-E4865E644C2C}"/>
              </a:ext>
            </a:extLst>
          </p:cNvPr>
          <p:cNvSpPr txBox="1"/>
          <p:nvPr/>
        </p:nvSpPr>
        <p:spPr>
          <a:xfrm>
            <a:off x="1524000" y="5204699"/>
            <a:ext cx="339067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Again, only 16-bits are required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D6E17-DD13-4C5E-A44A-983D31FF8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054477"/>
            <a:ext cx="85248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77E-7553-441F-B348-9B3D58DD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</p:spPr>
        <p:txBody>
          <a:bodyPr/>
          <a:lstStyle/>
          <a:p>
            <a:r>
              <a:rPr lang="en-IE" dirty="0"/>
              <a:t>STM32L476RG Description (Excerpt)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56E98-D4C4-4139-A080-6969DC46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94BA0-B444-4A88-8CC9-BAEE211D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20F90-1522-48B5-96E0-1B778733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15198-AC53-43F5-85A0-E78DF4B5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14" y="836613"/>
            <a:ext cx="7928371" cy="57499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B7847-A7A1-474B-A774-F47F310EEBC1}"/>
              </a:ext>
            </a:extLst>
          </p:cNvPr>
          <p:cNvSpPr txBox="1"/>
          <p:nvPr/>
        </p:nvSpPr>
        <p:spPr>
          <a:xfrm>
            <a:off x="1403648" y="836613"/>
            <a:ext cx="7353295" cy="156966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E" sz="2400" dirty="0">
                <a:solidFill>
                  <a:schemeClr val="bg1"/>
                </a:solidFill>
              </a:rPr>
              <a:t>This text is taken from the STM32L476 </a:t>
            </a:r>
            <a:r>
              <a:rPr lang="en-IE" sz="2400" dirty="0" err="1">
                <a:solidFill>
                  <a:schemeClr val="bg1"/>
                </a:solidFill>
              </a:rPr>
              <a:t>DataSheet</a:t>
            </a:r>
            <a:endParaRPr lang="en-IE" sz="2400" dirty="0">
              <a:solidFill>
                <a:schemeClr val="bg1"/>
              </a:solidFill>
            </a:endParaRPr>
          </a:p>
          <a:p>
            <a:r>
              <a:rPr lang="en-IE" sz="2400" dirty="0">
                <a:solidFill>
                  <a:schemeClr val="bg1"/>
                </a:solidFill>
              </a:rPr>
              <a:t>See stml476rg.pdf in Resources/Data Sheets</a:t>
            </a:r>
          </a:p>
          <a:p>
            <a:endParaRPr lang="en-IE" sz="2400" dirty="0">
              <a:solidFill>
                <a:schemeClr val="bg1"/>
              </a:solidFill>
            </a:endParaRPr>
          </a:p>
          <a:p>
            <a:r>
              <a:rPr lang="en-IE" sz="2400" dirty="0">
                <a:solidFill>
                  <a:schemeClr val="bg1"/>
                </a:solidFill>
              </a:rPr>
              <a:t>The next few slides are captures from that document</a:t>
            </a:r>
          </a:p>
        </p:txBody>
      </p:sp>
    </p:spTree>
    <p:extLst>
      <p:ext uri="{BB962C8B-B14F-4D97-AF65-F5344CB8AC3E}">
        <p14:creationId xmlns:p14="http://schemas.microsoft.com/office/powerpoint/2010/main" val="4147864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Output Data 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30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B0CF8-CA26-4CE4-991E-C7C61FB8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215901"/>
            <a:ext cx="8410575" cy="3190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492060-2052-479F-9C50-C39A84C3E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109463"/>
            <a:ext cx="8372475" cy="1381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B39942-C194-4893-B8CF-6CAD21B98377}"/>
              </a:ext>
            </a:extLst>
          </p:cNvPr>
          <p:cNvSpPr txBox="1"/>
          <p:nvPr/>
        </p:nvSpPr>
        <p:spPr>
          <a:xfrm>
            <a:off x="200447" y="5331768"/>
            <a:ext cx="7430239" cy="1200329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For many MCUs setting individual bits involves a read – mask – rewrite</a:t>
            </a:r>
          </a:p>
          <a:p>
            <a:endParaRPr lang="en-IE" dirty="0">
              <a:solidFill>
                <a:srgbClr val="FFFF00"/>
              </a:solidFill>
            </a:endParaRPr>
          </a:p>
          <a:p>
            <a:r>
              <a:rPr lang="en-IE" dirty="0">
                <a:solidFill>
                  <a:srgbClr val="FFFF00"/>
                </a:solidFill>
              </a:rPr>
              <a:t>This involves separate instructions and may not be atomic.</a:t>
            </a:r>
          </a:p>
          <a:p>
            <a:r>
              <a:rPr lang="en-IE" dirty="0">
                <a:solidFill>
                  <a:srgbClr val="FFFF00"/>
                </a:solidFill>
              </a:rPr>
              <a:t>For atomic operations the bit set/reset register may be used (next)</a:t>
            </a:r>
          </a:p>
        </p:txBody>
      </p:sp>
    </p:spTree>
    <p:extLst>
      <p:ext uri="{BB962C8B-B14F-4D97-AF65-F5344CB8AC3E}">
        <p14:creationId xmlns:p14="http://schemas.microsoft.com/office/powerpoint/2010/main" val="3755364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Bit Set/Reset 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31</a:t>
            </a:fld>
            <a:endParaRPr lang="en-IE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954073-3342-4C56-9A2B-4440A45B7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900112"/>
            <a:ext cx="8429625" cy="5057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EF0E7A-5AC1-473B-8B2B-0CC8D2195B62}"/>
              </a:ext>
            </a:extLst>
          </p:cNvPr>
          <p:cNvSpPr txBox="1"/>
          <p:nvPr/>
        </p:nvSpPr>
        <p:spPr>
          <a:xfrm>
            <a:off x="3679540" y="1412776"/>
            <a:ext cx="546446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Why do you think atomic operations are important?</a:t>
            </a:r>
          </a:p>
        </p:txBody>
      </p:sp>
    </p:spTree>
    <p:extLst>
      <p:ext uri="{BB962C8B-B14F-4D97-AF65-F5344CB8AC3E}">
        <p14:creationId xmlns:p14="http://schemas.microsoft.com/office/powerpoint/2010/main" val="1295133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Configuration Lock Register (1)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32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5CF63A-AFB2-4D73-9F0E-B0ABB496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268760"/>
            <a:ext cx="68675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77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Configuration Lock Register (2)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33</a:t>
            </a:fld>
            <a:endParaRPr lang="en-IE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75E698-0145-4365-BB88-A980E9A6E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54172"/>
            <a:ext cx="6715125" cy="4638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3D2617-C20E-453F-AFB3-86C9A6C7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08" y="823914"/>
            <a:ext cx="67532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61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Alternate Function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34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4C3D8-3753-4675-AEFD-E54B92216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825268"/>
            <a:ext cx="8448675" cy="2924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982F4-79AA-4795-9741-21D1C1CB4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53" y="3861048"/>
            <a:ext cx="4764939" cy="2996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69B4EB-2B2F-4A4B-B2BB-A1C47D8A79BD}"/>
              </a:ext>
            </a:extLst>
          </p:cNvPr>
          <p:cNvSpPr txBox="1"/>
          <p:nvPr/>
        </p:nvSpPr>
        <p:spPr>
          <a:xfrm>
            <a:off x="5565941" y="4062632"/>
            <a:ext cx="3236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4 bits per port pin = 64 bits</a:t>
            </a:r>
          </a:p>
          <a:p>
            <a:r>
              <a:rPr lang="en-IE" dirty="0"/>
              <a:t>Two 32-bit registers</a:t>
            </a:r>
          </a:p>
          <a:p>
            <a:r>
              <a:rPr lang="en-IE" dirty="0"/>
              <a:t>The AF patterns allow the pin </a:t>
            </a:r>
          </a:p>
          <a:p>
            <a:r>
              <a:rPr lang="en-IE" dirty="0"/>
              <a:t>To be used for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477478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Alternate Function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35</a:t>
            </a:fld>
            <a:endParaRPr lang="en-IE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46683C-CD85-4D58-B6FC-EA5CA472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07"/>
            <a:ext cx="8183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69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Port Reset 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36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681AF-AF5E-4A1D-B7ED-71A2B47C9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052736"/>
            <a:ext cx="84296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54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AHB2ENR 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37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36FF50-F6F7-4AD0-97B8-60E1941B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764704"/>
            <a:ext cx="8429625" cy="441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0D0E2-A4A5-402A-87A5-D879DB66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4981575"/>
            <a:ext cx="2981325" cy="1876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480334-5C64-489D-A6A0-194A39F4083D}"/>
              </a:ext>
            </a:extLst>
          </p:cNvPr>
          <p:cNvSpPr txBox="1"/>
          <p:nvPr/>
        </p:nvSpPr>
        <p:spPr>
          <a:xfrm>
            <a:off x="3635896" y="4990113"/>
            <a:ext cx="3275256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Other GPIOEN bits are similar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F9D57-0BCB-4801-AF01-AF5BEC3150CA}"/>
              </a:ext>
            </a:extLst>
          </p:cNvPr>
          <p:cNvSpPr txBox="1"/>
          <p:nvPr/>
        </p:nvSpPr>
        <p:spPr>
          <a:xfrm>
            <a:off x="4533774" y="1227738"/>
            <a:ext cx="4249946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Recall that GPIOs are on the AHB2 Bus</a:t>
            </a:r>
          </a:p>
        </p:txBody>
      </p:sp>
    </p:spTree>
    <p:extLst>
      <p:ext uri="{BB962C8B-B14F-4D97-AF65-F5344CB8AC3E}">
        <p14:creationId xmlns:p14="http://schemas.microsoft.com/office/powerpoint/2010/main" val="1067957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BD35-5514-4415-AACD-1086BFDC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Nucleo64 STM32L476 Green Led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B02B5-78B6-42F3-97AF-CA916D4C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30A5-DA97-4B81-8F2E-85E97B21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9FEE7-1BD9-4287-BB42-9AF6F173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38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E3A729-B894-4558-A3EC-6246FCEC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36613"/>
            <a:ext cx="54006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11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BD35-5514-4415-AACD-1086BFDC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Nucleo64 STM32L476 Blue Button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B02B5-78B6-42F3-97AF-CA916D4C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30A5-DA97-4B81-8F2E-85E97B21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9FEE7-1BD9-4287-BB42-9AF6F173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39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95964-21D5-4C91-B07F-F8281E7D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005012"/>
            <a:ext cx="62293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8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77E-7553-441F-B348-9B3D58DD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STM32L476RG Description (Excerpt)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56E98-D4C4-4139-A080-6969DC46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94BA0-B444-4A88-8CC9-BAEE211D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20F90-1522-48B5-96E0-1B778733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15198-AC53-43F5-85A0-E78DF4B5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14" y="836613"/>
            <a:ext cx="7928371" cy="57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09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D4F5-1B7D-45E0-B5E4-7E43D576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GPIO registers and pointers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A11E5-0229-437D-A3C5-D99A0C7F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89D9-2B42-43B6-8DE6-3914B82D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30442-580E-4C47-84AD-79D8E7D4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40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E1F45-6860-4675-B07F-C1338CD6E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232" y="1196752"/>
            <a:ext cx="8048208" cy="439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7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D4F5-1B7D-45E0-B5E4-7E43D576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Using the GPIO registers and pointers</a:t>
            </a:r>
            <a:br>
              <a:rPr lang="en-IE" dirty="0"/>
            </a:b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A11E5-0229-437D-A3C5-D99A0C7F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89D9-2B42-43B6-8DE6-3914B82D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30442-580E-4C47-84AD-79D8E7D4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41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EC500-8D47-4626-9252-27238ADCD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587074"/>
            <a:ext cx="9144000" cy="3683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34C9A9-3765-4CBB-941C-DFF43FC20406}"/>
              </a:ext>
            </a:extLst>
          </p:cNvPr>
          <p:cNvSpPr txBox="1"/>
          <p:nvPr/>
        </p:nvSpPr>
        <p:spPr>
          <a:xfrm>
            <a:off x="457200" y="5589240"/>
            <a:ext cx="582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See next slide for how this can be done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956026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D4F5-1B7D-45E0-B5E4-7E43D576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Efficient definition of GPIO registers</a:t>
            </a:r>
            <a:br>
              <a:rPr lang="en-IE" dirty="0"/>
            </a:b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A11E5-0229-437D-A3C5-D99A0C7F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89D9-2B42-43B6-8DE6-3914B82D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30442-580E-4C47-84AD-79D8E7D4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42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9B5F4-988D-4C09-AB72-E391EAF63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94" y="1340767"/>
            <a:ext cx="8947793" cy="4032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8558F6-9391-4C35-95E1-DE8BF7AD4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5434013"/>
            <a:ext cx="83915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84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D4F5-1B7D-45E0-B5E4-7E43D576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Efficient definition of GPIO registers</a:t>
            </a:r>
            <a:br>
              <a:rPr lang="en-IE" dirty="0"/>
            </a:b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A11E5-0229-437D-A3C5-D99A0C7F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89D9-2B42-43B6-8DE6-3914B82D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30442-580E-4C47-84AD-79D8E7D4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43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83C36-1A1D-43BA-A9C6-F4406DE59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36613"/>
            <a:ext cx="9144000" cy="2387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20FB69-0C5C-4210-8889-38C8F6060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04" y="3223878"/>
            <a:ext cx="82200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6E3D-63A6-40B2-AB99-4C660BB0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the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CA579-8456-4683-BEA2-F72B53821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Now we can create functions that can be used for each instance of the peripheral</a:t>
            </a:r>
          </a:p>
          <a:p>
            <a:r>
              <a:rPr lang="en-IE" dirty="0" err="1"/>
              <a:t>E,g</a:t>
            </a:r>
            <a:r>
              <a:rPr lang="en-IE" dirty="0"/>
              <a:t>. the code to reset the GPIO port can be written as: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24D8-BE17-4B56-95AA-FC5F2F21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691FB-E323-40A9-8285-4EE70034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64BB8-BB0A-4AB4-96CB-4284FEFB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44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3FEE52-4662-4A9E-AD5A-1D49E2B59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001" y="2996952"/>
            <a:ext cx="7115175" cy="1304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08366D-5D3D-4EBC-B2B4-F6243AD83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515" y="4301877"/>
            <a:ext cx="71151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86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6E3D-63A6-40B2-AB99-4C660BB0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the reset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CA579-8456-4683-BEA2-F72B53821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the function by passing the peripheral base pointer to the function: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24D8-BE17-4B56-95AA-FC5F2F21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691FB-E323-40A9-8285-4EE70034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64BB8-BB0A-4AB4-96CB-4284FEFB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45</a:t>
            </a:fld>
            <a:endParaRPr lang="en-IE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BAD033-A02D-4F96-8E2B-3A17CA4AC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518021"/>
            <a:ext cx="9144000" cy="182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76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FBBE-5AD8-4EBE-9AA5-D641297C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CMSIS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53B9-56AB-43E1-8B50-A4FDD5F92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CMSIS: Cortex Microcontroller Software Interface Standard</a:t>
            </a:r>
          </a:p>
          <a:p>
            <a:r>
              <a:rPr lang="en-IE" dirty="0"/>
              <a:t>A consistent software infrastructure for Cortex-M software developers, aims:</a:t>
            </a:r>
          </a:p>
          <a:p>
            <a:r>
              <a:rPr lang="en-IE" dirty="0"/>
              <a:t>Software reuse</a:t>
            </a:r>
          </a:p>
          <a:p>
            <a:r>
              <a:rPr lang="en-IE" dirty="0"/>
              <a:t>Software compatibility</a:t>
            </a:r>
          </a:p>
          <a:p>
            <a:r>
              <a:rPr lang="en-IE" dirty="0"/>
              <a:t>Ease of use</a:t>
            </a:r>
          </a:p>
          <a:p>
            <a:r>
              <a:rPr lang="en-IE" dirty="0"/>
              <a:t>Toolchain independent</a:t>
            </a:r>
          </a:p>
          <a:p>
            <a:r>
              <a:rPr lang="en-IE" dirty="0"/>
              <a:t>Open: CMSIS core files source code can be downloaded from </a:t>
            </a:r>
            <a:r>
              <a:rPr lang="en-IE" dirty="0" err="1"/>
              <a:t>Github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94E7-ED10-4FB3-8A65-1CCADFBC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2D3B-E1E5-47F3-9E0A-A23887CC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2222-1C00-41C0-A707-47981A9F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46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31F38-9AE2-4965-BD06-1319BF82FACE}"/>
              </a:ext>
            </a:extLst>
          </p:cNvPr>
          <p:cNvSpPr txBox="1"/>
          <p:nvPr/>
        </p:nvSpPr>
        <p:spPr>
          <a:xfrm>
            <a:off x="5220072" y="3212976"/>
            <a:ext cx="3466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New CMSIS projects have also been released </a:t>
            </a:r>
          </a:p>
          <a:p>
            <a:r>
              <a:rPr lang="en-IE" dirty="0" err="1"/>
              <a:t>eg</a:t>
            </a:r>
            <a:r>
              <a:rPr lang="en-IE" dirty="0"/>
              <a:t> CMSIS-RTOS, CMSIS-DSP, etc</a:t>
            </a:r>
          </a:p>
        </p:txBody>
      </p:sp>
    </p:spTree>
    <p:extLst>
      <p:ext uri="{BB962C8B-B14F-4D97-AF65-F5344CB8AC3E}">
        <p14:creationId xmlns:p14="http://schemas.microsoft.com/office/powerpoint/2010/main" val="37417021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BE25-A9E6-46E7-89D0-A957041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CMSIS Standardises: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FF78-F998-4442-85CF-F71848B7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Definitions for the processor’s peripheral registers including:</a:t>
            </a:r>
          </a:p>
          <a:p>
            <a:r>
              <a:rPr lang="en-IE" dirty="0"/>
              <a:t>Nested Vector Interrupt Controller (NVIC)</a:t>
            </a:r>
          </a:p>
          <a:p>
            <a:r>
              <a:rPr lang="en-IE" dirty="0"/>
              <a:t>System tick timer in the processor (</a:t>
            </a:r>
            <a:r>
              <a:rPr lang="en-IE" dirty="0" err="1"/>
              <a:t>SysTick</a:t>
            </a:r>
            <a:r>
              <a:rPr lang="en-IE" dirty="0"/>
              <a:t>)</a:t>
            </a:r>
          </a:p>
          <a:p>
            <a:r>
              <a:rPr lang="en-IE" dirty="0"/>
              <a:t>Optional Memory Protection Unit (MPU)</a:t>
            </a:r>
          </a:p>
          <a:p>
            <a:r>
              <a:rPr lang="en-IE" dirty="0"/>
              <a:t>Programmable registers in the System Control Block (SCB)</a:t>
            </a:r>
          </a:p>
          <a:p>
            <a:r>
              <a:rPr lang="en-IE" dirty="0"/>
              <a:t>Some software programmable for debugging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093-A487-459D-92C5-693F1E62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9BC2-6F17-4FE6-B668-111EFEB2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76339-D761-4369-BA52-A0ED2D9E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27400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BE25-A9E6-46E7-89D0-A957041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CMSIS Standardises: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FF78-F998-4442-85CF-F71848B7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Standardized functions to access processor features, including interrupt control functions using NVIC, and functions for accessing special registers in the processors</a:t>
            </a:r>
          </a:p>
          <a:p>
            <a:pPr lvl="1"/>
            <a:r>
              <a:rPr lang="en-IE" dirty="0"/>
              <a:t>You can still access the registers directly, but using the access functions (or Application Programming Interface, API) helps portability</a:t>
            </a:r>
          </a:p>
          <a:p>
            <a:r>
              <a:rPr lang="en-IE" dirty="0"/>
              <a:t>Standardized functions to access special instructions (e.g., Wait- For-Interrupt, WFI)</a:t>
            </a:r>
          </a:p>
          <a:p>
            <a:pPr lvl="1"/>
            <a:r>
              <a:rPr lang="en-IE" dirty="0"/>
              <a:t>Alternatives like intrinsic functions or inline assembly make the software less reusable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093-A487-459D-92C5-693F1E62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9BC2-6F17-4FE6-B668-111EFEB2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76339-D761-4369-BA52-A0ED2D9E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501863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BE25-A9E6-46E7-89D0-A957041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CMSIS Standardises: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FF78-F998-4442-85CF-F71848B7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Function names for system exception handlers</a:t>
            </a:r>
          </a:p>
          <a:p>
            <a:pPr lvl="1"/>
            <a:r>
              <a:rPr lang="en-IE" dirty="0"/>
              <a:t>Using standardized names makes it easier to develop software solutions across multiple Cortex-M products</a:t>
            </a:r>
          </a:p>
          <a:p>
            <a:pPr lvl="1"/>
            <a:r>
              <a:rPr lang="en-IE" dirty="0"/>
              <a:t>Important for embedded OS developers, as the embedded OS requires the use of several types of system exception.</a:t>
            </a:r>
          </a:p>
          <a:p>
            <a:r>
              <a:rPr lang="en-IE" dirty="0"/>
              <a:t>Functions for system initialization</a:t>
            </a:r>
          </a:p>
          <a:p>
            <a:r>
              <a:rPr lang="en-IE" dirty="0"/>
              <a:t>Modern microcontroller products require some configuration of clock circuitry and power management registers before the application starts</a:t>
            </a:r>
          </a:p>
          <a:p>
            <a:r>
              <a:rPr lang="en-IE" dirty="0"/>
              <a:t>CMSIS-compliant device-driver libraries place  these configuration steps in a function called “</a:t>
            </a:r>
            <a:r>
              <a:rPr lang="en-IE" dirty="0" err="1"/>
              <a:t>SystemInit</a:t>
            </a:r>
            <a:r>
              <a:rPr lang="en-IE" dirty="0"/>
              <a:t>().” </a:t>
            </a:r>
          </a:p>
          <a:p>
            <a:r>
              <a:rPr lang="en-IE" dirty="0"/>
              <a:t>Standardized software variables for clock speed information </a:t>
            </a:r>
          </a:p>
          <a:p>
            <a:r>
              <a:rPr lang="en-IE" dirty="0"/>
              <a:t>This information might be needed for setting up the baud rate divider in a UART, or to initialize the </a:t>
            </a:r>
            <a:r>
              <a:rPr lang="en-IE" dirty="0" err="1"/>
              <a:t>SysTick</a:t>
            </a:r>
            <a:r>
              <a:rPr lang="en-IE" dirty="0"/>
              <a:t> timer for an embedded</a:t>
            </a:r>
          </a:p>
          <a:p>
            <a:r>
              <a:rPr lang="en-IE" dirty="0"/>
              <a:t>OS</a:t>
            </a:r>
          </a:p>
          <a:p>
            <a:r>
              <a:rPr lang="en-IE" dirty="0"/>
              <a:t>A software variable called “</a:t>
            </a:r>
            <a:r>
              <a:rPr lang="en-IE" dirty="0" err="1"/>
              <a:t>SystemCoreClock</a:t>
            </a:r>
            <a:r>
              <a:rPr lang="en-IE" dirty="0"/>
              <a:t>” is defined in the CMSIS-Core.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093-A487-459D-92C5-693F1E62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9BC2-6F17-4FE6-B668-111EFEB2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76339-D761-4369-BA52-A0ED2D9E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79486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77E-7553-441F-B348-9B3D58DD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STM32L476 is a range of devices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56E98-D4C4-4139-A080-6969DC46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94BA0-B444-4A88-8CC9-BAEE211D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20F90-1522-48B5-96E0-1B778733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5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A2AFF7-493A-48CF-8F22-0DBE2A1BD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06" y="836613"/>
            <a:ext cx="6179591" cy="5803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AD620E-756F-4909-A65E-935A30A95D56}"/>
              </a:ext>
            </a:extLst>
          </p:cNvPr>
          <p:cNvSpPr txBox="1"/>
          <p:nvPr/>
        </p:nvSpPr>
        <p:spPr>
          <a:xfrm>
            <a:off x="6758881" y="1772816"/>
            <a:ext cx="2133600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Note also that STM32L476xx devices support 7 low power modes</a:t>
            </a:r>
          </a:p>
        </p:txBody>
      </p:sp>
    </p:spTree>
    <p:extLst>
      <p:ext uri="{BB962C8B-B14F-4D97-AF65-F5344CB8AC3E}">
        <p14:creationId xmlns:p14="http://schemas.microsoft.com/office/powerpoint/2010/main" val="2685314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Looked at ARM processor and microcontrollers to see where relevant information comes from</a:t>
            </a:r>
          </a:p>
          <a:p>
            <a:r>
              <a:rPr lang="en-IE" dirty="0"/>
              <a:t>Software tools and IDEs</a:t>
            </a:r>
          </a:p>
          <a:p>
            <a:r>
              <a:rPr lang="en-IE" dirty="0"/>
              <a:t>Software Development Flow for some IDEs</a:t>
            </a:r>
          </a:p>
          <a:p>
            <a:r>
              <a:rPr lang="en-IE" dirty="0"/>
              <a:t>Structures of Embedded Software</a:t>
            </a:r>
          </a:p>
          <a:p>
            <a:pPr lvl="1"/>
            <a:r>
              <a:rPr lang="en-IE" dirty="0"/>
              <a:t>Come back to this later </a:t>
            </a:r>
          </a:p>
          <a:p>
            <a:r>
              <a:rPr lang="en-IE" dirty="0"/>
              <a:t>C Data types for embedded development</a:t>
            </a:r>
          </a:p>
          <a:p>
            <a:r>
              <a:rPr lang="en-IE" dirty="0"/>
              <a:t>Microcontroller I/O and software</a:t>
            </a:r>
          </a:p>
          <a:p>
            <a:pPr lvl="1"/>
            <a:r>
              <a:rPr lang="en-IE" dirty="0"/>
              <a:t>Come back to this later too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229EC-B66C-4632-8195-EA20139B8410}" type="slidenum">
              <a:rPr lang="en-IE" altLang="en-US" smtClean="0"/>
              <a:pPr>
                <a:defRPr/>
              </a:pPr>
              <a:t>50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9092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77E-7553-441F-B348-9B3D58DD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2"/>
            <a:ext cx="3178696" cy="1223863"/>
          </a:xfrm>
        </p:spPr>
        <p:txBody>
          <a:bodyPr/>
          <a:lstStyle/>
          <a:p>
            <a:r>
              <a:rPr lang="en-IE" dirty="0"/>
              <a:t>STM32L476</a:t>
            </a:r>
            <a:br>
              <a:rPr lang="en-IE" dirty="0"/>
            </a:br>
            <a:r>
              <a:rPr lang="en-IE" dirty="0"/>
              <a:t>Block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56E98-D4C4-4139-A080-6969DC46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94BA0-B444-4A88-8CC9-BAEE211D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20F90-1522-48B5-96E0-1B778733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6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65DF8-B0D5-48F2-AF00-9895C6136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496" y="0"/>
            <a:ext cx="508940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F47BF-3234-4835-AD2B-92EE4739C4EC}"/>
              </a:ext>
            </a:extLst>
          </p:cNvPr>
          <p:cNvSpPr txBox="1"/>
          <p:nvPr/>
        </p:nvSpPr>
        <p:spPr>
          <a:xfrm>
            <a:off x="469811" y="1628800"/>
            <a:ext cx="3538685" cy="397031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This is an important diagram</a:t>
            </a:r>
          </a:p>
          <a:p>
            <a:endParaRPr lang="en-IE" dirty="0">
              <a:solidFill>
                <a:srgbClr val="FFFF00"/>
              </a:solidFill>
            </a:endParaRPr>
          </a:p>
          <a:p>
            <a:r>
              <a:rPr lang="en-IE" dirty="0">
                <a:solidFill>
                  <a:srgbClr val="FFFF00"/>
                </a:solidFill>
              </a:rPr>
              <a:t>Especially because of how the Bus Organisation determines what clock to enable to be able to use a given peripheral device</a:t>
            </a:r>
          </a:p>
          <a:p>
            <a:endParaRPr lang="en-IE" dirty="0">
              <a:solidFill>
                <a:srgbClr val="FFFF00"/>
              </a:solidFill>
            </a:endParaRPr>
          </a:p>
          <a:p>
            <a:r>
              <a:rPr lang="en-IE" dirty="0">
                <a:solidFill>
                  <a:srgbClr val="FFFF00"/>
                </a:solidFill>
              </a:rPr>
              <a:t>Note also that the I/O from functions like the Timers etc are shared with the GPIO pins</a:t>
            </a:r>
          </a:p>
          <a:p>
            <a:r>
              <a:rPr lang="en-IE" dirty="0">
                <a:solidFill>
                  <a:srgbClr val="FFFF00"/>
                </a:solidFill>
              </a:rPr>
              <a:t>May mean </a:t>
            </a:r>
            <a:r>
              <a:rPr lang="en-IE" dirty="0" err="1">
                <a:solidFill>
                  <a:srgbClr val="FFFF00"/>
                </a:solidFill>
              </a:rPr>
              <a:t>tradeoffs</a:t>
            </a:r>
            <a:endParaRPr lang="en-IE" dirty="0">
              <a:solidFill>
                <a:srgbClr val="FFFF00"/>
              </a:solidFill>
            </a:endParaRPr>
          </a:p>
          <a:p>
            <a:endParaRPr lang="en-IE" dirty="0">
              <a:solidFill>
                <a:srgbClr val="FFFF00"/>
              </a:solidFill>
            </a:endParaRPr>
          </a:p>
          <a:p>
            <a:r>
              <a:rPr lang="en-IE" dirty="0">
                <a:solidFill>
                  <a:srgbClr val="FFFF00"/>
                </a:solidFill>
              </a:rPr>
              <a:t>(See p17 of stm32rg.pdf for better resolution)</a:t>
            </a:r>
          </a:p>
        </p:txBody>
      </p:sp>
    </p:spTree>
    <p:extLst>
      <p:ext uri="{BB962C8B-B14F-4D97-AF65-F5344CB8AC3E}">
        <p14:creationId xmlns:p14="http://schemas.microsoft.com/office/powerpoint/2010/main" val="348138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0038-DDDF-4D4D-A34F-ABA4D432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STML476RG Pinout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F620A-03BE-4691-8D33-CF9F30CD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34617-3E01-4DEE-8DD4-D36387D0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EF69B-4DD1-4577-B9E2-7133A60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7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ECC5F-0E3A-4FA7-9E59-B455F0A3B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84" y="836613"/>
            <a:ext cx="76485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5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8815-87F9-4447-ACD7-09DD5290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59" y="188912"/>
            <a:ext cx="2895599" cy="3240087"/>
          </a:xfrm>
        </p:spPr>
        <p:txBody>
          <a:bodyPr/>
          <a:lstStyle/>
          <a:p>
            <a:r>
              <a:rPr lang="en-IE" dirty="0"/>
              <a:t>STM32L4xx Naming convention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2941A-4A0B-47B2-AF76-44C4EECE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A9DF9-4265-4288-9D2D-F5B1A1E7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C4BF3-EA61-47A0-A580-E4C4C1F0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8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CBF0FA-3542-4A83-8EBA-EA139027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28575"/>
            <a:ext cx="5534025" cy="6829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352C7F-A695-4799-96B2-5CD95966A5C5}"/>
              </a:ext>
            </a:extLst>
          </p:cNvPr>
          <p:cNvSpPr txBox="1"/>
          <p:nvPr/>
        </p:nvSpPr>
        <p:spPr>
          <a:xfrm>
            <a:off x="457200" y="2420888"/>
            <a:ext cx="2895599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STM32L476RGT is comes in a 64 pin LQFP package</a:t>
            </a:r>
          </a:p>
          <a:p>
            <a:r>
              <a:rPr lang="en-IE" dirty="0">
                <a:solidFill>
                  <a:srgbClr val="FFFF00"/>
                </a:solidFill>
              </a:rPr>
              <a:t>It has 1 MB of Flash memory</a:t>
            </a:r>
          </a:p>
        </p:txBody>
      </p:sp>
    </p:spTree>
    <p:extLst>
      <p:ext uri="{BB962C8B-B14F-4D97-AF65-F5344CB8AC3E}">
        <p14:creationId xmlns:p14="http://schemas.microsoft.com/office/powerpoint/2010/main" val="315948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8815-87F9-4447-ACD7-09DD5290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59" y="188912"/>
            <a:ext cx="2895599" cy="3240087"/>
          </a:xfrm>
        </p:spPr>
        <p:txBody>
          <a:bodyPr/>
          <a:lstStyle/>
          <a:p>
            <a:r>
              <a:rPr lang="en-IE" dirty="0"/>
              <a:t>STM32L4xx Memory Mapping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2941A-4A0B-47B2-AF76-44C4EECE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A9DF9-4265-4288-9D2D-F5B1A1E7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C4BF3-EA61-47A0-A580-E4C4C1F0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9</a:t>
            </a:fld>
            <a:endParaRPr lang="en-IE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52C7F-A695-4799-96B2-5CD95966A5C5}"/>
              </a:ext>
            </a:extLst>
          </p:cNvPr>
          <p:cNvSpPr txBox="1"/>
          <p:nvPr/>
        </p:nvSpPr>
        <p:spPr>
          <a:xfrm>
            <a:off x="457200" y="2420888"/>
            <a:ext cx="2895599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Not to scale</a:t>
            </a:r>
          </a:p>
          <a:p>
            <a:r>
              <a:rPr lang="en-IE" dirty="0">
                <a:solidFill>
                  <a:srgbClr val="FFFF00"/>
                </a:solidFill>
              </a:rPr>
              <a:t>Note that there are two banks of SRAM</a:t>
            </a:r>
          </a:p>
          <a:p>
            <a:r>
              <a:rPr lang="en-IE" dirty="0">
                <a:solidFill>
                  <a:srgbClr val="FFFF00"/>
                </a:solidFill>
              </a:rPr>
              <a:t>They can be handled differently</a:t>
            </a:r>
          </a:p>
          <a:p>
            <a:r>
              <a:rPr lang="en-IE" dirty="0">
                <a:solidFill>
                  <a:srgbClr val="FFFF00"/>
                </a:solidFill>
              </a:rPr>
              <a:t>Note also that the on-chip peripherals are memory-mapped at addresses 0x4000_0000 and above</a:t>
            </a:r>
          </a:p>
          <a:p>
            <a:r>
              <a:rPr lang="en-IE" dirty="0">
                <a:solidFill>
                  <a:srgbClr val="FFFF00"/>
                </a:solidFill>
              </a:rPr>
              <a:t>This block includes the GPIO block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29434-B8BA-4D7B-8E76-5D951125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9" y="-37968"/>
            <a:ext cx="5393085" cy="67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4419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11705</TotalTime>
  <Words>1673</Words>
  <Application>Microsoft Office PowerPoint</Application>
  <PresentationFormat>On-screen Show (4:3)</PresentationFormat>
  <Paragraphs>337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Wingdings</vt:lpstr>
      <vt:lpstr>Edge</vt:lpstr>
      <vt:lpstr>ED5502 Embedded Software</vt:lpstr>
      <vt:lpstr>What we will cover today</vt:lpstr>
      <vt:lpstr>STM32L476RG Description (Excerpt)</vt:lpstr>
      <vt:lpstr>STM32L476RG Description (Excerpt)</vt:lpstr>
      <vt:lpstr>STM32L476 is a range of devices</vt:lpstr>
      <vt:lpstr>STM32L476 Block Diagram</vt:lpstr>
      <vt:lpstr>STML476RG Pinout Diagram</vt:lpstr>
      <vt:lpstr>STM32L4xx Naming convention</vt:lpstr>
      <vt:lpstr>STM32L4xx Memory Mapping</vt:lpstr>
      <vt:lpstr>STM32L4xx Memory Map of peripherals (Excerpt)</vt:lpstr>
      <vt:lpstr>Memory Map boundaries and buses (Excerpt)</vt:lpstr>
      <vt:lpstr>GPIO and Peripheral Memory Map</vt:lpstr>
      <vt:lpstr>GPIO and Peripheral Memory Map</vt:lpstr>
      <vt:lpstr>Example: GPIO registers and pointers</vt:lpstr>
      <vt:lpstr>Efficient definition of GPIO registers </vt:lpstr>
      <vt:lpstr>Efficient definition of GPIO registers </vt:lpstr>
      <vt:lpstr>Parallel or GPIO Ports</vt:lpstr>
      <vt:lpstr>Parallel Ports or GPIO Ports</vt:lpstr>
      <vt:lpstr>Simplified structure of a parallel port</vt:lpstr>
      <vt:lpstr>STM32 GPIO Features</vt:lpstr>
      <vt:lpstr>STM32 GPIO Functional Description</vt:lpstr>
      <vt:lpstr>Structure of a GPIO Pin</vt:lpstr>
      <vt:lpstr>Structure of a GPIO 5V tolerant Pin</vt:lpstr>
      <vt:lpstr>GPIO Mode Register</vt:lpstr>
      <vt:lpstr>GPIO Type Register</vt:lpstr>
      <vt:lpstr>GPIO Speed Register</vt:lpstr>
      <vt:lpstr>GPIO Pull Up/Down Register</vt:lpstr>
      <vt:lpstr>GPIO Pull Up/Down Register</vt:lpstr>
      <vt:lpstr>GPIO Input Data Register</vt:lpstr>
      <vt:lpstr>GPIO Output Data Register</vt:lpstr>
      <vt:lpstr>GPIO Bit Set/Reset Register</vt:lpstr>
      <vt:lpstr>GPIO Configuration Lock Register (1)</vt:lpstr>
      <vt:lpstr>GPIO Configuration Lock Register (2)</vt:lpstr>
      <vt:lpstr>GPIO Alternate Function Registers</vt:lpstr>
      <vt:lpstr>GPIO Alternate Function Registers</vt:lpstr>
      <vt:lpstr>GPIO Port Reset Register</vt:lpstr>
      <vt:lpstr>AHB2ENR Register</vt:lpstr>
      <vt:lpstr>Nucleo64 STM32L476 Green Led</vt:lpstr>
      <vt:lpstr>Nucleo64 STM32L476 Blue Button</vt:lpstr>
      <vt:lpstr>Example: GPIO registers and pointers</vt:lpstr>
      <vt:lpstr>Example: Using the GPIO registers and pointers </vt:lpstr>
      <vt:lpstr>Efficient definition of GPIO registers </vt:lpstr>
      <vt:lpstr>Efficient definition of GPIO registers </vt:lpstr>
      <vt:lpstr>Using the technique</vt:lpstr>
      <vt:lpstr>Using the reset function</vt:lpstr>
      <vt:lpstr>CMSIS</vt:lpstr>
      <vt:lpstr>CMSIS Standardises:</vt:lpstr>
      <vt:lpstr>CMSIS Standardises:</vt:lpstr>
      <vt:lpstr>CMSIS Standardises:</vt:lpstr>
      <vt:lpstr>Summary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Systems Organisation</dc:title>
  <dc:creator>CiaranMacNamee Dept ECE</dc:creator>
  <cp:lastModifiedBy>Ciaran MacNamee</cp:lastModifiedBy>
  <cp:revision>410</cp:revision>
  <cp:lastPrinted>2019-01-27T15:29:49Z</cp:lastPrinted>
  <dcterms:created xsi:type="dcterms:W3CDTF">2012-09-05T13:54:38Z</dcterms:created>
  <dcterms:modified xsi:type="dcterms:W3CDTF">2019-01-27T21:09:24Z</dcterms:modified>
</cp:coreProperties>
</file>