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0"/>
  </p:notesMasterIdLst>
  <p:handoutMasterIdLst>
    <p:handoutMasterId r:id="rId41"/>
  </p:handoutMasterIdLst>
  <p:sldIdLst>
    <p:sldId id="256" r:id="rId2"/>
    <p:sldId id="450" r:id="rId3"/>
    <p:sldId id="514" r:id="rId4"/>
    <p:sldId id="475" r:id="rId5"/>
    <p:sldId id="515" r:id="rId6"/>
    <p:sldId id="516" r:id="rId7"/>
    <p:sldId id="517" r:id="rId8"/>
    <p:sldId id="519" r:id="rId9"/>
    <p:sldId id="518" r:id="rId10"/>
    <p:sldId id="285" r:id="rId11"/>
    <p:sldId id="523" r:id="rId12"/>
    <p:sldId id="526" r:id="rId13"/>
    <p:sldId id="520" r:id="rId14"/>
    <p:sldId id="286" r:id="rId15"/>
    <p:sldId id="527" r:id="rId16"/>
    <p:sldId id="288" r:id="rId17"/>
    <p:sldId id="298" r:id="rId18"/>
    <p:sldId id="521" r:id="rId19"/>
    <p:sldId id="522" r:id="rId20"/>
    <p:sldId id="524" r:id="rId21"/>
    <p:sldId id="525" r:id="rId22"/>
    <p:sldId id="287" r:id="rId23"/>
    <p:sldId id="528" r:id="rId24"/>
    <p:sldId id="529" r:id="rId25"/>
    <p:sldId id="530" r:id="rId26"/>
    <p:sldId id="531" r:id="rId27"/>
    <p:sldId id="532" r:id="rId28"/>
    <p:sldId id="538" r:id="rId29"/>
    <p:sldId id="539" r:id="rId30"/>
    <p:sldId id="540" r:id="rId31"/>
    <p:sldId id="537" r:id="rId32"/>
    <p:sldId id="533" r:id="rId33"/>
    <p:sldId id="534" r:id="rId34"/>
    <p:sldId id="535" r:id="rId35"/>
    <p:sldId id="536" r:id="rId36"/>
    <p:sldId id="541" r:id="rId37"/>
    <p:sldId id="542" r:id="rId38"/>
    <p:sldId id="412" r:id="rId39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10/02/2019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use the USART control registers to set up these options, and a special Baud Rate register to sort out the bit rate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2826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There are many possible options here – not all are relevant to simple serial comms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5115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There are many possible options here – not all are relevant to simple serial comms operation. </a:t>
            </a:r>
          </a:p>
          <a:p>
            <a:r>
              <a:rPr lang="en-IE" dirty="0"/>
              <a:t>Number of STOP bits is set here. CR3 controls RS232C handshaking signals (if 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71567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Page 1398 of the Reference Manual has a table showing all the USART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5855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internal clock sources HSI16 and MSI are not very accurate (MSI is about 1% when trimmed for 25 </a:t>
            </a:r>
            <a:r>
              <a:rPr lang="en-IE" dirty="0" err="1"/>
              <a:t>degC</a:t>
            </a:r>
            <a:r>
              <a:rPr lang="en-IE" dirty="0"/>
              <a:t>)</a:t>
            </a:r>
          </a:p>
          <a:p>
            <a:r>
              <a:rPr lang="en-IE" dirty="0"/>
              <a:t>You can calibrate MSI using a low speed crystal (32.768 kHz clock as used in watches etc)</a:t>
            </a:r>
          </a:p>
          <a:p>
            <a:r>
              <a:rPr lang="en-IE" dirty="0"/>
              <a:t>Providing them really brings down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0988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There are many clocks used in STM32L476RG. Most are derived from SYSCLK with some exceptions.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6656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is a detail of the clock tree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81248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is a detail of the clock tree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64236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is a detail of the clock tree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082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is a detail of the clock tree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70201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We’ll use USART2 because this gives us a Virtual COM port interface to a PC where we can send data to and receive data from the STM32L476RG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5157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The CK signal is used for synchronous (S) communication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21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4424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5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5: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 Clocks Configuration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 USART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Autumn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1E6B9-13C9-42B1-8278-68DFFE6A588E}" type="slidenum">
              <a:rPr lang="en-GB" altLang="en-US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Introduction: serial ports</a:t>
            </a:r>
            <a:endParaRPr lang="en-US" alt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Serial communication - sending multiple bits over a single wire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Bits are separated in time so the receiver can determine the logic level for each bit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/>
              <a:t>The </a:t>
            </a:r>
            <a:r>
              <a:rPr lang="en-US" altLang="en-US" sz="2800" dirty="0">
                <a:effectLst/>
              </a:rPr>
              <a:t>Universal </a:t>
            </a:r>
            <a:r>
              <a:rPr lang="en-US" altLang="en-US" sz="2800" i="1" u="sng" dirty="0">
                <a:effectLst/>
              </a:rPr>
              <a:t>Synchronous</a:t>
            </a:r>
            <a:r>
              <a:rPr lang="en-US" altLang="en-US" sz="2800" dirty="0">
                <a:effectLst/>
              </a:rPr>
              <a:t> and </a:t>
            </a:r>
            <a:r>
              <a:rPr lang="en-US" altLang="en-US" sz="2800" i="1" u="sng" dirty="0">
                <a:effectLst/>
              </a:rPr>
              <a:t>Asynchronous</a:t>
            </a:r>
            <a:r>
              <a:rPr lang="en-US" altLang="en-US" sz="2800" dirty="0">
                <a:effectLst/>
              </a:rPr>
              <a:t> serial Receiver and Transmitter (USART) is used to communicate with other microcontrollers or with a PC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STM32L476RG has 4 USARTS, 1 LPUART and also several synchronous serial ports like I2C, SPI, SAI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i="1" dirty="0">
                <a:highlight>
                  <a:srgbClr val="FFFF00"/>
                </a:highlight>
              </a:rPr>
              <a:t>What do you think is the difference between synchronous and asynchronous serial ports?</a:t>
            </a:r>
            <a:endParaRPr lang="en-US" altLang="en-US" sz="2800" i="1" dirty="0"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906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9954-4597-4982-AC3E-099A0FEB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Selecting the clock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03233-34D5-4F76-AD80-A847855E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69A54-EE1B-44BD-8D31-9320864A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324FC-2B22-4C91-8876-0D272770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465C3-C452-488E-A859-E6780FD3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30365"/>
            <a:ext cx="8229600" cy="5519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5E698-1BCA-402C-BA4C-711042387692}"/>
              </a:ext>
            </a:extLst>
          </p:cNvPr>
          <p:cNvSpPr txBox="1"/>
          <p:nvPr/>
        </p:nvSpPr>
        <p:spPr>
          <a:xfrm>
            <a:off x="5508104" y="5734729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Reference Manual Pp 223 - 226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4C748-C186-4FD3-AA0E-E38E671D3A76}"/>
              </a:ext>
            </a:extLst>
          </p:cNvPr>
          <p:cNvSpPr txBox="1"/>
          <p:nvPr/>
        </p:nvSpPr>
        <p:spPr>
          <a:xfrm>
            <a:off x="2167066" y="843647"/>
            <a:ext cx="6519734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RCC_CR allows you set up (and check status) of these clocks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AB09D-CCBB-47C0-91BF-EA6CDA050019}"/>
              </a:ext>
            </a:extLst>
          </p:cNvPr>
          <p:cNvSpPr txBox="1"/>
          <p:nvPr/>
        </p:nvSpPr>
        <p:spPr>
          <a:xfrm>
            <a:off x="6349276" y="6283776"/>
            <a:ext cx="232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Example bit. See ref manual for the others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1B7B98-03F0-44A7-B521-7D1301271C28}"/>
              </a:ext>
            </a:extLst>
          </p:cNvPr>
          <p:cNvCxnSpPr/>
          <p:nvPr/>
        </p:nvCxnSpPr>
        <p:spPr>
          <a:xfrm flipH="1" flipV="1">
            <a:off x="5426933" y="6472238"/>
            <a:ext cx="801251" cy="15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8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9954-4597-4982-AC3E-099A0FEB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Selecting the clock </a:t>
            </a:r>
            <a:r>
              <a:rPr lang="en-IE" dirty="0" err="1"/>
              <a:t>prescale</a:t>
            </a:r>
            <a:r>
              <a:rPr lang="en-IE" dirty="0"/>
              <a:t>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03233-34D5-4F76-AD80-A847855E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69A54-EE1B-44BD-8D31-9320864A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324FC-2B22-4C91-8876-0D272770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12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5E698-1BCA-402C-BA4C-711042387692}"/>
              </a:ext>
            </a:extLst>
          </p:cNvPr>
          <p:cNvSpPr txBox="1"/>
          <p:nvPr/>
        </p:nvSpPr>
        <p:spPr>
          <a:xfrm>
            <a:off x="5508104" y="5734729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Reference Manual P 227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3CD09-00C7-4B56-BFA5-9FF60064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100137"/>
            <a:ext cx="8562975" cy="4657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4C748-C186-4FD3-AA0E-E38E671D3A76}"/>
              </a:ext>
            </a:extLst>
          </p:cNvPr>
          <p:cNvSpPr txBox="1"/>
          <p:nvPr/>
        </p:nvSpPr>
        <p:spPr>
          <a:xfrm>
            <a:off x="4572000" y="2060848"/>
            <a:ext cx="4572000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RCC_CFGR allows you set up how the peripheral clocks are </a:t>
            </a:r>
            <a:r>
              <a:rPr lang="en-IE" dirty="0" err="1">
                <a:solidFill>
                  <a:srgbClr val="FFFF00"/>
                </a:solidFill>
              </a:rPr>
              <a:t>prescaled</a:t>
            </a:r>
            <a:endParaRPr lang="en-I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02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Autumn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1E6B9-13C9-42B1-8278-68DFFE6A588E}" type="slidenum">
              <a:rPr lang="en-GB" altLang="en-US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Introduction: serial ports</a:t>
            </a:r>
            <a:endParaRPr lang="en-US" alt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256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>
                <a:effectLst/>
              </a:rPr>
              <a:t>Most often the USART communication we use is </a:t>
            </a:r>
            <a:r>
              <a:rPr lang="en-IE" altLang="en-US" sz="2800" i="1" u="sng" dirty="0">
                <a:effectLst/>
              </a:rPr>
              <a:t>asynchronous</a:t>
            </a:r>
            <a:r>
              <a:rPr lang="en-IE" altLang="en-US" sz="2800" dirty="0">
                <a:effectLst/>
              </a:rPr>
              <a:t> –transmitter and receiver do NOT have a common clock to synchronise the data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>
                <a:effectLst/>
              </a:rPr>
              <a:t>Asynchronous serial communications uses a start bit and one or more stop bits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>
                <a:effectLst/>
              </a:rPr>
              <a:t>The receiver uses the start bit to determine the timing of each data bit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>
                <a:effectLst/>
              </a:rPr>
              <a:t>NB: Serial </a:t>
            </a:r>
            <a:r>
              <a:rPr lang="en-IE" altLang="en-US" sz="2800" dirty="0" err="1">
                <a:effectLst/>
              </a:rPr>
              <a:t>Comms</a:t>
            </a:r>
            <a:r>
              <a:rPr lang="en-IE" altLang="en-US" sz="2800" dirty="0">
                <a:effectLst/>
              </a:rPr>
              <a:t> has a Transmit pin (</a:t>
            </a:r>
            <a:r>
              <a:rPr lang="en-IE" altLang="en-US" sz="2800" dirty="0" err="1">
                <a:effectLst/>
              </a:rPr>
              <a:t>TxD</a:t>
            </a:r>
            <a:r>
              <a:rPr lang="en-IE" altLang="en-US" sz="2800" dirty="0">
                <a:effectLst/>
              </a:rPr>
              <a:t>) and a Receive pin (</a:t>
            </a:r>
            <a:r>
              <a:rPr lang="en-IE" altLang="en-US" sz="2800" dirty="0" err="1">
                <a:effectLst/>
              </a:rPr>
              <a:t>RxD</a:t>
            </a:r>
            <a:r>
              <a:rPr lang="en-IE" altLang="en-US" sz="2800" dirty="0">
                <a:effectLst/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altLang="en-US" sz="2800" dirty="0" err="1">
                <a:effectLst/>
              </a:rPr>
              <a:t>TxD</a:t>
            </a:r>
            <a:r>
              <a:rPr lang="en-IE" altLang="en-US" sz="2800" dirty="0">
                <a:effectLst/>
              </a:rPr>
              <a:t> of device A connects to </a:t>
            </a:r>
            <a:r>
              <a:rPr lang="en-IE" altLang="en-US" sz="2800" dirty="0" err="1">
                <a:effectLst/>
              </a:rPr>
              <a:t>RxD</a:t>
            </a:r>
            <a:r>
              <a:rPr lang="en-IE" altLang="en-US" sz="2800" dirty="0">
                <a:effectLst/>
              </a:rPr>
              <a:t> of device B</a:t>
            </a:r>
            <a:endParaRPr lang="en-US" alt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319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Autumn 2018</a:t>
            </a:r>
            <a:endParaRPr lang="en-GB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12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0D8F4-B68A-4B4A-93C4-A4AFB45B4638}" type="slidenum">
              <a:rPr lang="en-GB" altLang="en-US"/>
              <a:pPr>
                <a:defRPr/>
              </a:pPr>
              <a:t>14</a:t>
            </a:fld>
            <a:endParaRPr lang="en-GB" altLang="en-US"/>
          </a:p>
        </p:txBody>
      </p:sp>
      <p:pic>
        <p:nvPicPr>
          <p:cNvPr id="6150" name="Picture 6" descr="02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9" y="344487"/>
            <a:ext cx="7993062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34962" y="3983597"/>
            <a:ext cx="8351838" cy="229235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1800" dirty="0">
                <a:solidFill>
                  <a:srgbClr val="FFFF00"/>
                </a:solidFill>
              </a:rPr>
              <a:t>The quiescent state is that the signal is high.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1800" dirty="0">
                <a:solidFill>
                  <a:srgbClr val="FFFF00"/>
                </a:solidFill>
              </a:rPr>
              <a:t>A low indicates a Start bit – receiver will use this to start counting 8 data bits. Then one or more Stop bits end the data byte and return to the quiescent state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1800" dirty="0">
                <a:solidFill>
                  <a:srgbClr val="FFFF00"/>
                </a:solidFill>
              </a:rPr>
              <a:t>The receiver uses the falling edge to detect a new transmission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1800" dirty="0">
                <a:solidFill>
                  <a:srgbClr val="FFFF00"/>
                </a:solidFill>
              </a:rPr>
              <a:t>It waits 1.5 but times to sample the next bit and then samples every bit time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1800" dirty="0">
                <a:solidFill>
                  <a:srgbClr val="FFFF00"/>
                </a:solidFill>
              </a:rPr>
              <a:t>(Note that the data is presented least significant bit first)</a:t>
            </a:r>
            <a:endParaRPr lang="en-US" altLang="en-US" sz="1800" dirty="0">
              <a:solidFill>
                <a:srgbClr val="FFFF00"/>
              </a:solidFill>
            </a:endParaRPr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12" y="764704"/>
            <a:ext cx="3106688" cy="1008856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Serial Comms Byte Format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727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Autumn 2018</a:t>
            </a:r>
            <a:endParaRPr lang="en-GB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12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0D8F4-B68A-4B4A-93C4-A4AFB45B4638}" type="slidenum">
              <a:rPr lang="en-GB" altLang="en-US"/>
              <a:pPr>
                <a:defRPr/>
              </a:pPr>
              <a:t>15</a:t>
            </a:fld>
            <a:endParaRPr lang="en-GB" altLang="en-US"/>
          </a:p>
        </p:txBody>
      </p:sp>
      <p:pic>
        <p:nvPicPr>
          <p:cNvPr id="6150" name="Picture 6" descr="02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9" y="344487"/>
            <a:ext cx="7993062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34962" y="3983597"/>
            <a:ext cx="8351838" cy="175432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1800" dirty="0">
                <a:solidFill>
                  <a:srgbClr val="FFFF00"/>
                </a:solidFill>
              </a:rPr>
              <a:t>The transmitter uses a higher frequency clock to generate output bits in the transmission sequence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IE" altLang="en-US" sz="1800" dirty="0">
              <a:solidFill>
                <a:srgbClr val="FFFF00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1800" dirty="0">
                <a:solidFill>
                  <a:srgbClr val="FFFF00"/>
                </a:solidFill>
              </a:rPr>
              <a:t>The receiver uses the same higher frequency clock to decide when to sample the input bits – hence the significance of the previous section on clocking</a:t>
            </a:r>
            <a:endParaRPr lang="en-US" altLang="en-US" sz="1800" dirty="0">
              <a:solidFill>
                <a:srgbClr val="FFFF00"/>
              </a:solidFill>
            </a:endParaRPr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12" y="764704"/>
            <a:ext cx="2898304" cy="1008856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2800" dirty="0"/>
              <a:t>Serial Comms Bit Sampling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658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Autumn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10F36-27B9-4340-BF2C-D37F14698261}" type="slidenum">
              <a:rPr lang="en-GB" altLang="en-US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/>
              <a:t>RS232C for Serial Comms</a:t>
            </a:r>
            <a:endParaRPr lang="en-US" alt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222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altLang="en-US" sz="2400" dirty="0"/>
              <a:t>Microcontroller pins send out CMOS logic levels: e.g. 3V/5V for 1, 0V for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400" dirty="0"/>
              <a:t>Most commonly serial comms use the RS232C “standard”</a:t>
            </a:r>
            <a:endParaRPr lang="en-IE" alt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400" dirty="0"/>
              <a:t>In RS232C, a logic 1 is a voltage level between -3V and -15V, while a logic 0 is a voltage level between +3V and +15V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400" dirty="0"/>
              <a:t>You need an extra device (RS232C transceiver) to change the voltage levels (and invert the signals)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altLang="en-US" sz="2400" dirty="0"/>
              <a:t>PC to microcontroller communications usually use RS232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000" dirty="0"/>
              <a:t>RS232 can have other signals in addition to the data signals that help to handshake the data (CTS, DTE, RTS </a:t>
            </a:r>
            <a:r>
              <a:rPr lang="en-IE" altLang="en-US" sz="2000" dirty="0" err="1"/>
              <a:t>etx</a:t>
            </a:r>
            <a:r>
              <a:rPr lang="en-IE" altLang="en-US" sz="2000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altLang="en-US" sz="2000" dirty="0"/>
              <a:t>It’s common to use a device like MAX232 for the level shifting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661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Autumn 2018</a:t>
            </a:r>
            <a:endParaRPr lang="en-GB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12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E11CB-B632-48F1-9278-DF3F146C5DC5}" type="slidenum">
              <a:rPr lang="en-GB" altLang="en-US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Typical Microcontroller to RS232 I/F</a:t>
            </a:r>
            <a:endParaRPr lang="en-US" altLang="en-US" dirty="0"/>
          </a:p>
        </p:txBody>
      </p:sp>
      <p:pic>
        <p:nvPicPr>
          <p:cNvPr id="9222" name="Picture 6" descr="02-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" y="844988"/>
            <a:ext cx="8569325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140200" y="2492375"/>
            <a:ext cx="38877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IE" altLang="en-US" sz="2000">
                <a:solidFill>
                  <a:schemeClr val="bg1"/>
                </a:solidFill>
              </a:rPr>
              <a:t>MAX232/3 converts logic signals (3V or 5V) to RS232 levels (actually -9V and +9V)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AB8B3-BCE6-45CE-9322-03CF5AA6D817}"/>
              </a:ext>
            </a:extLst>
          </p:cNvPr>
          <p:cNvSpPr txBox="1"/>
          <p:nvPr/>
        </p:nvSpPr>
        <p:spPr>
          <a:xfrm>
            <a:off x="4137609" y="1220569"/>
            <a:ext cx="5146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ighlight>
                  <a:srgbClr val="FFFF00"/>
                </a:highlight>
              </a:rPr>
              <a:t>In many cases (Nucleo-64) it’s more convenient to package Serial port data on a USB link and send the data to the PC as a Virtual COM port, where the physical interface is USB</a:t>
            </a:r>
          </a:p>
          <a:p>
            <a:r>
              <a:rPr lang="en-IE" dirty="0">
                <a:highlight>
                  <a:srgbClr val="FFFF00"/>
                </a:highlight>
              </a:rPr>
              <a:t>No need for MAX 232 in this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C23B3-3E40-4C52-9422-46E7AB94043C}"/>
              </a:ext>
            </a:extLst>
          </p:cNvPr>
          <p:cNvSpPr txBox="1"/>
          <p:nvPr/>
        </p:nvSpPr>
        <p:spPr>
          <a:xfrm>
            <a:off x="7847856" y="3282663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PC COM1 interface</a:t>
            </a:r>
          </a:p>
        </p:txBody>
      </p:sp>
    </p:spTree>
    <p:extLst>
      <p:ext uri="{BB962C8B-B14F-4D97-AF65-F5344CB8AC3E}">
        <p14:creationId xmlns:p14="http://schemas.microsoft.com/office/powerpoint/2010/main" val="560244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13DB-D263-4D2B-A59D-87BDECE8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STM32L476RG USART2 Interface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BD4D6-E1FD-4BC2-B0D4-C08F793C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7D9D7-525D-437B-B671-EE4F1EC0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95196-21C5-4CA8-B18E-8B2EF9B6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18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80680-CC6B-4694-AEA3-8BA6A417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755121"/>
            <a:ext cx="6753225" cy="43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01045-EEEF-4C81-BCE8-989548EE1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311337"/>
            <a:ext cx="5696013" cy="1565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A9EAD-B6EE-48F3-A676-447D146C2E9A}"/>
              </a:ext>
            </a:extLst>
          </p:cNvPr>
          <p:cNvSpPr txBox="1"/>
          <p:nvPr/>
        </p:nvSpPr>
        <p:spPr>
          <a:xfrm>
            <a:off x="-16478" y="2372245"/>
            <a:ext cx="4089068" cy="338554"/>
          </a:xfrm>
          <a:prstGeom prst="rect">
            <a:avLst/>
          </a:prstGeom>
          <a:solidFill>
            <a:srgbClr val="000066"/>
          </a:solidFill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rgbClr val="FFFF00"/>
                </a:solidFill>
              </a:rPr>
              <a:t>USART2 connections from STM32L476RG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3D301-F7C2-4411-94EC-AE94590ED850}"/>
              </a:ext>
            </a:extLst>
          </p:cNvPr>
          <p:cNvCxnSpPr/>
          <p:nvPr/>
        </p:nvCxnSpPr>
        <p:spPr>
          <a:xfrm flipV="1">
            <a:off x="2267744" y="1916832"/>
            <a:ext cx="856456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7C9DF6-3337-40E9-B95E-DF6A65EBEE22}"/>
              </a:ext>
            </a:extLst>
          </p:cNvPr>
          <p:cNvSpPr txBox="1"/>
          <p:nvPr/>
        </p:nvSpPr>
        <p:spPr>
          <a:xfrm>
            <a:off x="-1" y="3090446"/>
            <a:ext cx="3779913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FFFF00"/>
                </a:solidFill>
              </a:rPr>
              <a:t>USART2 connections from STM32L476RG to STLINK V2 (and from there to PC)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8146D4-A700-483D-AC33-0FCBF1ED8CCF}"/>
              </a:ext>
            </a:extLst>
          </p:cNvPr>
          <p:cNvCxnSpPr/>
          <p:nvPr/>
        </p:nvCxnSpPr>
        <p:spPr>
          <a:xfrm>
            <a:off x="3124200" y="4077072"/>
            <a:ext cx="439688" cy="98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1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7D20-FA88-4FFF-9122-C846CD63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STM32L476RG USART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FF0B9-766A-4CAB-8DD9-20B186D0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64385-C5A1-49FB-BB04-F38EFCD9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A4AB3-ADE0-483D-997F-13E9F1D8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19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D4441-A15F-42BE-8B9B-2F284B97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060"/>
            <a:ext cx="9144000" cy="4788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6A8303-4C3F-4DD5-8977-95E3BCD49A10}"/>
              </a:ext>
            </a:extLst>
          </p:cNvPr>
          <p:cNvSpPr txBox="1"/>
          <p:nvPr/>
        </p:nvSpPr>
        <p:spPr>
          <a:xfrm>
            <a:off x="6024026" y="5810274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Reference Manual P 1332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DE215-DB61-407D-BDC6-1C9234D1ABCC}"/>
              </a:ext>
            </a:extLst>
          </p:cNvPr>
          <p:cNvSpPr txBox="1"/>
          <p:nvPr/>
        </p:nvSpPr>
        <p:spPr>
          <a:xfrm>
            <a:off x="138846" y="5924030"/>
            <a:ext cx="4903907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Q: What is meant by full-duplex?, half-duplex?</a:t>
            </a:r>
          </a:p>
        </p:txBody>
      </p:sp>
    </p:spTree>
    <p:extLst>
      <p:ext uri="{BB962C8B-B14F-4D97-AF65-F5344CB8AC3E}">
        <p14:creationId xmlns:p14="http://schemas.microsoft.com/office/powerpoint/2010/main" val="32039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 Clock Sources and use</a:t>
            </a:r>
          </a:p>
          <a:p>
            <a:r>
              <a:rPr lang="en-IE" dirty="0"/>
              <a:t>STM32 USART – serial I/O to communicate with other devices (</a:t>
            </a:r>
            <a:r>
              <a:rPr lang="en-IE" dirty="0" err="1"/>
              <a:t>eg</a:t>
            </a:r>
            <a:r>
              <a:rPr lang="en-IE" dirty="0"/>
              <a:t> PC, </a:t>
            </a:r>
            <a:r>
              <a:rPr lang="en-IE" dirty="0" err="1"/>
              <a:t>eg</a:t>
            </a:r>
            <a:r>
              <a:rPr lang="en-IE" dirty="0"/>
              <a:t> Wireless interfaces)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7FC35-B9A0-45B3-9D7E-618AB544AD8A}"/>
              </a:ext>
            </a:extLst>
          </p:cNvPr>
          <p:cNvSpPr txBox="1"/>
          <p:nvPr/>
        </p:nvSpPr>
        <p:spPr>
          <a:xfrm>
            <a:off x="1331640" y="3498221"/>
            <a:ext cx="5777428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We have already seen that we have to enable the clocks to a peripheral (in general)</a:t>
            </a:r>
          </a:p>
          <a:p>
            <a:r>
              <a:rPr lang="en-IE" dirty="0">
                <a:solidFill>
                  <a:srgbClr val="FFFF00"/>
                </a:solidFill>
              </a:rPr>
              <a:t>But we need to know a bit more now to use the USART because it makes use of the clocks to determine its Baud Rate (transmission rate in bits per second)</a:t>
            </a:r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21E6-A9CB-44CF-8AB0-6335DAB5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USART Description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904C6-1C9E-4847-8B03-B8C0945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774F-34C5-4F41-8805-1EBD25FF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147B0-E417-4A0D-9FAD-CB4F9648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87F5D-9AE0-443F-B957-1FA128D1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836614"/>
            <a:ext cx="6696744" cy="2605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3F5C3-DDED-4B80-83FC-57E2F6EF7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3" y="3429000"/>
            <a:ext cx="7054849" cy="32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9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D2FE-9BB7-4E61-AF98-127D8FF5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2530624" cy="1727919"/>
          </a:xfrm>
        </p:spPr>
        <p:txBody>
          <a:bodyPr/>
          <a:lstStyle/>
          <a:p>
            <a:r>
              <a:rPr lang="en-IE" dirty="0"/>
              <a:t>USART Block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C3DAE-643C-4C25-8CD3-D2CD54CF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CBD17-7ABC-4A6D-A2FA-F2B1523D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FA7DE-6803-4B21-96CB-8AAB1555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7679-1A07-4A62-98FC-951D9459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8575"/>
            <a:ext cx="5895975" cy="682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D7A2E-D13A-435E-BEA6-42BAC38ED54C}"/>
              </a:ext>
            </a:extLst>
          </p:cNvPr>
          <p:cNvSpPr txBox="1"/>
          <p:nvPr/>
        </p:nvSpPr>
        <p:spPr>
          <a:xfrm>
            <a:off x="192013" y="3861048"/>
            <a:ext cx="2863999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These are the registers we read from and write to when using the USART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D4D00-D479-4B2D-92E7-5F039966F92A}"/>
              </a:ext>
            </a:extLst>
          </p:cNvPr>
          <p:cNvSpPr txBox="1"/>
          <p:nvPr/>
        </p:nvSpPr>
        <p:spPr>
          <a:xfrm>
            <a:off x="161468" y="2073622"/>
            <a:ext cx="286399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A Shift Register converts the serial bitstream to a parallel data word that the CPU can read or write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CF3CE4-A120-462E-B2C3-9665BECC41EB}"/>
              </a:ext>
            </a:extLst>
          </p:cNvPr>
          <p:cNvCxnSpPr>
            <a:stCxn id="9" idx="3"/>
          </p:cNvCxnSpPr>
          <p:nvPr/>
        </p:nvCxnSpPr>
        <p:spPr>
          <a:xfrm flipV="1">
            <a:off x="3025467" y="1556792"/>
            <a:ext cx="1546533" cy="11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Autumn 2018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11DB5-BE72-4E69-BBA7-0E67884FE8AE}" type="slidenum">
              <a:rPr lang="en-GB" altLang="en-US"/>
              <a:pPr>
                <a:defRPr/>
              </a:pPr>
              <a:t>22</a:t>
            </a:fld>
            <a:endParaRPr lang="en-GB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04825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2800"/>
              <a:t>Programming the Serial Port (USART)</a:t>
            </a:r>
            <a:endParaRPr lang="en-US" altLang="en-US" sz="280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616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IE" altLang="en-US" sz="2800"/>
              <a:t>The USART hardware does all the bit timing for both transmit and receive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IE" altLang="en-US" sz="2800"/>
              <a:t>So the programming tasks involve setting up the USART correctly:</a:t>
            </a:r>
          </a:p>
          <a:p>
            <a:pPr eaLnBrk="1" hangingPunct="1">
              <a:defRPr/>
            </a:pPr>
            <a:r>
              <a:rPr lang="en-IE" altLang="en-US" sz="2800" i="1"/>
              <a:t>Getting the data bit rate correct usually called Baud rate</a:t>
            </a:r>
          </a:p>
          <a:p>
            <a:pPr eaLnBrk="1" hangingPunct="1">
              <a:defRPr/>
            </a:pPr>
            <a:r>
              <a:rPr lang="en-IE" altLang="en-US" sz="2800" i="1"/>
              <a:t>Getting the number of bits and stop bits correct</a:t>
            </a:r>
          </a:p>
          <a:p>
            <a:pPr eaLnBrk="1" hangingPunct="1">
              <a:defRPr/>
            </a:pPr>
            <a:r>
              <a:rPr lang="en-IE" altLang="en-US" sz="2800" i="1"/>
              <a:t>Setting up what parity (if any) to use for error checking</a:t>
            </a:r>
          </a:p>
          <a:p>
            <a:pPr eaLnBrk="1" hangingPunct="1">
              <a:defRPr/>
            </a:pPr>
            <a:r>
              <a:rPr lang="en-IE" altLang="en-US" sz="2800" i="1"/>
              <a:t>Reading and writing the data correctly at the right times</a:t>
            </a:r>
            <a:endParaRPr lang="en-US" altLang="en-US" sz="2800" i="1"/>
          </a:p>
        </p:txBody>
      </p:sp>
    </p:spTree>
    <p:extLst>
      <p:ext uri="{BB962C8B-B14F-4D97-AF65-F5344CB8AC3E}">
        <p14:creationId xmlns:p14="http://schemas.microsoft.com/office/powerpoint/2010/main" val="2305933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1C3D-A627-428B-AC02-FEAC15FD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USART CR1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0D0A3-16E8-4E43-80A7-EBEEC91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8F4AF-2B16-4F59-8273-663892DA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A6BE9-5A24-480E-BABE-459E380F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23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99DF7-1835-450A-BD82-8BEC20E4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31" y="957367"/>
            <a:ext cx="7287592" cy="5296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59F9C5-4ED4-4193-8A25-B8D874CE5D21}"/>
              </a:ext>
            </a:extLst>
          </p:cNvPr>
          <p:cNvSpPr txBox="1"/>
          <p:nvPr/>
        </p:nvSpPr>
        <p:spPr>
          <a:xfrm>
            <a:off x="6953448" y="587430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 Manual P1377</a:t>
            </a:r>
          </a:p>
        </p:txBody>
      </p:sp>
    </p:spTree>
    <p:extLst>
      <p:ext uri="{BB962C8B-B14F-4D97-AF65-F5344CB8AC3E}">
        <p14:creationId xmlns:p14="http://schemas.microsoft.com/office/powerpoint/2010/main" val="235690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F1399A-6989-4505-B81F-E4AA87A4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86" y="766610"/>
            <a:ext cx="8457991" cy="2981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D1C3D-A627-428B-AC02-FEAC15FD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USART CR2 and CR3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0D0A3-16E8-4E43-80A7-EBEEC91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8F4AF-2B16-4F59-8273-663892DA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A6BE9-5A24-480E-BABE-459E380F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24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9F9C5-4ED4-4193-8A25-B8D874CE5D21}"/>
              </a:ext>
            </a:extLst>
          </p:cNvPr>
          <p:cNvSpPr txBox="1"/>
          <p:nvPr/>
        </p:nvSpPr>
        <p:spPr>
          <a:xfrm>
            <a:off x="7092280" y="981964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Ref Manual P1379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8A6E9-470F-4969-BB05-8AE3AF5E7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96" y="3809382"/>
            <a:ext cx="8122293" cy="2859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1F351F-FBF8-4AA2-860A-2960EA05A2E3}"/>
              </a:ext>
            </a:extLst>
          </p:cNvPr>
          <p:cNvSpPr txBox="1"/>
          <p:nvPr/>
        </p:nvSpPr>
        <p:spPr>
          <a:xfrm>
            <a:off x="7016532" y="4253021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Ref Manual P1383</a:t>
            </a:r>
          </a:p>
        </p:txBody>
      </p:sp>
    </p:spTree>
    <p:extLst>
      <p:ext uri="{BB962C8B-B14F-4D97-AF65-F5344CB8AC3E}">
        <p14:creationId xmlns:p14="http://schemas.microsoft.com/office/powerpoint/2010/main" val="2724015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5413-66A7-4451-BFC4-ACA56351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USART Interrupt and Status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4C1D8-0CEE-44A4-89A3-5545A11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4DF7-A08D-49A3-8806-FC630E92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8298B-2728-4668-8F08-85AB1D39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2FC4B-04F6-4A5B-BCED-50CB65D7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836613"/>
            <a:ext cx="8467725" cy="2771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8DFDF4-0AC7-4F0B-8614-51E20CD01B24}"/>
              </a:ext>
            </a:extLst>
          </p:cNvPr>
          <p:cNvSpPr txBox="1"/>
          <p:nvPr/>
        </p:nvSpPr>
        <p:spPr>
          <a:xfrm>
            <a:off x="6856952" y="836613"/>
            <a:ext cx="19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Ref Manual P 1391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4C63C-0C82-4CA8-B049-B6FD9270ABE9}"/>
              </a:ext>
            </a:extLst>
          </p:cNvPr>
          <p:cNvSpPr txBox="1"/>
          <p:nvPr/>
        </p:nvSpPr>
        <p:spPr>
          <a:xfrm>
            <a:off x="5097496" y="1621392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highlight>
                  <a:srgbClr val="FFFF00"/>
                </a:highlight>
              </a:rPr>
              <a:t>Note that most bits are read only</a:t>
            </a:r>
          </a:p>
        </p:txBody>
      </p:sp>
    </p:spTree>
    <p:extLst>
      <p:ext uri="{BB962C8B-B14F-4D97-AF65-F5344CB8AC3E}">
        <p14:creationId xmlns:p14="http://schemas.microsoft.com/office/powerpoint/2010/main" val="3520214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6EBD-8FFC-4894-8F48-E6A11CFC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USART TDR and RDR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3678-1424-422A-A41D-472EDAF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D5EA8-A483-477E-B7BF-8C6CFC13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669F7-76D2-493E-A254-A1050D30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26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07F56-48FB-42C4-AA7A-4AB59B6B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6613"/>
            <a:ext cx="6804248" cy="3278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ACB1D4-CFE1-40A0-A102-AABB3BEF5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31" y="4142840"/>
            <a:ext cx="6804248" cy="2710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A2069-48F6-4BD6-AE73-1CA05BFB2A47}"/>
              </a:ext>
            </a:extLst>
          </p:cNvPr>
          <p:cNvSpPr txBox="1"/>
          <p:nvPr/>
        </p:nvSpPr>
        <p:spPr>
          <a:xfrm>
            <a:off x="6876256" y="1236482"/>
            <a:ext cx="19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Ref manual P 1397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B17C7-59CE-41CC-8851-633A81BB4390}"/>
              </a:ext>
            </a:extLst>
          </p:cNvPr>
          <p:cNvSpPr txBox="1"/>
          <p:nvPr/>
        </p:nvSpPr>
        <p:spPr>
          <a:xfrm>
            <a:off x="5305349" y="3725411"/>
            <a:ext cx="3826689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Note that only 9 bits are used</a:t>
            </a:r>
          </a:p>
          <a:p>
            <a:r>
              <a:rPr lang="en-IE" dirty="0">
                <a:solidFill>
                  <a:srgbClr val="FFFF00"/>
                </a:solidFill>
              </a:rPr>
              <a:t>(In most cases only 8 bits are used)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567F88-43DF-4AC8-A881-0AED5A42C27A}"/>
              </a:ext>
            </a:extLst>
          </p:cNvPr>
          <p:cNvSpPr txBox="1"/>
          <p:nvPr/>
        </p:nvSpPr>
        <p:spPr>
          <a:xfrm>
            <a:off x="6882373" y="4652456"/>
            <a:ext cx="19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Ref manual P 1397</a:t>
            </a:r>
          </a:p>
        </p:txBody>
      </p:sp>
    </p:spTree>
    <p:extLst>
      <p:ext uri="{BB962C8B-B14F-4D97-AF65-F5344CB8AC3E}">
        <p14:creationId xmlns:p14="http://schemas.microsoft.com/office/powerpoint/2010/main" val="821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3995-9804-4D93-A067-48C38414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Baud Rate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594C-0DE4-4AB5-8E36-DD005128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communicate using asynchronous communications both sides must be using the same baud rate (no of bits per second)</a:t>
            </a:r>
          </a:p>
          <a:p>
            <a:r>
              <a:rPr lang="en-IE" dirty="0"/>
              <a:t>This means ensuring that the USART clock is divided correctly to give the target Baud Rate</a:t>
            </a:r>
          </a:p>
          <a:p>
            <a:r>
              <a:rPr lang="en-IE" dirty="0"/>
              <a:t>Write a divider number to the Baud Rate Register to do this taking into account the clock source to the USART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D70F-0909-4885-AFEC-61A67573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740D1-0967-45B9-BBD6-8AB766DB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E4839-F494-47AD-9399-E4138464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36541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07FD-6012-4D15-8082-5C5D8469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Baud Rate Calculation with USARTDIV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4304-CFAB-4076-9919-207788C3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USARTDIV is the divider to set Baud Rate</a:t>
            </a:r>
          </a:p>
          <a:p>
            <a:r>
              <a:rPr lang="en-IE" dirty="0"/>
              <a:t>It’s affected by whether the USART clock is oversampled by 16 or by 8</a:t>
            </a:r>
          </a:p>
          <a:p>
            <a:r>
              <a:rPr lang="en-IE" dirty="0"/>
              <a:t>By 16 case:</a:t>
            </a:r>
          </a:p>
          <a:p>
            <a:r>
              <a:rPr lang="en-IE" dirty="0"/>
              <a:t>USARTDIV = Clock/(16*Target Baud Rate)</a:t>
            </a:r>
          </a:p>
          <a:p>
            <a:r>
              <a:rPr lang="en-IE" dirty="0"/>
              <a:t>By 8 case:</a:t>
            </a:r>
          </a:p>
          <a:p>
            <a:r>
              <a:rPr lang="en-IE" dirty="0"/>
              <a:t>USARTDIV = Clock/(8*Target Baud Rate)</a:t>
            </a:r>
          </a:p>
          <a:p>
            <a:r>
              <a:rPr lang="en-IE" dirty="0"/>
              <a:t>USARTDIV will contain a fraction part</a:t>
            </a:r>
          </a:p>
          <a:p>
            <a:pPr lvl="1"/>
            <a:r>
              <a:rPr lang="en-IE" dirty="0"/>
              <a:t>Usually this gives errors but STM32 allows better approximations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7703-18B8-4FFF-8204-2BF75333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A61F-8296-414E-AE1A-93A231E3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C8793-4BE0-40E9-9E61-7574EED4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2830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07FD-6012-4D15-8082-5C5D8469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Baud Rate Calculation with USARTDIV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4304-CFAB-4076-9919-207788C3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USART_BRR has 16 bits for USARTDIV</a:t>
            </a:r>
          </a:p>
          <a:p>
            <a:r>
              <a:rPr lang="en-IE" dirty="0"/>
              <a:t>12 bits for the whole number (mantissa) part</a:t>
            </a:r>
          </a:p>
          <a:p>
            <a:r>
              <a:rPr lang="en-IE" dirty="0"/>
              <a:t>4 bits for the fraction part</a:t>
            </a:r>
          </a:p>
          <a:p>
            <a:r>
              <a:rPr lang="en-IE" dirty="0"/>
              <a:t>Express these in hex</a:t>
            </a:r>
          </a:p>
          <a:p>
            <a:r>
              <a:rPr lang="en-IE" dirty="0"/>
              <a:t>Suppose we want Baud Rate of 9600 with clock = 80MHz, Oversampling = 16</a:t>
            </a:r>
          </a:p>
          <a:p>
            <a:r>
              <a:rPr lang="en-IE" dirty="0"/>
              <a:t>USARTDIV = 80*10**6/(16*9600) = 520.833</a:t>
            </a:r>
          </a:p>
          <a:p>
            <a:r>
              <a:rPr lang="en-IE" dirty="0"/>
              <a:t>Mantissa = 520 = 0x208 (fits in 12 bits)</a:t>
            </a:r>
          </a:p>
          <a:p>
            <a:r>
              <a:rPr lang="en-IE" dirty="0"/>
              <a:t>Fraction = 0.833 = 0xd53 (but only have 4 bits, so use 0xd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7703-18B8-4FFF-8204-2BF75333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A61F-8296-414E-AE1A-93A231E3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C8793-4BE0-40E9-9E61-7574EED4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9857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68D0-4A74-4FA3-B24A-E745AEC4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STM32L476RG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C9BF-E699-48FB-B1FF-6E97DB8F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STM32L476RG has 4 clocks that can be used as the clock source for various on-chip devices</a:t>
            </a:r>
          </a:p>
          <a:p>
            <a:r>
              <a:rPr lang="en-IE" dirty="0"/>
              <a:t>This is quite complex, as many options can be set up</a:t>
            </a:r>
          </a:p>
          <a:p>
            <a:r>
              <a:rPr lang="en-IE" dirty="0"/>
              <a:t>You can generate an internal clock of up to 80MHz using an on-chip PLL</a:t>
            </a:r>
          </a:p>
          <a:p>
            <a:r>
              <a:rPr lang="en-IE" dirty="0"/>
              <a:t>For now we will use the MSI clock source (default) and set the PLL to multiply this clock source to 80MHz when needed</a:t>
            </a:r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8492-648C-4EDD-BD8A-769EF66F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E39-6B8C-43E3-AA10-88FA9A05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1780-DA45-439F-9E4D-E97FA436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506E9-7B9F-438E-9549-F9F4EF169BCC}"/>
              </a:ext>
            </a:extLst>
          </p:cNvPr>
          <p:cNvSpPr txBox="1"/>
          <p:nvPr/>
        </p:nvSpPr>
        <p:spPr>
          <a:xfrm>
            <a:off x="2569096" y="5838537"/>
            <a:ext cx="6552728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FFFF00"/>
                </a:solidFill>
              </a:rPr>
              <a:t>This is done in STM32CubeMX when you make the project using Board Selector (</a:t>
            </a:r>
            <a:r>
              <a:rPr lang="en-IE" sz="1600" dirty="0" err="1">
                <a:solidFill>
                  <a:srgbClr val="FFFF00"/>
                </a:solidFill>
              </a:rPr>
              <a:t>TrueStudio</a:t>
            </a:r>
            <a:r>
              <a:rPr lang="en-IE" sz="1600" dirty="0">
                <a:solidFill>
                  <a:srgbClr val="FFFF00"/>
                </a:solidFill>
              </a:rPr>
              <a:t>) or set the clock to 80 MHz (Keil)</a:t>
            </a:r>
          </a:p>
        </p:txBody>
      </p:sp>
    </p:spTree>
    <p:extLst>
      <p:ext uri="{BB962C8B-B14F-4D97-AF65-F5344CB8AC3E}">
        <p14:creationId xmlns:p14="http://schemas.microsoft.com/office/powerpoint/2010/main" val="807946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07FD-6012-4D15-8082-5C5D8469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Baud Rate Calculation with USARTDIV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4304-CFAB-4076-9919-207788C3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USARTDIV = 80*10**6/(16*9600) = 520.833</a:t>
            </a:r>
          </a:p>
          <a:p>
            <a:r>
              <a:rPr lang="en-IE" dirty="0"/>
              <a:t>Mantissa = 520 = 0x208 (fits in 12 bits)</a:t>
            </a:r>
          </a:p>
          <a:p>
            <a:r>
              <a:rPr lang="en-IE" dirty="0"/>
              <a:t>Fraction = 0.833 = 0xd53 (but only have 4 bits, so use 0xd</a:t>
            </a:r>
          </a:p>
          <a:p>
            <a:r>
              <a:rPr lang="en-IE" dirty="0"/>
              <a:t>USARTDIV = 0x208d</a:t>
            </a:r>
          </a:p>
          <a:p>
            <a:endParaRPr lang="en-IE" dirty="0"/>
          </a:p>
          <a:p>
            <a:r>
              <a:rPr lang="en-IE" dirty="0"/>
              <a:t>In our case, the USART clock will most often be 80MHz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7703-18B8-4FFF-8204-2BF75333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A61F-8296-414E-AE1A-93A231E3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C8793-4BE0-40E9-9E61-7574EED4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851447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89B0-68CB-4C9C-A6F2-1AB6EAE8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USART_BRR (Baud Rate Register)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A899-D7AB-44C7-936B-6D7153FB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CF89-1BC1-4DF8-8B10-5608072E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7D35-CDAD-441A-A970-A0282122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31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D37B7-E415-4612-9CCB-76E3E0E6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536"/>
            <a:ext cx="9144000" cy="57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4312F-E5E6-4146-8C92-3EE3BBF8B9D5}"/>
              </a:ext>
            </a:extLst>
          </p:cNvPr>
          <p:cNvSpPr txBox="1"/>
          <p:nvPr/>
        </p:nvSpPr>
        <p:spPr>
          <a:xfrm>
            <a:off x="4932040" y="508518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0x208 in our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D971A-0A21-46BB-A400-8E3BF11A7E9E}"/>
              </a:ext>
            </a:extLst>
          </p:cNvPr>
          <p:cNvSpPr txBox="1"/>
          <p:nvPr/>
        </p:nvSpPr>
        <p:spPr>
          <a:xfrm>
            <a:off x="6019800" y="565467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0xd in our example</a:t>
            </a:r>
          </a:p>
        </p:txBody>
      </p:sp>
    </p:spTree>
    <p:extLst>
      <p:ext uri="{BB962C8B-B14F-4D97-AF65-F5344CB8AC3E}">
        <p14:creationId xmlns:p14="http://schemas.microsoft.com/office/powerpoint/2010/main" val="2603623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169-B9A6-4B93-86BA-FB68BD5B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Transmit to PC with USART2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3254-677F-47E4-BE77-9D5E96BD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Enable Clock to GPIOA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Enable the Clock to USART2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Select the USART2_TxD as AF for PA2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the Baud Rate using USART2_BRR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CR1 for sampling rate, data size, and enable TX (TE)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CR2 for number of stop bits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CR3 for no HW flow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Enable USART2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4063-94F0-4CCA-9217-D0EE753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0DD6-DB2F-4CCD-AC0F-C25C593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1A3C-1FD3-4DBC-9110-B73296F1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32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10D-84AD-4B35-BB88-12D3394FDA7F}"/>
              </a:ext>
            </a:extLst>
          </p:cNvPr>
          <p:cNvSpPr txBox="1"/>
          <p:nvPr/>
        </p:nvSpPr>
        <p:spPr>
          <a:xfrm>
            <a:off x="5216813" y="537321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These are the initialisation steps</a:t>
            </a:r>
          </a:p>
        </p:txBody>
      </p:sp>
    </p:spTree>
    <p:extLst>
      <p:ext uri="{BB962C8B-B14F-4D97-AF65-F5344CB8AC3E}">
        <p14:creationId xmlns:p14="http://schemas.microsoft.com/office/powerpoint/2010/main" val="2786510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169-B9A6-4B93-86BA-FB68BD5B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Transmit to PC with USART2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3254-677F-47E4-BE77-9D5E96BD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Enable Clock to GPIOA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Enable the Clock to USART2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Select the USART2_TxD as AF for PA2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the Baud Rate using USART2_BRR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CR1 for sampling rate, data size, and enable TX (TE)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CR2 for number of stop bits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CR3 for no HW flow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Enable USART2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4063-94F0-4CCA-9217-D0EE753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0DD6-DB2F-4CCD-AC0F-C25C593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1A3C-1FD3-4DBC-9110-B73296F1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33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10D-84AD-4B35-BB88-12D3394FDA7F}"/>
              </a:ext>
            </a:extLst>
          </p:cNvPr>
          <p:cNvSpPr txBox="1"/>
          <p:nvPr/>
        </p:nvSpPr>
        <p:spPr>
          <a:xfrm>
            <a:off x="5216813" y="537321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These are the initialisation steps</a:t>
            </a:r>
          </a:p>
        </p:txBody>
      </p:sp>
    </p:spTree>
    <p:extLst>
      <p:ext uri="{BB962C8B-B14F-4D97-AF65-F5344CB8AC3E}">
        <p14:creationId xmlns:p14="http://schemas.microsoft.com/office/powerpoint/2010/main" val="1264720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169-B9A6-4B93-86BA-FB68BD5B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Transmit to PC with USART2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3254-677F-47E4-BE77-9D5E96BD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Enable Clock to GPIOA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Enable the Clock to USART2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Select the USART2_TxD as AF for PA2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the Baud Rate using USART2_BRR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CR1 for sampling rate, data size, and enable TX (TE)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CR2 for number of stop bits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CR3 for no HW flow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Enable USART2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4063-94F0-4CCA-9217-D0EE753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0DD6-DB2F-4CCD-AC0F-C25C593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1A3C-1FD3-4DBC-9110-B73296F1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34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10D-84AD-4B35-BB88-12D3394FDA7F}"/>
              </a:ext>
            </a:extLst>
          </p:cNvPr>
          <p:cNvSpPr txBox="1"/>
          <p:nvPr/>
        </p:nvSpPr>
        <p:spPr>
          <a:xfrm>
            <a:off x="5988812" y="949326"/>
            <a:ext cx="2667718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</a:rPr>
              <a:t>Initialisation Steps</a:t>
            </a:r>
          </a:p>
        </p:txBody>
      </p:sp>
    </p:spTree>
    <p:extLst>
      <p:ext uri="{BB962C8B-B14F-4D97-AF65-F5344CB8AC3E}">
        <p14:creationId xmlns:p14="http://schemas.microsoft.com/office/powerpoint/2010/main" val="1624852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169-B9A6-4B93-86BA-FB68BD5B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Transmit to PC with USART2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3254-677F-47E4-BE77-9D5E96BD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Wait until TXE (Transmit Empty) is set in USART_ISR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Write the byte to be transmitted to </a:t>
            </a:r>
            <a:r>
              <a:rPr lang="en-IE"/>
              <a:t>the USART2_TDR </a:t>
            </a:r>
            <a:r>
              <a:rPr lang="en-IE" dirty="0"/>
              <a:t>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Go back to 1 until all the characters have been sent</a:t>
            </a:r>
          </a:p>
          <a:p>
            <a:endParaRPr lang="en-IE" dirty="0"/>
          </a:p>
          <a:p>
            <a:r>
              <a:rPr lang="en-IE" dirty="0"/>
              <a:t>See Example p4_1.txt from </a:t>
            </a:r>
            <a:r>
              <a:rPr lang="en-IE" dirty="0" err="1"/>
              <a:t>Mazidi’s</a:t>
            </a:r>
            <a:r>
              <a:rPr lang="en-IE" dirty="0"/>
              <a:t>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4063-94F0-4CCA-9217-D0EE753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0DD6-DB2F-4CCD-AC0F-C25C593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1A3C-1FD3-4DBC-9110-B73296F1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35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10D-84AD-4B35-BB88-12D3394FDA7F}"/>
              </a:ext>
            </a:extLst>
          </p:cNvPr>
          <p:cNvSpPr txBox="1"/>
          <p:nvPr/>
        </p:nvSpPr>
        <p:spPr>
          <a:xfrm>
            <a:off x="4067944" y="3560599"/>
            <a:ext cx="430974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</a:rPr>
              <a:t>Continuous Execution Steps</a:t>
            </a:r>
          </a:p>
        </p:txBody>
      </p:sp>
    </p:spTree>
    <p:extLst>
      <p:ext uri="{BB962C8B-B14F-4D97-AF65-F5344CB8AC3E}">
        <p14:creationId xmlns:p14="http://schemas.microsoft.com/office/powerpoint/2010/main" val="1503087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169-B9A6-4B93-86BA-FB68BD5B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Receive from PC (USART2)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3254-677F-47E4-BE77-9D5E96BD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Enable Clock to GPIOA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Enable the Clock to USART2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Select the USART2_RxD as AF for PA3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the Baud Rate using USART2_BRR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CR1 for sampling rate, data size, and enable RX (RE)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CR2 for number of stop bits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up CR3 for no HW flow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Enable USART2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4063-94F0-4CCA-9217-D0EE753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0DD6-DB2F-4CCD-AC0F-C25C593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1A3C-1FD3-4DBC-9110-B73296F1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36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10D-84AD-4B35-BB88-12D3394FDA7F}"/>
              </a:ext>
            </a:extLst>
          </p:cNvPr>
          <p:cNvSpPr txBox="1"/>
          <p:nvPr/>
        </p:nvSpPr>
        <p:spPr>
          <a:xfrm>
            <a:off x="5988812" y="949326"/>
            <a:ext cx="2667718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</a:rPr>
              <a:t>Initialisation Steps</a:t>
            </a:r>
          </a:p>
        </p:txBody>
      </p:sp>
    </p:spTree>
    <p:extLst>
      <p:ext uri="{BB962C8B-B14F-4D97-AF65-F5344CB8AC3E}">
        <p14:creationId xmlns:p14="http://schemas.microsoft.com/office/powerpoint/2010/main" val="83701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169-B9A6-4B93-86BA-FB68BD5B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Receive from PC (USART2)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3254-677F-47E4-BE77-9D5E96BD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Wait until RXNE (Receive Not Empty) is set in USART_SR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Read the that was received in the USART_RDR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Go back to 1 for the next character</a:t>
            </a:r>
          </a:p>
          <a:p>
            <a:endParaRPr lang="en-IE" dirty="0"/>
          </a:p>
          <a:p>
            <a:r>
              <a:rPr lang="en-IE" dirty="0"/>
              <a:t>See Example p4_2.txt from </a:t>
            </a:r>
            <a:r>
              <a:rPr lang="en-IE" dirty="0" err="1"/>
              <a:t>Mazidi’s</a:t>
            </a:r>
            <a:r>
              <a:rPr lang="en-IE" dirty="0"/>
              <a:t>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4063-94F0-4CCA-9217-D0EE753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0DD6-DB2F-4CCD-AC0F-C25C593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1A3C-1FD3-4DBC-9110-B73296F1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37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10D-84AD-4B35-BB88-12D3394FDA7F}"/>
              </a:ext>
            </a:extLst>
          </p:cNvPr>
          <p:cNvSpPr txBox="1"/>
          <p:nvPr/>
        </p:nvSpPr>
        <p:spPr>
          <a:xfrm>
            <a:off x="4067944" y="3560599"/>
            <a:ext cx="430974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</a:rPr>
              <a:t>Continuous Execution Steps</a:t>
            </a:r>
          </a:p>
        </p:txBody>
      </p:sp>
    </p:spTree>
    <p:extLst>
      <p:ext uri="{BB962C8B-B14F-4D97-AF65-F5344CB8AC3E}">
        <p14:creationId xmlns:p14="http://schemas.microsoft.com/office/powerpoint/2010/main" val="3606860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Looked at ARM processor and microcontrollers to see where relevant information comes from</a:t>
            </a:r>
          </a:p>
          <a:p>
            <a:r>
              <a:rPr lang="en-IE" dirty="0"/>
              <a:t>Software tools and IDEs</a:t>
            </a:r>
          </a:p>
          <a:p>
            <a:r>
              <a:rPr lang="en-IE" dirty="0"/>
              <a:t>Software Development Flow for some IDEs</a:t>
            </a:r>
          </a:p>
          <a:p>
            <a:r>
              <a:rPr lang="en-IE" dirty="0"/>
              <a:t>Structures of Embedded Software</a:t>
            </a:r>
          </a:p>
          <a:p>
            <a:pPr lvl="1"/>
            <a:r>
              <a:rPr lang="en-IE" dirty="0"/>
              <a:t>Come back to this later </a:t>
            </a:r>
          </a:p>
          <a:p>
            <a:r>
              <a:rPr lang="en-IE" dirty="0"/>
              <a:t>C Data types for embedded development</a:t>
            </a:r>
          </a:p>
          <a:p>
            <a:r>
              <a:rPr lang="en-IE" dirty="0"/>
              <a:t>Microcontroller I/O and software</a:t>
            </a:r>
          </a:p>
          <a:p>
            <a:pPr lvl="1"/>
            <a:r>
              <a:rPr lang="en-IE" dirty="0"/>
              <a:t>Come back to this later too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38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77E-7553-441F-B348-9B3D58DD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IE" dirty="0"/>
              <a:t>STM32L476RG Clocks (Reference)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56E98-D4C4-4139-A080-6969DC46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4BA0-B444-4A88-8CC9-BAEE211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0F90-1522-48B5-96E0-1B77873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0209"/>
            <a:ext cx="8152744" cy="568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E5241-04D7-4E44-BD8B-FEF2033A55AD}"/>
              </a:ext>
            </a:extLst>
          </p:cNvPr>
          <p:cNvSpPr txBox="1"/>
          <p:nvPr/>
        </p:nvSpPr>
        <p:spPr>
          <a:xfrm>
            <a:off x="5436096" y="628757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Reference Manual p205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4E091-9E1E-45B0-8DDE-9C1896A87F56}"/>
              </a:ext>
            </a:extLst>
          </p:cNvPr>
          <p:cNvSpPr txBox="1"/>
          <p:nvPr/>
        </p:nvSpPr>
        <p:spPr>
          <a:xfrm>
            <a:off x="5291663" y="1916832"/>
            <a:ext cx="3852337" cy="646331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/>
              <a:t>Not fitted on Nucleo64 boards</a:t>
            </a:r>
          </a:p>
          <a:p>
            <a:r>
              <a:rPr lang="en-IE" dirty="0"/>
              <a:t>(But could be, with some soldering!)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EFD1C-7C24-4051-85A4-9174C15CF67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716016" y="2132856"/>
            <a:ext cx="575647" cy="107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8CBA0C-09CF-44E9-8B03-C81F70297DE1}"/>
              </a:ext>
            </a:extLst>
          </p:cNvPr>
          <p:cNvSpPr txBox="1"/>
          <p:nvPr/>
        </p:nvSpPr>
        <p:spPr>
          <a:xfrm>
            <a:off x="1763688" y="789647"/>
            <a:ext cx="7380312" cy="30777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1400" dirty="0"/>
              <a:t>The MCU initialisation code is where you  would normally set up the option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414786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466D-55BF-43E4-9F26-688A10A8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3394720" cy="1151855"/>
          </a:xfrm>
        </p:spPr>
        <p:txBody>
          <a:bodyPr/>
          <a:lstStyle/>
          <a:p>
            <a:r>
              <a:rPr lang="en-IE" dirty="0"/>
              <a:t>STM32L476RG Clock Tree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94A0F-10CA-426E-8938-5943F26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3C4DE-EEF3-4A68-B995-75DEC0B5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A059A-62D5-467C-AADB-65C16722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F204A-9F1D-482B-B9AF-A4AF11242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14287"/>
            <a:ext cx="5095875" cy="682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5C10A-130B-429F-9032-81E6DA9DE4A3}"/>
              </a:ext>
            </a:extLst>
          </p:cNvPr>
          <p:cNvSpPr txBox="1"/>
          <p:nvPr/>
        </p:nvSpPr>
        <p:spPr>
          <a:xfrm>
            <a:off x="457200" y="573325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Reference Manual p208</a:t>
            </a:r>
          </a:p>
        </p:txBody>
      </p:sp>
    </p:spTree>
    <p:extLst>
      <p:ext uri="{BB962C8B-B14F-4D97-AF65-F5344CB8AC3E}">
        <p14:creationId xmlns:p14="http://schemas.microsoft.com/office/powerpoint/2010/main" val="34106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466D-55BF-43E4-9F26-688A10A8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4042792" cy="1151855"/>
          </a:xfrm>
        </p:spPr>
        <p:txBody>
          <a:bodyPr/>
          <a:lstStyle/>
          <a:p>
            <a:r>
              <a:rPr lang="en-IE" dirty="0"/>
              <a:t>STM32L476RG Clock Tree (Detail)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94A0F-10CA-426E-8938-5943F26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3C4DE-EEF3-4A68-B995-75DEC0B5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A059A-62D5-467C-AADB-65C16722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6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5C10A-130B-429F-9032-81E6DA9DE4A3}"/>
              </a:ext>
            </a:extLst>
          </p:cNvPr>
          <p:cNvSpPr txBox="1"/>
          <p:nvPr/>
        </p:nvSpPr>
        <p:spPr>
          <a:xfrm>
            <a:off x="457200" y="573325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Reference Manual p208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9C7C9-38A3-4E11-8F08-29D36C5B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55"/>
            <a:ext cx="9144000" cy="65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2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466D-55BF-43E4-9F26-688A10A8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4042792" cy="1151855"/>
          </a:xfrm>
        </p:spPr>
        <p:txBody>
          <a:bodyPr/>
          <a:lstStyle/>
          <a:p>
            <a:r>
              <a:rPr lang="en-IE" dirty="0"/>
              <a:t>STM32L476RG Clock Tree (Detail)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94A0F-10CA-426E-8938-5943F26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3C4DE-EEF3-4A68-B995-75DEC0B5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A059A-62D5-467C-AADB-65C16722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7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5C10A-130B-429F-9032-81E6DA9DE4A3}"/>
              </a:ext>
            </a:extLst>
          </p:cNvPr>
          <p:cNvSpPr txBox="1"/>
          <p:nvPr/>
        </p:nvSpPr>
        <p:spPr>
          <a:xfrm>
            <a:off x="457200" y="573325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Reference Manual p208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9C7C9-38A3-4E11-8F08-29D36C5B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55"/>
            <a:ext cx="9144000" cy="6555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EC6C0-6D78-4C67-A8B0-8950B00ABB4D}"/>
              </a:ext>
            </a:extLst>
          </p:cNvPr>
          <p:cNvSpPr txBox="1"/>
          <p:nvPr/>
        </p:nvSpPr>
        <p:spPr>
          <a:xfrm>
            <a:off x="683568" y="4097545"/>
            <a:ext cx="3024336" cy="923330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SYSCLK is the Clock source for the CPU and most peripherals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4D7986-4888-4F58-99F4-F92D3C3387D9}"/>
              </a:ext>
            </a:extLst>
          </p:cNvPr>
          <p:cNvCxnSpPr/>
          <p:nvPr/>
        </p:nvCxnSpPr>
        <p:spPr>
          <a:xfrm flipV="1">
            <a:off x="3419872" y="1988840"/>
            <a:ext cx="1800200" cy="210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CACD46-A668-4243-B2FB-D7DC0790FAFA}"/>
              </a:ext>
            </a:extLst>
          </p:cNvPr>
          <p:cNvSpPr txBox="1"/>
          <p:nvPr/>
        </p:nvSpPr>
        <p:spPr>
          <a:xfrm>
            <a:off x="4199018" y="5733256"/>
            <a:ext cx="2353906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HCLK is the Clock source for the CPU and peripherals on the AHB buses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F2C5B-A207-49B2-9FD4-55FBAA897639}"/>
              </a:ext>
            </a:extLst>
          </p:cNvPr>
          <p:cNvCxnSpPr/>
          <p:nvPr/>
        </p:nvCxnSpPr>
        <p:spPr>
          <a:xfrm flipV="1">
            <a:off x="5364088" y="1202268"/>
            <a:ext cx="1189112" cy="4530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0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466D-55BF-43E4-9F26-688A10A8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4042792" cy="1151855"/>
          </a:xfrm>
        </p:spPr>
        <p:txBody>
          <a:bodyPr/>
          <a:lstStyle/>
          <a:p>
            <a:r>
              <a:rPr lang="en-IE" dirty="0"/>
              <a:t>STM32L476RG Clock Tree (Detail)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94A0F-10CA-426E-8938-5943F26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3C4DE-EEF3-4A68-B995-75DEC0B5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A059A-62D5-467C-AADB-65C16722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8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5C10A-130B-429F-9032-81E6DA9DE4A3}"/>
              </a:ext>
            </a:extLst>
          </p:cNvPr>
          <p:cNvSpPr txBox="1"/>
          <p:nvPr/>
        </p:nvSpPr>
        <p:spPr>
          <a:xfrm>
            <a:off x="457200" y="573325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Reference Manual p208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9C7C9-38A3-4E11-8F08-29D36C5B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55"/>
            <a:ext cx="9144000" cy="6555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EC6C0-6D78-4C67-A8B0-8950B00ABB4D}"/>
              </a:ext>
            </a:extLst>
          </p:cNvPr>
          <p:cNvSpPr txBox="1"/>
          <p:nvPr/>
        </p:nvSpPr>
        <p:spPr>
          <a:xfrm>
            <a:off x="5041032" y="4221088"/>
            <a:ext cx="3024336" cy="1200329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Four possible sources for SYSCLK: HSE, HSI16, MSI48 and PLLCLK (for high frequency operation)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5B47F2-C988-4872-B2F4-80F26CA6114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041032" y="2420888"/>
            <a:ext cx="1512168" cy="180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8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466D-55BF-43E4-9F26-688A10A8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4042792" cy="1151855"/>
          </a:xfrm>
        </p:spPr>
        <p:txBody>
          <a:bodyPr/>
          <a:lstStyle/>
          <a:p>
            <a:r>
              <a:rPr lang="en-IE" dirty="0"/>
              <a:t>STM32L476RG Clock Tree (Detail)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94A0F-10CA-426E-8938-5943F26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3C4DE-EEF3-4A68-B995-75DEC0B5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A059A-62D5-467C-AADB-65C16722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9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5C10A-130B-429F-9032-81E6DA9DE4A3}"/>
              </a:ext>
            </a:extLst>
          </p:cNvPr>
          <p:cNvSpPr txBox="1"/>
          <p:nvPr/>
        </p:nvSpPr>
        <p:spPr>
          <a:xfrm>
            <a:off x="457200" y="573325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Reference Manual p208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9C7C9-38A3-4E11-8F08-29D36C5B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55"/>
            <a:ext cx="9144000" cy="6555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EC6C0-6D78-4C67-A8B0-8950B00ABB4D}"/>
              </a:ext>
            </a:extLst>
          </p:cNvPr>
          <p:cNvSpPr txBox="1"/>
          <p:nvPr/>
        </p:nvSpPr>
        <p:spPr>
          <a:xfrm>
            <a:off x="683568" y="4097545"/>
            <a:ext cx="3024336" cy="1200329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PCLK1 is the Clock source for most APB1 peripherals and possibly USARTs, Timers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4D7986-4888-4F58-99F4-F92D3C3387D9}"/>
              </a:ext>
            </a:extLst>
          </p:cNvPr>
          <p:cNvCxnSpPr>
            <a:cxnSpLocks/>
          </p:cNvCxnSpPr>
          <p:nvPr/>
        </p:nvCxnSpPr>
        <p:spPr>
          <a:xfrm flipV="1">
            <a:off x="3419872" y="2276872"/>
            <a:ext cx="3528392" cy="1820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CACD46-A668-4243-B2FB-D7DC0790FAFA}"/>
              </a:ext>
            </a:extLst>
          </p:cNvPr>
          <p:cNvSpPr txBox="1"/>
          <p:nvPr/>
        </p:nvSpPr>
        <p:spPr>
          <a:xfrm>
            <a:off x="4199294" y="5639450"/>
            <a:ext cx="2353906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PCLK2 is the Clock source for APB2 peripherals and optionally USART1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F2C5B-A207-49B2-9FD4-55FBAA897639}"/>
              </a:ext>
            </a:extLst>
          </p:cNvPr>
          <p:cNvCxnSpPr>
            <a:cxnSpLocks/>
          </p:cNvCxnSpPr>
          <p:nvPr/>
        </p:nvCxnSpPr>
        <p:spPr>
          <a:xfrm flipV="1">
            <a:off x="6589204" y="5517232"/>
            <a:ext cx="1030796" cy="79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E8AA72-3B86-4135-9181-FC808A0D2EB4}"/>
              </a:ext>
            </a:extLst>
          </p:cNvPr>
          <p:cNvSpPr txBox="1"/>
          <p:nvPr/>
        </p:nvSpPr>
        <p:spPr>
          <a:xfrm>
            <a:off x="936417" y="713966"/>
            <a:ext cx="2518638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Note the division ratios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0C17B9-BA11-4A10-9C03-A2F34F380753}"/>
              </a:ext>
            </a:extLst>
          </p:cNvPr>
          <p:cNvCxnSpPr/>
          <p:nvPr/>
        </p:nvCxnSpPr>
        <p:spPr>
          <a:xfrm>
            <a:off x="3563888" y="1016779"/>
            <a:ext cx="1812359" cy="151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134808-6D9A-433F-8886-A36D3A55F378}"/>
              </a:ext>
            </a:extLst>
          </p:cNvPr>
          <p:cNvCxnSpPr/>
          <p:nvPr/>
        </p:nvCxnSpPr>
        <p:spPr>
          <a:xfrm>
            <a:off x="3563888" y="1168506"/>
            <a:ext cx="2880320" cy="676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93FB42-6D92-4E42-A4E1-2A8AB37A7ECE}"/>
              </a:ext>
            </a:extLst>
          </p:cNvPr>
          <p:cNvCxnSpPr/>
          <p:nvPr/>
        </p:nvCxnSpPr>
        <p:spPr>
          <a:xfrm>
            <a:off x="3275856" y="1220299"/>
            <a:ext cx="3313348" cy="3985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46DE98-1772-4BBC-AA4A-A48D99A74785}"/>
              </a:ext>
            </a:extLst>
          </p:cNvPr>
          <p:cNvSpPr txBox="1"/>
          <p:nvPr/>
        </p:nvSpPr>
        <p:spPr>
          <a:xfrm>
            <a:off x="683568" y="5284732"/>
            <a:ext cx="2283702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USART2 is on APB1</a:t>
            </a:r>
          </a:p>
        </p:txBody>
      </p:sp>
    </p:spTree>
    <p:extLst>
      <p:ext uri="{BB962C8B-B14F-4D97-AF65-F5344CB8AC3E}">
        <p14:creationId xmlns:p14="http://schemas.microsoft.com/office/powerpoint/2010/main" val="75162922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13014</TotalTime>
  <Words>2273</Words>
  <Application>Microsoft Office PowerPoint</Application>
  <PresentationFormat>On-screen Show (4:3)</PresentationFormat>
  <Paragraphs>347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Wingdings</vt:lpstr>
      <vt:lpstr>Edge</vt:lpstr>
      <vt:lpstr>ED5502 Embedded Software</vt:lpstr>
      <vt:lpstr>What we will cover today</vt:lpstr>
      <vt:lpstr>STM32L476RG Clocks</vt:lpstr>
      <vt:lpstr>STM32L476RG Clocks (Reference)</vt:lpstr>
      <vt:lpstr>STM32L476RG Clock Tree</vt:lpstr>
      <vt:lpstr>STM32L476RG Clock Tree (Detail)</vt:lpstr>
      <vt:lpstr>STM32L476RG Clock Tree (Detail)</vt:lpstr>
      <vt:lpstr>STM32L476RG Clock Tree (Detail)</vt:lpstr>
      <vt:lpstr>STM32L476RG Clock Tree (Detail)</vt:lpstr>
      <vt:lpstr>Introduction: serial ports</vt:lpstr>
      <vt:lpstr>Selecting the clock options</vt:lpstr>
      <vt:lpstr>Selecting the clock prescale options</vt:lpstr>
      <vt:lpstr>Introduction: serial ports</vt:lpstr>
      <vt:lpstr>Serial Comms Byte Format</vt:lpstr>
      <vt:lpstr>Serial Comms Bit Sampling</vt:lpstr>
      <vt:lpstr>RS232C for Serial Comms</vt:lpstr>
      <vt:lpstr>Typical Microcontroller to RS232 I/F</vt:lpstr>
      <vt:lpstr>STM32L476RG USART2 Interface</vt:lpstr>
      <vt:lpstr>STM32L476RG USART</vt:lpstr>
      <vt:lpstr>USART Description</vt:lpstr>
      <vt:lpstr>USART Block diagram</vt:lpstr>
      <vt:lpstr>Programming the Serial Port (USART)</vt:lpstr>
      <vt:lpstr>USART CR1</vt:lpstr>
      <vt:lpstr>USART CR2 and CR3</vt:lpstr>
      <vt:lpstr>USART Interrupt and Status Register</vt:lpstr>
      <vt:lpstr>USART TDR and RDR</vt:lpstr>
      <vt:lpstr>Baud Rate Calculations</vt:lpstr>
      <vt:lpstr>Baud Rate Calculation with USARTDIV</vt:lpstr>
      <vt:lpstr>Baud Rate Calculation with USARTDIV</vt:lpstr>
      <vt:lpstr>Baud Rate Calculation with USARTDIV</vt:lpstr>
      <vt:lpstr>USART_BRR (Baud Rate Register)</vt:lpstr>
      <vt:lpstr>Example: Transmit to PC with USART2</vt:lpstr>
      <vt:lpstr>Example: Transmit to PC with USART2</vt:lpstr>
      <vt:lpstr>Example: Transmit to PC with USART2</vt:lpstr>
      <vt:lpstr>Example: Transmit to PC with USART2</vt:lpstr>
      <vt:lpstr>Example: Receive from PC (USART2)</vt:lpstr>
      <vt:lpstr>Example: Receive from PC (USART2)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 MacNamee</cp:lastModifiedBy>
  <cp:revision>461</cp:revision>
  <cp:lastPrinted>2019-01-27T15:29:49Z</cp:lastPrinted>
  <dcterms:created xsi:type="dcterms:W3CDTF">2012-09-05T13:54:38Z</dcterms:created>
  <dcterms:modified xsi:type="dcterms:W3CDTF">2019-02-10T14:48:05Z</dcterms:modified>
</cp:coreProperties>
</file>