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D2D45-0A35-4F4B-8011-AE48B55FDB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394609" y="6356350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 kern="1200">
                <a:solidFill>
                  <a:srgbClr val="898989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6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2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74639"/>
            <a:ext cx="2738967" cy="5843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0051" cy="5843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13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1" y="274638"/>
            <a:ext cx="10962217" cy="1135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78451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1251" y="1600201"/>
            <a:ext cx="538056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5413"/>
            <a:ext cx="5378451" cy="2182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3935413"/>
            <a:ext cx="5380567" cy="2182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1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2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69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2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0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8451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600200"/>
            <a:ext cx="5380567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2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39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12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A971-B257-401F-A18B-D6D1C0198B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2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3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0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6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2DE99782-696A-4DE7-A781-68049C82507F}" type="datetime1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21/01/2019</a:t>
            </a:fld>
            <a:endParaRPr lang="en-IE" sz="12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>
          <a:xfrm>
            <a:off x="8737601" y="6356350"/>
            <a:ext cx="2834217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BD214163-2FA5-4C09-BC8F-6C8BD0B998A1}" type="slidenum">
              <a:rPr lang="en-IE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77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67793" y="274638"/>
            <a:ext cx="80040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0962217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2" y="6392636"/>
            <a:ext cx="1709056" cy="3209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898989"/>
              </a:buClr>
              <a:buSzPct val="1000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IE" spc="-1" dirty="0" smtClean="0">
                <a:latin typeface="Times New Roman"/>
              </a:rPr>
              <a:t>HT 2018</a:t>
            </a:r>
            <a:endParaRPr lang="en-IE" spc="-1" dirty="0">
              <a:latin typeface="Times New Roman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0" y="6308726"/>
            <a:ext cx="3860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Calibri" panose="020F0502020204030204" pitchFamily="34" charset="0"/>
              <a:buNone/>
              <a:defRPr/>
            </a:pP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056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anose="020F0502020204030204" pitchFamily="34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60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60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60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60" charset="0"/>
        <a:defRPr sz="4400">
          <a:solidFill>
            <a:srgbClr val="000000"/>
          </a:solidFill>
          <a:latin typeface="Calibri" pitchFamily="60" charset="0"/>
          <a:ea typeface="MS Gothic" charset="0"/>
          <a:cs typeface="MS Gothic" charset="0"/>
        </a:defRPr>
      </a:lvl9pPr>
    </p:titleStyle>
    <p:bodyStyle>
      <a:lvl1pPr marL="334963" indent="-334963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1pPr>
      <a:lvl2pPr marL="735013" indent="-277813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400">
          <a:solidFill>
            <a:srgbClr val="000000"/>
          </a:solidFill>
          <a:latin typeface="Liberation Serif" panose="02020603050405020304" pitchFamily="18" charset="0"/>
          <a:ea typeface="Liberation Serif" panose="02020603050405020304" pitchFamily="18" charset="0"/>
          <a:cs typeface="Liberation Serif" panose="02020603050405020304" pitchFamily="18" charset="0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60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60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60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60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257005" y="504463"/>
            <a:ext cx="8078897" cy="616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 Brief History of Unix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5754" y="1371600"/>
            <a:ext cx="11154053" cy="45562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1960s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Multics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(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Mult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iplexed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nformation and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omputing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ervice) project was by: AT&amp;T Bell Labs, General Electric and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MIT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1969 Birth of UNIX!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At Bell Labs the Multics project was closed but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Ken Thompson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Dennis Ritchie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continued to develop a small operating for the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GE-645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computer; inspired by a personal motivation to write the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Space Travel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game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1969 to 1972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Moved their work to a spare Digital Equipment Corporation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PDP-7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Bell Labs then allowed a small team to develop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Unics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iplexed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nformation and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omputing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ystem).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Unics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was re-spelled as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UNIX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199267" y="6414490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176760"/>
            <a:ext cx="10515240" cy="737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Various Linux Distributions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66057" y="1471748"/>
            <a:ext cx="10787263" cy="467650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Debian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Linux </a:t>
            </a:r>
            <a:r>
              <a:rPr lang="en-US" sz="2400" b="1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Mint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Ubuntu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openSUSE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endParaRPr lang="en-US" sz="2400" b="1" strike="noStrike" spc="-1" dirty="0" smtClean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Red </a:t>
            </a:r>
            <a:r>
              <a:rPr lang="en-US" sz="2400" b="1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Hat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Fedora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CentOS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Arch 	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Kali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etc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etc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0"/>
            <a:ext cx="10515240" cy="589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Apple’s UNIX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72319" y="1409401"/>
            <a:ext cx="11127497" cy="478239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500"/>
          </a:bodyPr>
          <a:lstStyle/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1985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Steve Jobs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resigns as chairman of Apple and starts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 Computer Inc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1988 the first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computer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 unveiled, running the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NEXTSTEP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operating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system. NEXTSTEP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was based on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Mach 2.5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4.3BSD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; with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Objective-C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programming.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1994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Sun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had jointly released specifications for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OpenStep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an open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platform.</a:t>
            </a:r>
            <a:r>
              <a:rPr lang="en-US" sz="2000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 Inc.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OpenStep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was named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OPENSTEP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succeeded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NEXTSTEP. SunOS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HP-UX, and Microsoft Windows NT did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OpenStep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implementations. Apple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failed to develop a UNIX strategy and Jobs pitched NEXTSTEP to Apple.</a:t>
            </a: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1997 Apple acquired NeXT for $427 million, and Jobs became Apple’s interim CEO.</a:t>
            </a: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1999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Mac OS X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, based on NEXTSTEP, was released and  later named simply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OS X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2008 Apple developed a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OS X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version for the iPhone and called it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iOS</a:t>
            </a: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2015 Apple released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Watch OS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based on the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iOS 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–  for the </a:t>
            </a:r>
            <a:r>
              <a:rPr lang="en-US" sz="20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Apple Watch</a:t>
            </a:r>
            <a:r>
              <a:rPr lang="en-US" sz="20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526970" y="407213"/>
            <a:ext cx="7765389" cy="737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SIMPLIFIED LINUX BLOCK DIAGRAM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605928" y="1487277"/>
            <a:ext cx="11362016" cy="4517798"/>
          </a:xfrm>
          <a:prstGeom prst="rect">
            <a:avLst/>
          </a:prstGeom>
          <a:ln>
            <a:noFill/>
          </a:ln>
        </p:spPr>
      </p:pic>
      <p:sp>
        <p:nvSpPr>
          <p:cNvPr id="5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38080" y="217080"/>
            <a:ext cx="10515240" cy="656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IMPORTANCE OF ‘C’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30621" y="1418896"/>
            <a:ext cx="11035862" cy="469812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1972/1973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 programming language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was developed by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Dennis Ritchie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of Bell Labs. Derived from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 language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developed by Thompson, which was somewhat based on the BCPL language.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BCPL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(Basic Combined Programming Language) developed in 1966 by Martin Richards of the University of Cambridge, UK.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Bell Labs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decided to rewrite UNIX for the PDP-11/20 computer in the new C programming language.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This meant that UNIX could be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ported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to almost any system that supported a C compiler.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Almost the entire UNIX kernel was rewritten in C.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388453" y="6297517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189965" y="380949"/>
            <a:ext cx="7971765" cy="535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UNIVERSITY OF BERKELEY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17359" y="1418896"/>
            <a:ext cx="11317137" cy="461929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AT&amp;T was prevented by US law (1957) from selling UNIX, but UNIX was made available to universities under an educational license.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University of Berkeley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started its UNIX interest in 1975, when Ken Thompson came to Berkeley as a visiting professor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University of Berkeley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developed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BSD UNIX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(Berkeley Software Distribution).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BSD developers added many new features to UNIX such as: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	- 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 shell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	- 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Berkeley Sockets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API for TCP/IP 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1982, BSD developer Bill Joy, co-founder of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Sun Microsystems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developed computer workstations running UNIX OS called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SunOS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– later, renamed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Solaris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1991, Bill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Jolitz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left the BSD campus to develop free version of UNIX, later known as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Free BSD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419983" y="636664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263462" y="210389"/>
            <a:ext cx="8357872" cy="69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TWO UNIX CAMPS EMERGING:</a:t>
            </a:r>
            <a:r>
              <a:rPr lang="en-US" sz="2800" b="0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UNIX WARS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By 1988 two separate UNIX camps were established: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UI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(UNIX International) supporting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AT&amp;T’s UNIX System V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480" algn="just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(main supporters: AT&amp;T, Sun Microsystems and others…)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480" algn="just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480" algn="just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OSF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(Open Software Foundation)  supporting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UNIX BSD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480" algn="just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(main supporters: IBM, Digital Equipment Corp., HP and others ..)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178175" y="6351070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389586" y="176760"/>
            <a:ext cx="7963734" cy="66797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STANDARDISATION OF UNIX EMERGES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91238" y="1459136"/>
            <a:ext cx="10515240" cy="46945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1984 an industry group established 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X/Open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consortium.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1988 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IEEE POSIX 1003.1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standard defined a standard UNIX application programming interface (API).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In 1994 OSF and UI merged under the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OSF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name.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1996 X/Open merged with OSF to form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Open Group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and released the: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‘Single UNIX Specification Version 2’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1997.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56922" y="6320418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38080" y="176760"/>
            <a:ext cx="1051524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RISE OF LINUX</a:t>
            </a:r>
            <a:r>
              <a:rPr dirty="0"/>
              <a:t/>
            </a:r>
            <a:br>
              <a:rPr dirty="0"/>
            </a:b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349349" y="1468924"/>
            <a:ext cx="11427492" cy="445891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1991 -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Linus Torvalds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(third-year student in Helsinki) commences Linux development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"/>
            </a:pPr>
            <a:r>
              <a:rPr lang="en-US" sz="2000" b="0" strike="noStrike" spc="-1" dirty="0">
                <a:solidFill>
                  <a:srgbClr val="000099"/>
                </a:solidFill>
                <a:latin typeface="Times New Roman"/>
              </a:rPr>
              <a:t>1994 - Linux 1.0 kernel is released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"/>
            </a:pPr>
            <a:r>
              <a:rPr lang="en-US" sz="2000" b="0" strike="noStrike" spc="-1" dirty="0">
                <a:solidFill>
                  <a:srgbClr val="000099"/>
                </a:solidFill>
                <a:latin typeface="Times New Roman"/>
              </a:rPr>
              <a:t>2001 - Linux 2.4 kernel is released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"/>
            </a:pPr>
            <a:r>
              <a:rPr lang="en-US" sz="2000" b="0" strike="noStrike" spc="-1" dirty="0">
                <a:solidFill>
                  <a:srgbClr val="000099"/>
                </a:solidFill>
                <a:latin typeface="Times New Roman"/>
              </a:rPr>
              <a:t>2003 - Linux 2.6 kernel is released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99"/>
              </a:buClr>
              <a:buFont typeface="Wingdings" charset="2"/>
              <a:buChar char=""/>
            </a:pPr>
            <a:r>
              <a:rPr lang="en-US" sz="2000" b="0" strike="noStrike" spc="-1" dirty="0">
                <a:solidFill>
                  <a:srgbClr val="000099"/>
                </a:solidFill>
                <a:latin typeface="Times New Roman"/>
              </a:rPr>
              <a:t>2011 - Linux 3.0 kernel is </a:t>
            </a:r>
            <a:r>
              <a:rPr lang="en-US" sz="2000" b="0" strike="noStrike" spc="-1" dirty="0" smtClean="0">
                <a:solidFill>
                  <a:srgbClr val="000099"/>
                </a:solidFill>
                <a:latin typeface="Times New Roman"/>
              </a:rPr>
              <a:t>released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2013 - Google’s Linux-based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Android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has 75% of smartphone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</a:rPr>
              <a:t>market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2014 –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</a:rPr>
              <a:t>Ubuntu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Linux claims 22,000,000 users</a:t>
            </a:r>
            <a:r>
              <a:rPr lang="en-US" sz="2000" b="0" u="sng" strike="noStrike" spc="-1" baseline="30000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2015 - Over 80% of Linux kernel developers are paid, e.g. Dell, IBM, HP, validate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           and sell Linux  on servers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2015 - Version 4.0 of the Linux kernel is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</a:rPr>
              <a:t>released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2019 – Version 4.20.3 of the Linux kernel is released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396645" y="6361758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176760"/>
            <a:ext cx="10515240" cy="68538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UNIX OWNERSHIP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24570" y="1550126"/>
            <a:ext cx="10515240" cy="40971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1980 Microsoft developed a UNIX operating system: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XENIX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by SCO.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Santa Cruz Operation (SCO) later developed XENIX into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SCO UNIX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  <a:p>
            <a:pPr marL="228600" indent="-2282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1993 AT&amp;T sold its UNIX rights to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Novel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l.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  <a:p>
            <a:pPr marL="228600" indent="-2282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1995 Novell sold much of its UNIX interests to SCO.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  <a:p>
            <a:pPr marL="228600" indent="-2282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 2007 the ‘SCO vs. Novell’ case comes to a close, with courts giving legal ownership of the UNIX copyrights to Novell.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38080" y="176760"/>
            <a:ext cx="1051524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FROM 2009 ONWARDS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22514" y="1524000"/>
            <a:ext cx="10830806" cy="464166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From 2009 onwards the prevalence of UNIX has exploded exponentially.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UNIX variants used as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embedded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operating systems; in vehicles, robots, medical equipment etc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UNIX is used in most mobile phones and other portable computer devices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Apple mobile products use the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iOS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operating system, which has a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POSIX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compliant kernel. 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Android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operating system for phones and other mobile devices has a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Linux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kernel.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By 2015, on the higher computing end, the most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powerful servers 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tend to be Linux based and these servers often form the backbone for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cloud computing 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solutions.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38080" y="176760"/>
            <a:ext cx="10515240" cy="85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9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GNU AND LINUX COMBINED</a:t>
            </a:r>
            <a:endParaRPr lang="en-US" sz="28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57349" y="1515290"/>
            <a:ext cx="10795971" cy="40233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1985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Richard Stallman 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(author of the well-known UNIX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emacs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editor) and others formed the Free Software Foundation (FSF), to support the GNU project (GNU is a recursive acronym for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NU’s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ot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NIX).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 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Development of a UNIX-like kernel proved to be a huge challenge. A kernel project is still in progress: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GNU Hurd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FSF uses Linux as its free kernel – and adopts the name “Linux” for the full operating system suite.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356922" y="6311709"/>
            <a:ext cx="165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E" sz="1200" b="1" strike="noStrike" spc="-1" dirty="0">
                <a:solidFill>
                  <a:srgbClr val="8B8B8B"/>
                </a:solidFill>
                <a:latin typeface="Times New Roman"/>
              </a:rPr>
              <a:t>H. Trifonov 2018</a:t>
            </a:r>
            <a:endParaRPr lang="en-I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U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S Gothic"/>
        <a:cs typeface="MS Gothic"/>
      </a:majorFont>
      <a:minorFont>
        <a:latin typeface="Calibri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60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pitchFamily="6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60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alibri" pitchFamily="6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UL" id="{4E8A9C19-A292-4523-B4CD-CB1EE14CD90F}" vid="{ABB28E14-C69F-4732-8178-D73C22277C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Theme_UL</Template>
  <TotalTime>157</TotalTime>
  <Words>673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MS Gothic</vt:lpstr>
      <vt:lpstr>Arial</vt:lpstr>
      <vt:lpstr>Calibri</vt:lpstr>
      <vt:lpstr>Liberation Serif</vt:lpstr>
      <vt:lpstr>Times New Roman</vt:lpstr>
      <vt:lpstr>Wingdings</vt:lpstr>
      <vt:lpstr>Theme_UL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ET4725 Operating Systems 1</dc:title>
  <dc:subject/>
  <dc:creator>Hristo.Trifonov</dc:creator>
  <dc:description/>
  <cp:lastModifiedBy>Hristo</cp:lastModifiedBy>
  <cp:revision>94</cp:revision>
  <dcterms:created xsi:type="dcterms:W3CDTF">2018-01-22T09:24:49Z</dcterms:created>
  <dcterms:modified xsi:type="dcterms:W3CDTF">2019-01-21T20:32:34Z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