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60" r:id="rId4"/>
    <p:sldId id="261" r:id="rId5"/>
    <p:sldId id="262" r:id="rId6"/>
    <p:sldId id="263" r:id="rId7"/>
    <p:sldId id="264" r:id="rId8"/>
    <p:sldId id="266"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82" r:id="rId22"/>
    <p:sldId id="283" r:id="rId23"/>
    <p:sldId id="278" r:id="rId24"/>
    <p:sldId id="279" r:id="rId25"/>
    <p:sldId id="280" r:id="rId26"/>
    <p:sldId id="281" r:id="rId27"/>
    <p:sldId id="284" r:id="rId28"/>
    <p:sldId id="285" r:id="rId29"/>
    <p:sldId id="286" r:id="rId30"/>
    <p:sldId id="287" r:id="rId31"/>
    <p:sldId id="288" r:id="rId32"/>
    <p:sldId id="289" r:id="rId33"/>
    <p:sldId id="290" r:id="rId34"/>
    <p:sldId id="291" r:id="rId35"/>
    <p:sldId id="297" r:id="rId36"/>
    <p:sldId id="292" r:id="rId37"/>
    <p:sldId id="298" r:id="rId38"/>
    <p:sldId id="293" r:id="rId39"/>
    <p:sldId id="299" r:id="rId40"/>
    <p:sldId id="294" r:id="rId41"/>
    <p:sldId id="295" r:id="rId42"/>
    <p:sldId id="296" r:id="rId43"/>
    <p:sldId id="300" r:id="rId44"/>
    <p:sldId id="301" r:id="rId45"/>
    <p:sldId id="302" r:id="rId46"/>
    <p:sldId id="303" r:id="rId47"/>
    <p:sldId id="305" r:id="rId48"/>
    <p:sldId id="304" r:id="rId49"/>
    <p:sldId id="306" r:id="rId50"/>
    <p:sldId id="307" r:id="rId51"/>
    <p:sldId id="308" r:id="rId52"/>
    <p:sldId id="309"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4" autoAdjust="0"/>
    <p:restoredTop sz="68924" autoAdjust="0"/>
  </p:normalViewPr>
  <p:slideViewPr>
    <p:cSldViewPr snapToGrid="0">
      <p:cViewPr varScale="1">
        <p:scale>
          <a:sx n="84" d="100"/>
          <a:sy n="84" d="100"/>
        </p:scale>
        <p:origin x="1584" y="78"/>
      </p:cViewPr>
      <p:guideLst/>
    </p:cSldViewPr>
  </p:slideViewPr>
  <p:notesTextViewPr>
    <p:cViewPr>
      <p:scale>
        <a:sx n="1" d="1"/>
        <a:sy n="1" d="1"/>
      </p:scale>
      <p:origin x="0" y="0"/>
    </p:cViewPr>
  </p:notesTextViewPr>
  <p:notesViewPr>
    <p:cSldViewPr snapToGrid="0">
      <p:cViewPr varScale="1">
        <p:scale>
          <a:sx n="70" d="100"/>
          <a:sy n="70" d="100"/>
        </p:scale>
        <p:origin x="2358"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20C4F-EC1A-483B-B5B8-48BFF469BEEA}" type="datetimeFigureOut">
              <a:rPr lang="en-IE" smtClean="0"/>
              <a:t>19/03/2019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32CCC-606F-4F90-BA92-C9266F869194}" type="slidenum">
              <a:rPr lang="en-IE" smtClean="0"/>
              <a:t>‹#›</a:t>
            </a:fld>
            <a:endParaRPr lang="en-IE"/>
          </a:p>
        </p:txBody>
      </p:sp>
    </p:spTree>
    <p:extLst>
      <p:ext uri="{BB962C8B-B14F-4D97-AF65-F5344CB8AC3E}">
        <p14:creationId xmlns:p14="http://schemas.microsoft.com/office/powerpoint/2010/main" val="2049596771"/>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en.wikipedia.org/wiki/Sun_Microsystems"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en.wikipedia.org/wiki/SunOS"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section introduces some of the underlying technologies, concepts and structures for file systems. The disk drive is introduced and this is still the most pervasive storage technology for current-day computer files systems. Most well-known file system designs are based on the assumption that the disk drive is the underlying storage device. </a:t>
            </a:r>
          </a:p>
          <a:p>
            <a:endParaRPr lang="en-IE" dirty="0" smtClean="0"/>
          </a:p>
          <a:p>
            <a:r>
              <a:rPr lang="en-IE" dirty="0" smtClean="0"/>
              <a:t>Some of the common file systems are introduced including Microsoft’s </a:t>
            </a:r>
            <a:r>
              <a:rPr lang="en-IE" b="1" dirty="0" smtClean="0"/>
              <a:t>FAT</a:t>
            </a:r>
            <a:r>
              <a:rPr lang="en-IE" dirty="0" smtClean="0"/>
              <a:t> file system and the Linux </a:t>
            </a:r>
            <a:r>
              <a:rPr lang="en-IE" b="1" dirty="0" err="1" smtClean="0"/>
              <a:t>ext</a:t>
            </a:r>
            <a:r>
              <a:rPr lang="en-IE" dirty="0" smtClean="0"/>
              <a:t> file systems. </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a:t>
            </a:fld>
            <a:endParaRPr lang="en-IE"/>
          </a:p>
        </p:txBody>
      </p:sp>
    </p:spTree>
    <p:extLst>
      <p:ext uri="{BB962C8B-B14F-4D97-AF65-F5344CB8AC3E}">
        <p14:creationId xmlns:p14="http://schemas.microsoft.com/office/powerpoint/2010/main" val="2881436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kern="1200" dirty="0" smtClean="0">
                <a:solidFill>
                  <a:schemeClr val="tx1"/>
                </a:solidFill>
                <a:effectLst/>
                <a:latin typeface="+mn-lt"/>
                <a:ea typeface="+mn-ea"/>
                <a:cs typeface="+mn-cs"/>
              </a:rPr>
              <a:t>Argument for a large block size</a:t>
            </a:r>
            <a:endParaRPr lang="en-IE" sz="1600" b="1"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Since the blocks for a given file can be scattered across the disk surfaces, and it takes a relatively long time to find a single block, then having a large block size will reduce the number of accesses for a given file and thus will save time and </a:t>
            </a:r>
            <a:r>
              <a:rPr lang="en-GB" sz="1600" b="1" kern="1200" dirty="0" smtClean="0">
                <a:solidFill>
                  <a:schemeClr val="tx1"/>
                </a:solidFill>
                <a:effectLst/>
                <a:latin typeface="+mn-lt"/>
                <a:ea typeface="+mn-ea"/>
                <a:cs typeface="+mn-cs"/>
              </a:rPr>
              <a:t>optimise the speed performance</a:t>
            </a:r>
            <a:r>
              <a:rPr lang="en-GB" sz="1600" kern="1200" dirty="0" smtClean="0">
                <a:solidFill>
                  <a:schemeClr val="tx1"/>
                </a:solidFill>
                <a:effectLst/>
                <a:latin typeface="+mn-lt"/>
                <a:ea typeface="+mn-ea"/>
                <a:cs typeface="+mn-cs"/>
              </a:rPr>
              <a:t> of the file system. See discussion later on disk performance and latency times.</a:t>
            </a:r>
            <a:endParaRPr lang="en-IE" sz="1600" kern="1200" dirty="0" smtClean="0">
              <a:solidFill>
                <a:schemeClr val="tx1"/>
              </a:solidFill>
              <a:effectLst/>
              <a:latin typeface="+mn-lt"/>
              <a:ea typeface="+mn-ea"/>
              <a:cs typeface="+mn-cs"/>
            </a:endParaRPr>
          </a:p>
          <a:p>
            <a:endParaRPr lang="en-IE" dirty="0" smtClean="0"/>
          </a:p>
          <a:p>
            <a:r>
              <a:rPr lang="en-GB" sz="1600" b="1" kern="1200" dirty="0" smtClean="0">
                <a:solidFill>
                  <a:schemeClr val="tx1"/>
                </a:solidFill>
                <a:effectLst/>
                <a:latin typeface="+mn-lt"/>
                <a:ea typeface="+mn-ea"/>
                <a:cs typeface="+mn-cs"/>
              </a:rPr>
              <a:t>Argument for a small block size</a:t>
            </a:r>
            <a:endParaRPr lang="en-IE" sz="1600" b="1"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 file’s data is allocated in fixed block sizes. Thus, on average, half of one block is wasted for each file in the system. Thus, the use of a small block size will </a:t>
            </a:r>
            <a:r>
              <a:rPr lang="en-GB" sz="1600" b="1" kern="1200" dirty="0" smtClean="0">
                <a:solidFill>
                  <a:schemeClr val="tx1"/>
                </a:solidFill>
                <a:effectLst/>
                <a:latin typeface="+mn-lt"/>
                <a:ea typeface="+mn-ea"/>
                <a:cs typeface="+mn-cs"/>
              </a:rPr>
              <a:t>optimise the available space</a:t>
            </a:r>
            <a:r>
              <a:rPr lang="en-GB" sz="1600" kern="1200" dirty="0" smtClean="0">
                <a:solidFill>
                  <a:schemeClr val="tx1"/>
                </a:solidFill>
                <a:effectLst/>
                <a:latin typeface="+mn-lt"/>
                <a:ea typeface="+mn-ea"/>
                <a:cs typeface="+mn-cs"/>
              </a:rPr>
              <a:t> on the disk drive. This waste of space within a block is referred to as </a:t>
            </a:r>
            <a:r>
              <a:rPr lang="en-GB" sz="1600" b="1" kern="1200" dirty="0" smtClean="0">
                <a:solidFill>
                  <a:schemeClr val="tx1"/>
                </a:solidFill>
                <a:effectLst/>
                <a:latin typeface="+mn-lt"/>
                <a:ea typeface="+mn-ea"/>
                <a:cs typeface="+mn-cs"/>
              </a:rPr>
              <a:t>internal fragmentation</a:t>
            </a:r>
            <a:r>
              <a:rPr lang="en-GB" sz="1600" kern="1200" dirty="0" smtClean="0">
                <a:solidFill>
                  <a:schemeClr val="tx1"/>
                </a:solidFill>
                <a:effectLst/>
                <a:latin typeface="+mn-lt"/>
                <a:ea typeface="+mn-ea"/>
                <a:cs typeface="+mn-cs"/>
              </a:rPr>
              <a:t>.</a:t>
            </a:r>
          </a:p>
          <a:p>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For example, if a disk drive is formatted to use a 4kByte block size and, as shown in the figure below, if a </a:t>
            </a:r>
            <a:r>
              <a:rPr lang="en-GB" sz="1600" kern="1200" dirty="0" err="1" smtClean="0">
                <a:solidFill>
                  <a:schemeClr val="tx1"/>
                </a:solidFill>
                <a:effectLst/>
                <a:latin typeface="+mn-lt"/>
                <a:ea typeface="+mn-ea"/>
                <a:cs typeface="+mn-cs"/>
              </a:rPr>
              <a:t>file_X</a:t>
            </a:r>
            <a:r>
              <a:rPr lang="en-GB" sz="1600" kern="1200" dirty="0" smtClean="0">
                <a:solidFill>
                  <a:schemeClr val="tx1"/>
                </a:solidFill>
                <a:effectLst/>
                <a:latin typeface="+mn-lt"/>
                <a:ea typeface="+mn-ea"/>
                <a:cs typeface="+mn-cs"/>
              </a:rPr>
              <a:t> of 7.9kByte file is created, then two blocks are allocated to the file and 0.1kBytes of the last block are wasted for that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However, if a </a:t>
            </a:r>
            <a:r>
              <a:rPr lang="en-GB" sz="1600" kern="1200" dirty="0" err="1" smtClean="0">
                <a:solidFill>
                  <a:schemeClr val="tx1"/>
                </a:solidFill>
                <a:effectLst/>
                <a:latin typeface="+mn-lt"/>
                <a:ea typeface="+mn-ea"/>
                <a:cs typeface="+mn-cs"/>
              </a:rPr>
              <a:t>file_Y</a:t>
            </a:r>
            <a:r>
              <a:rPr lang="en-GB" sz="1600" kern="1200" dirty="0" smtClean="0">
                <a:solidFill>
                  <a:schemeClr val="tx1"/>
                </a:solidFill>
                <a:effectLst/>
                <a:latin typeface="+mn-lt"/>
                <a:ea typeface="+mn-ea"/>
                <a:cs typeface="+mn-cs"/>
              </a:rPr>
              <a:t> of size 8.1 </a:t>
            </a:r>
            <a:r>
              <a:rPr lang="en-GB" sz="1600" kern="1200" dirty="0" err="1" smtClean="0">
                <a:solidFill>
                  <a:schemeClr val="tx1"/>
                </a:solidFill>
                <a:effectLst/>
                <a:latin typeface="+mn-lt"/>
                <a:ea typeface="+mn-ea"/>
                <a:cs typeface="+mn-cs"/>
              </a:rPr>
              <a:t>kBytes</a:t>
            </a:r>
            <a:r>
              <a:rPr lang="en-GB" sz="1600" kern="1200" dirty="0" smtClean="0">
                <a:solidFill>
                  <a:schemeClr val="tx1"/>
                </a:solidFill>
                <a:effectLst/>
                <a:latin typeface="+mn-lt"/>
                <a:ea typeface="+mn-ea"/>
                <a:cs typeface="+mn-cs"/>
              </a:rPr>
              <a:t> is created, then three blocks are allocated to the file, and 1.9 </a:t>
            </a:r>
            <a:r>
              <a:rPr lang="en-GB" sz="1600" kern="1200" dirty="0" err="1" smtClean="0">
                <a:solidFill>
                  <a:schemeClr val="tx1"/>
                </a:solidFill>
                <a:effectLst/>
                <a:latin typeface="+mn-lt"/>
                <a:ea typeface="+mn-ea"/>
                <a:cs typeface="+mn-cs"/>
              </a:rPr>
              <a:t>kBytes</a:t>
            </a:r>
            <a:r>
              <a:rPr lang="en-GB" sz="1600" kern="1200" dirty="0" smtClean="0">
                <a:solidFill>
                  <a:schemeClr val="tx1"/>
                </a:solidFill>
                <a:effectLst/>
                <a:latin typeface="+mn-lt"/>
                <a:ea typeface="+mn-ea"/>
                <a:cs typeface="+mn-cs"/>
              </a:rPr>
              <a:t> of the last block is wasted.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Statistically, for a large number of files, on average, one half of the final block is wasted in this fashion. Some file systems, notably the Berkeley Fast File System, fragment the final block in order to reduce such wastage.</a:t>
            </a:r>
            <a:endParaRPr lang="en-IE" sz="1600" kern="1200" dirty="0" smtClean="0">
              <a:solidFill>
                <a:schemeClr val="tx1"/>
              </a:solidFill>
              <a:effectLst/>
              <a:latin typeface="+mn-lt"/>
              <a:ea typeface="+mn-ea"/>
              <a:cs typeface="+mn-cs"/>
            </a:endParaRPr>
          </a:p>
          <a:p>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11</a:t>
            </a:fld>
            <a:endParaRPr lang="en-IE"/>
          </a:p>
        </p:txBody>
      </p:sp>
    </p:spTree>
    <p:extLst>
      <p:ext uri="{BB962C8B-B14F-4D97-AF65-F5344CB8AC3E}">
        <p14:creationId xmlns:p14="http://schemas.microsoft.com/office/powerpoint/2010/main" val="2122659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We will briefly look at two important aspects of disk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First we will look at </a:t>
            </a:r>
            <a:r>
              <a:rPr lang="en-GB" sz="1600" b="1" kern="1200" dirty="0" smtClean="0">
                <a:solidFill>
                  <a:schemeClr val="tx1"/>
                </a:solidFill>
                <a:effectLst/>
                <a:latin typeface="+mn-lt"/>
                <a:ea typeface="+mn-ea"/>
                <a:cs typeface="+mn-cs"/>
              </a:rPr>
              <a:t>mechanical latencies</a:t>
            </a:r>
            <a:r>
              <a:rPr lang="en-GB" sz="1600" kern="1200" dirty="0" smtClean="0">
                <a:solidFill>
                  <a:schemeClr val="tx1"/>
                </a:solidFill>
                <a:effectLst/>
                <a:latin typeface="+mn-lt"/>
                <a:ea typeface="+mn-ea"/>
                <a:cs typeface="+mn-cs"/>
              </a:rPr>
              <a:t> in disk drives and then we will look at </a:t>
            </a:r>
            <a:r>
              <a:rPr lang="en-GB" sz="1600" b="1" kern="1200" dirty="0" smtClean="0">
                <a:solidFill>
                  <a:schemeClr val="tx1"/>
                </a:solidFill>
                <a:effectLst/>
                <a:latin typeface="+mn-lt"/>
                <a:ea typeface="+mn-ea"/>
                <a:cs typeface="+mn-cs"/>
              </a:rPr>
              <a:t>disk head scheduling </a:t>
            </a:r>
            <a:r>
              <a:rPr lang="en-GB" sz="1600" kern="1200" dirty="0" smtClean="0">
                <a:solidFill>
                  <a:schemeClr val="tx1"/>
                </a:solidFill>
                <a:effectLst/>
                <a:latin typeface="+mn-lt"/>
                <a:ea typeface="+mn-ea"/>
                <a:cs typeface="+mn-cs"/>
              </a:rPr>
              <a:t>policies, which attempt to minimise the amount of head movement in a disk drive.</a:t>
            </a:r>
            <a:endParaRPr lang="en-IE" sz="1600" kern="1200" dirty="0" smtClean="0">
              <a:solidFill>
                <a:schemeClr val="tx1"/>
              </a:solidFill>
              <a:effectLst/>
              <a:latin typeface="+mn-lt"/>
              <a:ea typeface="+mn-ea"/>
              <a:cs typeface="+mn-cs"/>
            </a:endParaRPr>
          </a:p>
          <a:p>
            <a:endParaRPr lang="en-IE" dirty="0" smtClean="0"/>
          </a:p>
          <a:p>
            <a:r>
              <a:rPr lang="en-GB" sz="1600" b="1" kern="1200" dirty="0" smtClean="0">
                <a:solidFill>
                  <a:schemeClr val="tx1"/>
                </a:solidFill>
                <a:effectLst/>
                <a:latin typeface="+mn-lt"/>
                <a:ea typeface="+mn-ea"/>
                <a:cs typeface="+mn-cs"/>
              </a:rPr>
              <a:t>Seek access latency</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a:t>
            </a:r>
            <a:r>
              <a:rPr lang="en-GB" sz="1600" i="1" kern="1200" dirty="0" smtClean="0">
                <a:solidFill>
                  <a:schemeClr val="tx1"/>
                </a:solidFill>
                <a:effectLst/>
                <a:latin typeface="+mn-lt"/>
                <a:ea typeface="+mn-ea"/>
                <a:cs typeface="+mn-cs"/>
              </a:rPr>
              <a:t>average seek access time</a:t>
            </a:r>
            <a:r>
              <a:rPr lang="en-GB" sz="1600" kern="1200" dirty="0" smtClean="0">
                <a:solidFill>
                  <a:schemeClr val="tx1"/>
                </a:solidFill>
                <a:effectLst/>
                <a:latin typeface="+mn-lt"/>
                <a:ea typeface="+mn-ea"/>
                <a:cs typeface="+mn-cs"/>
              </a:rPr>
              <a:t> is the time it takes for the actuator to position the read-write heads on the correct cylinder position.</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Rotational latency</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disk spindle spins at a fixed RPM (revolutions per minute). Once the correct cylinder is found then we must wait until the desired sector passes under the read/write head. The average delay time here is known as the </a:t>
            </a:r>
            <a:r>
              <a:rPr lang="en-GB" sz="1600" i="1" kern="1200" dirty="0" smtClean="0">
                <a:solidFill>
                  <a:schemeClr val="tx1"/>
                </a:solidFill>
                <a:effectLst/>
                <a:latin typeface="+mn-lt"/>
                <a:ea typeface="+mn-ea"/>
                <a:cs typeface="+mn-cs"/>
              </a:rPr>
              <a:t>average rotational latency</a:t>
            </a:r>
            <a:r>
              <a:rPr lang="en-GB" sz="1600" kern="1200" dirty="0" smtClean="0">
                <a:solidFill>
                  <a:schemeClr val="tx1"/>
                </a:solidFill>
                <a:effectLst/>
                <a:latin typeface="+mn-lt"/>
                <a:ea typeface="+mn-ea"/>
                <a:cs typeface="+mn-cs"/>
              </a:rPr>
              <a:t>. This is half the time that it takes for a single disk revolution.</a:t>
            </a:r>
            <a:r>
              <a:rPr lang="en-GB" sz="1600" b="1"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12</a:t>
            </a:fld>
            <a:endParaRPr lang="en-IE"/>
          </a:p>
        </p:txBody>
      </p:sp>
    </p:spTree>
    <p:extLst>
      <p:ext uri="{BB962C8B-B14F-4D97-AF65-F5344CB8AC3E}">
        <p14:creationId xmlns:p14="http://schemas.microsoft.com/office/powerpoint/2010/main" val="2269311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i="1" kern="1200" dirty="0" smtClean="0">
                <a:solidFill>
                  <a:schemeClr val="tx1"/>
                </a:solidFill>
                <a:effectLst/>
                <a:latin typeface="+mn-lt"/>
                <a:ea typeface="+mn-ea"/>
                <a:cs typeface="+mn-cs"/>
              </a:rPr>
              <a:t>NB: Disk drive manufacturers often quote shorter seek access times, as they take </a:t>
            </a:r>
            <a:r>
              <a:rPr lang="en-GB" sz="1600" i="1" u="sng" kern="1200" dirty="0" smtClean="0">
                <a:solidFill>
                  <a:schemeClr val="tx1"/>
                </a:solidFill>
                <a:effectLst/>
                <a:latin typeface="+mn-lt"/>
                <a:ea typeface="+mn-ea"/>
                <a:cs typeface="+mn-cs"/>
              </a:rPr>
              <a:t>seek caching</a:t>
            </a:r>
            <a:r>
              <a:rPr lang="en-GB" sz="1600" i="1" kern="1200" dirty="0" smtClean="0">
                <a:solidFill>
                  <a:schemeClr val="tx1"/>
                </a:solidFill>
                <a:effectLst/>
                <a:latin typeface="+mn-lt"/>
                <a:ea typeface="+mn-ea"/>
                <a:cs typeface="+mn-cs"/>
              </a:rPr>
              <a:t> policies into account, but actual latency times are considered here.</a:t>
            </a:r>
            <a:endParaRPr lang="en-IE" sz="1600" kern="1200" dirty="0" smtClean="0">
              <a:solidFill>
                <a:schemeClr val="tx1"/>
              </a:solidFill>
              <a:effectLst/>
              <a:latin typeface="+mn-lt"/>
              <a:ea typeface="+mn-ea"/>
              <a:cs typeface="+mn-cs"/>
            </a:endParaRPr>
          </a:p>
          <a:p>
            <a:endParaRPr lang="en-IE" dirty="0" smtClean="0"/>
          </a:p>
          <a:p>
            <a:r>
              <a:rPr lang="en-IE" dirty="0" smtClean="0"/>
              <a:t>The cost of seeking is the most important factor affecting mechanical disk</a:t>
            </a:r>
            <a:r>
              <a:rPr lang="en-IE" baseline="0" dirty="0" smtClean="0"/>
              <a:t> </a:t>
            </a:r>
            <a:r>
              <a:rPr lang="en-IE" dirty="0" smtClean="0"/>
              <a:t>drive performance. To a first approximation, the rotational speed of the disk</a:t>
            </a:r>
            <a:r>
              <a:rPr lang="en-IE" baseline="0" dirty="0" smtClean="0"/>
              <a:t> </a:t>
            </a:r>
            <a:r>
              <a:rPr lang="en-IE" dirty="0" smtClean="0"/>
              <a:t>and the speed of the bus to which the disk is connected have relatively little</a:t>
            </a:r>
            <a:r>
              <a:rPr lang="en-IE" baseline="0" dirty="0" smtClean="0"/>
              <a:t> </a:t>
            </a:r>
            <a:r>
              <a:rPr lang="en-IE" dirty="0" smtClean="0"/>
              <a:t>impact. </a:t>
            </a:r>
          </a:p>
          <a:p>
            <a:r>
              <a:rPr lang="en-IE" dirty="0" smtClean="0"/>
              <a:t>Modern</a:t>
            </a:r>
            <a:r>
              <a:rPr lang="en-IE" baseline="0" dirty="0" smtClean="0"/>
              <a:t> </a:t>
            </a:r>
            <a:r>
              <a:rPr lang="en-IE" dirty="0" smtClean="0"/>
              <a:t>mechanical disks can transfer hundreds of megabytes of data</a:t>
            </a:r>
            <a:r>
              <a:rPr lang="en-IE" baseline="0" dirty="0" smtClean="0"/>
              <a:t> </a:t>
            </a:r>
            <a:r>
              <a:rPr lang="en-IE" dirty="0" smtClean="0"/>
              <a:t>per second if they are read from contiguous sectors, but they can only</a:t>
            </a:r>
            <a:r>
              <a:rPr lang="en-IE" baseline="0" dirty="0" smtClean="0"/>
              <a:t> </a:t>
            </a:r>
            <a:r>
              <a:rPr lang="en-IE" dirty="0" smtClean="0"/>
              <a:t>perform about 100 to 300 seeks per second. </a:t>
            </a:r>
          </a:p>
          <a:p>
            <a:r>
              <a:rPr lang="en-IE" dirty="0" smtClean="0"/>
              <a:t>If you transfer one sector per</a:t>
            </a:r>
            <a:r>
              <a:rPr lang="en-IE" baseline="0" dirty="0" smtClean="0"/>
              <a:t> </a:t>
            </a:r>
            <a:r>
              <a:rPr lang="en-IE" dirty="0" smtClean="0"/>
              <a:t>seek, you can easily realize less than 5% of the drive’s peak throughput. </a:t>
            </a:r>
          </a:p>
          <a:p>
            <a:r>
              <a:rPr lang="en-IE" dirty="0" smtClean="0"/>
              <a:t>SSD</a:t>
            </a:r>
            <a:r>
              <a:rPr lang="en-IE" baseline="0" dirty="0" smtClean="0"/>
              <a:t> </a:t>
            </a:r>
            <a:r>
              <a:rPr lang="en-IE" dirty="0" smtClean="0"/>
              <a:t>disks have a significant advantage over their mechanical predecessors because</a:t>
            </a:r>
            <a:r>
              <a:rPr lang="en-IE" baseline="0" dirty="0" smtClean="0"/>
              <a:t> </a:t>
            </a:r>
            <a:r>
              <a:rPr lang="en-IE" dirty="0" smtClean="0"/>
              <a:t>their performance is not tied to platter rotation or head movement.</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13</a:t>
            </a:fld>
            <a:endParaRPr lang="en-IE"/>
          </a:p>
        </p:txBody>
      </p:sp>
    </p:spTree>
    <p:extLst>
      <p:ext uri="{BB962C8B-B14F-4D97-AF65-F5344CB8AC3E}">
        <p14:creationId xmlns:p14="http://schemas.microsoft.com/office/powerpoint/2010/main" val="1796226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From the above, it is seen that 11 milliseconds of time is used just to find the correct block, but the block can be read (or written to) in just 0.05 milliseconds. This example shows the importance of having a file’s disk blocks located close to one another so as to minimise such latency related delays.</a:t>
            </a:r>
            <a:endParaRPr lang="en-IE" sz="1600" kern="1200" dirty="0" smtClean="0">
              <a:solidFill>
                <a:schemeClr val="tx1"/>
              </a:solidFill>
              <a:effectLst/>
              <a:latin typeface="+mn-lt"/>
              <a:ea typeface="+mn-ea"/>
              <a:cs typeface="+mn-cs"/>
            </a:endParaRPr>
          </a:p>
          <a:p>
            <a:pPr marL="0" indent="0">
              <a:buNone/>
            </a:pPr>
            <a:endParaRPr lang="en-IE" dirty="0" smtClean="0"/>
          </a:p>
          <a:p>
            <a:r>
              <a:rPr lang="en-GB" sz="1600" b="1" kern="1200" dirty="0" smtClean="0">
                <a:solidFill>
                  <a:schemeClr val="tx1"/>
                </a:solidFill>
                <a:effectLst/>
                <a:latin typeface="+mn-lt"/>
                <a:ea typeface="+mn-ea"/>
                <a:cs typeface="+mn-cs"/>
              </a:rPr>
              <a:t>Caching</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In practice a lot of caching is used in an attempt to enhance disk drive performance. Disk drive manufacturers use </a:t>
            </a:r>
            <a:r>
              <a:rPr lang="en-GB" sz="1600" i="1" kern="1200" dirty="0" smtClean="0">
                <a:solidFill>
                  <a:schemeClr val="tx1"/>
                </a:solidFill>
                <a:effectLst/>
                <a:latin typeface="+mn-lt"/>
                <a:ea typeface="+mn-ea"/>
                <a:cs typeface="+mn-cs"/>
              </a:rPr>
              <a:t>seek caching</a:t>
            </a:r>
            <a:r>
              <a:rPr lang="en-GB" sz="1600" kern="1200" dirty="0" smtClean="0">
                <a:solidFill>
                  <a:schemeClr val="tx1"/>
                </a:solidFill>
                <a:effectLst/>
                <a:latin typeface="+mn-lt"/>
                <a:ea typeface="+mn-ea"/>
                <a:cs typeface="+mn-cs"/>
              </a:rPr>
              <a:t> to deal with some of the mechanical delays associated with the seek latencies. Caching is also used on file reads and writes to enhance performance.</a:t>
            </a:r>
            <a:endParaRPr lang="en-IE" sz="1600" kern="1200" dirty="0" smtClean="0">
              <a:solidFill>
                <a:schemeClr val="tx1"/>
              </a:solidFill>
              <a:effectLst/>
              <a:latin typeface="+mn-lt"/>
              <a:ea typeface="+mn-ea"/>
              <a:cs typeface="+mn-cs"/>
            </a:endParaRPr>
          </a:p>
          <a:p>
            <a:pPr marL="0" indent="0">
              <a:buNone/>
            </a:pP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14</a:t>
            </a:fld>
            <a:endParaRPr lang="en-IE"/>
          </a:p>
        </p:txBody>
      </p:sp>
    </p:spTree>
    <p:extLst>
      <p:ext uri="{BB962C8B-B14F-4D97-AF65-F5344CB8AC3E}">
        <p14:creationId xmlns:p14="http://schemas.microsoft.com/office/powerpoint/2010/main" val="853342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A disk drive is specified to have a spindle rotational speed of 10,000 rpm. Assume that each track contains 1024 sectors, where each sector is 512 bytes in size. Calculate the raw read/write data transfer rate for a track on this disk drive. Show your calculations. (You can ignore the spaces taken up by the track/sector overhead bytes.)</a:t>
            </a:r>
            <a:endParaRPr lang="en-IE" sz="1600" kern="1200" dirty="0" smtClean="0">
              <a:solidFill>
                <a:schemeClr val="tx1"/>
              </a:solidFill>
              <a:effectLst/>
              <a:latin typeface="+mn-lt"/>
              <a:ea typeface="+mn-ea"/>
              <a:cs typeface="+mn-cs"/>
            </a:endParaRPr>
          </a:p>
          <a:p>
            <a:pPr marL="0" indent="0">
              <a:buNone/>
            </a:pP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15</a:t>
            </a:fld>
            <a:endParaRPr lang="en-IE"/>
          </a:p>
        </p:txBody>
      </p:sp>
    </p:spTree>
    <p:extLst>
      <p:ext uri="{BB962C8B-B14F-4D97-AF65-F5344CB8AC3E}">
        <p14:creationId xmlns:p14="http://schemas.microsoft.com/office/powerpoint/2010/main" val="107038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16</a:t>
            </a:fld>
            <a:endParaRPr lang="en-IE"/>
          </a:p>
        </p:txBody>
      </p:sp>
    </p:spTree>
    <p:extLst>
      <p:ext uri="{BB962C8B-B14F-4D97-AF65-F5344CB8AC3E}">
        <p14:creationId xmlns:p14="http://schemas.microsoft.com/office/powerpoint/2010/main" val="2406172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kern="1200" dirty="0" smtClean="0">
                <a:solidFill>
                  <a:schemeClr val="tx1"/>
                </a:solidFill>
                <a:effectLst/>
                <a:latin typeface="+mn-lt"/>
                <a:ea typeface="+mn-ea"/>
                <a:cs typeface="+mn-cs"/>
              </a:rPr>
              <a:t>Disk fragmentation</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In the above question, imagine that some file had 1024 sectors, or 256 blocks, and that file was located on a single track. It is just a coincidence here that the file happens to be an exact track length. Then that full file could be read (or written) in 6 milliseconds, </a:t>
            </a:r>
            <a:r>
              <a:rPr lang="en-GB" sz="1600" kern="1200" dirty="0" err="1" smtClean="0">
                <a:solidFill>
                  <a:schemeClr val="tx1"/>
                </a:solidFill>
                <a:effectLst/>
                <a:latin typeface="+mn-lt"/>
                <a:ea typeface="+mn-ea"/>
                <a:cs typeface="+mn-cs"/>
              </a:rPr>
              <a:t>i.e</a:t>
            </a:r>
            <a:r>
              <a:rPr lang="en-GB" sz="1600" kern="1200" dirty="0" smtClean="0">
                <a:solidFill>
                  <a:schemeClr val="tx1"/>
                </a:solidFill>
                <a:effectLst/>
                <a:latin typeface="+mn-lt"/>
                <a:ea typeface="+mn-ea"/>
                <a:cs typeface="+mn-cs"/>
              </a:rPr>
              <a:t> a single rotation of the disk.</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Now, imagine that the same file is stored in a very fragmented way, where the blocks are scattered across the surface of the drive, as shown in figure</a:t>
            </a:r>
            <a:r>
              <a:rPr lang="en-GB" sz="1600" kern="1200" baseline="0" dirty="0" smtClean="0">
                <a:solidFill>
                  <a:schemeClr val="tx1"/>
                </a:solidFill>
                <a:effectLst/>
                <a:latin typeface="+mn-lt"/>
                <a:ea typeface="+mn-ea"/>
                <a:cs typeface="+mn-cs"/>
              </a:rPr>
              <a:t> </a:t>
            </a:r>
            <a:r>
              <a:rPr lang="en-GB" sz="1600" kern="1200" dirty="0" smtClean="0">
                <a:solidFill>
                  <a:schemeClr val="tx1"/>
                </a:solidFill>
                <a:effectLst/>
                <a:latin typeface="+mn-lt"/>
                <a:ea typeface="+mn-ea"/>
                <a:cs typeface="+mn-cs"/>
              </a:rPr>
              <a:t>above. As it takes many milliseconds to locate an individual block, then it may take hundreds of milliseconds to read or write the same file. We say this file is fragmented. A </a:t>
            </a:r>
            <a:r>
              <a:rPr lang="en-GB" sz="1600" b="1" kern="1200" dirty="0" smtClean="0">
                <a:solidFill>
                  <a:schemeClr val="tx1"/>
                </a:solidFill>
                <a:effectLst/>
                <a:latin typeface="+mn-lt"/>
                <a:ea typeface="+mn-ea"/>
                <a:cs typeface="+mn-cs"/>
              </a:rPr>
              <a:t>defrag</a:t>
            </a:r>
            <a:r>
              <a:rPr lang="en-GB" sz="1600" kern="1200" dirty="0" smtClean="0">
                <a:solidFill>
                  <a:schemeClr val="tx1"/>
                </a:solidFill>
                <a:effectLst/>
                <a:latin typeface="+mn-lt"/>
                <a:ea typeface="+mn-ea"/>
                <a:cs typeface="+mn-cs"/>
              </a:rPr>
              <a:t> utility can be used to defragment such files, where each block in the file is repositioned as required to make the file’s blocks more contiguous in their alignment.</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17</a:t>
            </a:fld>
            <a:endParaRPr lang="en-IE"/>
          </a:p>
        </p:txBody>
      </p:sp>
    </p:spTree>
    <p:extLst>
      <p:ext uri="{BB962C8B-B14F-4D97-AF65-F5344CB8AC3E}">
        <p14:creationId xmlns:p14="http://schemas.microsoft.com/office/powerpoint/2010/main" val="854524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600" b="1" kern="1200" dirty="0" smtClean="0">
                <a:solidFill>
                  <a:schemeClr val="tx1"/>
                </a:solidFill>
                <a:effectLst/>
                <a:latin typeface="+mn-lt"/>
                <a:ea typeface="+mn-ea"/>
                <a:cs typeface="+mn-cs"/>
              </a:rPr>
              <a:t>Logical block addressing</a:t>
            </a:r>
            <a:r>
              <a:rPr lang="en-IE" sz="1600" kern="120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LBA</a:t>
            </a:r>
            <a:r>
              <a:rPr lang="en-IE" sz="1600" kern="1200" dirty="0" smtClean="0">
                <a:solidFill>
                  <a:schemeClr val="tx1"/>
                </a:solidFill>
                <a:effectLst/>
                <a:latin typeface="+mn-lt"/>
                <a:ea typeface="+mn-ea"/>
                <a:cs typeface="+mn-cs"/>
              </a:rPr>
              <a:t>)</a:t>
            </a:r>
          </a:p>
          <a:p>
            <a:r>
              <a:rPr lang="en-GB" sz="1600" b="1"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IE" sz="1600" kern="1200" dirty="0" smtClean="0">
                <a:solidFill>
                  <a:schemeClr val="tx1"/>
                </a:solidFill>
                <a:effectLst/>
                <a:latin typeface="+mn-lt"/>
                <a:ea typeface="+mn-ea"/>
                <a:cs typeface="+mn-cs"/>
              </a:rPr>
              <a:t>Logical block addressing (LBA) is commonly used to identify blocks of data on a disk drive. LBA is a straightforward scheme to linearly address the disk’s blocks, starting at LBA 0. Each block has a unique block address.</a:t>
            </a:r>
          </a:p>
          <a:p>
            <a:r>
              <a:rPr lang="en-IE" sz="1600" kern="1200" dirty="0" smtClean="0">
                <a:solidFill>
                  <a:schemeClr val="tx1"/>
                </a:solidFill>
                <a:effectLst/>
                <a:latin typeface="+mn-lt"/>
                <a:ea typeface="+mn-ea"/>
                <a:cs typeface="+mn-cs"/>
              </a:rPr>
              <a:t> </a:t>
            </a:r>
          </a:p>
          <a:p>
            <a:r>
              <a:rPr lang="en-IE" sz="1600" kern="1200" dirty="0" smtClean="0">
                <a:solidFill>
                  <a:schemeClr val="tx1"/>
                </a:solidFill>
                <a:effectLst/>
                <a:latin typeface="+mn-lt"/>
                <a:ea typeface="+mn-ea"/>
                <a:cs typeface="+mn-cs"/>
              </a:rPr>
              <a:t>The LBA scheme replaces the older scheme that identified individual blocks by the </a:t>
            </a:r>
            <a:r>
              <a:rPr lang="en-IE" sz="1600" b="1" kern="1200" dirty="0" smtClean="0">
                <a:solidFill>
                  <a:schemeClr val="tx1"/>
                </a:solidFill>
                <a:effectLst/>
                <a:latin typeface="+mn-lt"/>
                <a:ea typeface="+mn-ea"/>
                <a:cs typeface="+mn-cs"/>
              </a:rPr>
              <a:t>cylinder-head-sector</a:t>
            </a:r>
            <a:r>
              <a:rPr lang="en-IE" sz="1600" kern="1200" dirty="0" smtClean="0">
                <a:solidFill>
                  <a:schemeClr val="tx1"/>
                </a:solidFill>
                <a:effectLst/>
                <a:latin typeface="+mn-lt"/>
                <a:ea typeface="+mn-ea"/>
                <a:cs typeface="+mn-cs"/>
              </a:rPr>
              <a:t> (CHS) scheme. Internally within the disk the LBA number is mapped to the CHS, but externally the CHS geometry is no longer accessible. The CHS scheme was poor in mapping devices other than hard disks, such as tape drive storage.</a:t>
            </a:r>
          </a:p>
          <a:p>
            <a:r>
              <a:rPr lang="en-IE" sz="1600" kern="1200" dirty="0" smtClean="0">
                <a:solidFill>
                  <a:schemeClr val="tx1"/>
                </a:solidFill>
                <a:effectLst/>
                <a:latin typeface="+mn-lt"/>
                <a:ea typeface="+mn-ea"/>
                <a:cs typeface="+mn-cs"/>
              </a:rPr>
              <a:t> </a:t>
            </a:r>
          </a:p>
          <a:p>
            <a:r>
              <a:rPr lang="en-IE" sz="1600" kern="1200" dirty="0" smtClean="0">
                <a:solidFill>
                  <a:schemeClr val="tx1"/>
                </a:solidFill>
                <a:effectLst/>
                <a:latin typeface="+mn-lt"/>
                <a:ea typeface="+mn-ea"/>
                <a:cs typeface="+mn-cs"/>
              </a:rPr>
              <a:t>LBA was first introduced in the </a:t>
            </a:r>
            <a:r>
              <a:rPr lang="en-IE" sz="1600" b="1" kern="1200" dirty="0" smtClean="0">
                <a:solidFill>
                  <a:schemeClr val="tx1"/>
                </a:solidFill>
                <a:effectLst/>
                <a:latin typeface="+mn-lt"/>
                <a:ea typeface="+mn-ea"/>
                <a:cs typeface="+mn-cs"/>
              </a:rPr>
              <a:t>SCSI</a:t>
            </a:r>
            <a:r>
              <a:rPr lang="en-IE" sz="1600" kern="1200" dirty="0" smtClean="0">
                <a:solidFill>
                  <a:schemeClr val="tx1"/>
                </a:solidFill>
                <a:effectLst/>
                <a:latin typeface="+mn-lt"/>
                <a:ea typeface="+mn-ea"/>
                <a:cs typeface="+mn-cs"/>
              </a:rPr>
              <a:t> (Small Computer System Interface) standards.</a:t>
            </a:r>
          </a:p>
          <a:p>
            <a:r>
              <a:rPr lang="en-IE" sz="1600" kern="1200" dirty="0" smtClean="0">
                <a:solidFill>
                  <a:schemeClr val="tx1"/>
                </a:solidFill>
                <a:effectLst/>
                <a:latin typeface="+mn-lt"/>
                <a:ea typeface="+mn-ea"/>
                <a:cs typeface="+mn-cs"/>
              </a:rPr>
              <a:t>In redundant array of independent disks (RAID) disk configurations and storage area networks (SANs) logical drives are composed via LUN (logical unit number) to describe a logical extraction of a disk; which might represent a single disk drive, part of a disk drive, or a set of disk drives. So the LUN is effectively a visualised disk drive, that maps to that actual storage. LBA addressing of an individual disk is translated to provide a uniform LBA addressing for the entire storage device, i.e. the LUN.</a:t>
            </a: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18</a:t>
            </a:fld>
            <a:endParaRPr lang="en-IE"/>
          </a:p>
        </p:txBody>
      </p:sp>
    </p:spTree>
    <p:extLst>
      <p:ext uri="{BB962C8B-B14F-4D97-AF65-F5344CB8AC3E}">
        <p14:creationId xmlns:p14="http://schemas.microsoft.com/office/powerpoint/2010/main" val="3936321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19</a:t>
            </a:fld>
            <a:endParaRPr lang="en-IE"/>
          </a:p>
        </p:txBody>
      </p:sp>
    </p:spTree>
    <p:extLst>
      <p:ext uri="{BB962C8B-B14F-4D97-AF65-F5344CB8AC3E}">
        <p14:creationId xmlns:p14="http://schemas.microsoft.com/office/powerpoint/2010/main" val="1746937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In this example disk blocks are allocated to files as contiguous blocks. This scheme is not used is real file systems as individual files cannot be extended.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Over time, as files are truncated and deleted and new files are created, a series of small free block sets will exist on the disk.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These small free block sets will not be able to accommodate files, which are larger than just a few blocks.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Hence, the scheme is too restrictive for practical use.</a:t>
            </a: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20</a:t>
            </a:fld>
            <a:endParaRPr lang="en-IE"/>
          </a:p>
        </p:txBody>
      </p:sp>
    </p:spTree>
    <p:extLst>
      <p:ext uri="{BB962C8B-B14F-4D97-AF65-F5344CB8AC3E}">
        <p14:creationId xmlns:p14="http://schemas.microsoft.com/office/powerpoint/2010/main" val="1560466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600" b="1"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A typical hard drive contains several rotating platters coated with magnetic</a:t>
            </a:r>
            <a:r>
              <a:rPr lang="en-IE" sz="1600" b="1" kern="1200" baseline="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film. They are read and written by tiny skating heads mounted on a metal</a:t>
            </a:r>
            <a:r>
              <a:rPr lang="en-IE" sz="1600" b="1" kern="1200" baseline="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arm that swings back and forth to position them. The heads float close to the</a:t>
            </a:r>
          </a:p>
          <a:p>
            <a:r>
              <a:rPr lang="en-IE" sz="1600" b="1" kern="1200" dirty="0" smtClean="0">
                <a:solidFill>
                  <a:schemeClr val="tx1"/>
                </a:solidFill>
                <a:effectLst/>
                <a:latin typeface="+mn-lt"/>
                <a:ea typeface="+mn-ea"/>
                <a:cs typeface="+mn-cs"/>
              </a:rPr>
              <a:t>surface of the platters but don’t actually touch them.</a:t>
            </a:r>
            <a:r>
              <a:rPr lang="en-IE" sz="1600" b="1" kern="1200" baseline="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Reading from a platter is quick; it’s the mechanical </a:t>
            </a:r>
            <a:r>
              <a:rPr lang="en-IE" sz="1600" b="1" kern="1200" dirty="0" err="1" smtClean="0">
                <a:solidFill>
                  <a:schemeClr val="tx1"/>
                </a:solidFill>
                <a:effectLst/>
                <a:latin typeface="+mn-lt"/>
                <a:ea typeface="+mn-ea"/>
                <a:cs typeface="+mn-cs"/>
              </a:rPr>
              <a:t>maneuvering</a:t>
            </a:r>
            <a:r>
              <a:rPr lang="en-IE" sz="1600" b="1" kern="1200" dirty="0" smtClean="0">
                <a:solidFill>
                  <a:schemeClr val="tx1"/>
                </a:solidFill>
                <a:effectLst/>
                <a:latin typeface="+mn-lt"/>
                <a:ea typeface="+mn-ea"/>
                <a:cs typeface="+mn-cs"/>
              </a:rPr>
              <a:t> needed to</a:t>
            </a:r>
            <a:r>
              <a:rPr lang="en-IE" sz="1600" b="1" kern="1200" baseline="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address a particular sector that drives down random-access throughput.</a:t>
            </a:r>
          </a:p>
          <a:p>
            <a:r>
              <a:rPr lang="en-IE" sz="1600" b="1" kern="1200" dirty="0" smtClean="0">
                <a:solidFill>
                  <a:schemeClr val="tx1"/>
                </a:solidFill>
                <a:effectLst/>
                <a:latin typeface="+mn-lt"/>
                <a:ea typeface="+mn-ea"/>
                <a:cs typeface="+mn-cs"/>
              </a:rPr>
              <a:t>Delays come from two main sources.</a:t>
            </a:r>
          </a:p>
          <a:p>
            <a:r>
              <a:rPr lang="en-IE" sz="1600" b="1" kern="1200" dirty="0" smtClean="0">
                <a:solidFill>
                  <a:schemeClr val="tx1"/>
                </a:solidFill>
                <a:effectLst/>
                <a:latin typeface="+mn-lt"/>
                <a:ea typeface="+mn-ea"/>
                <a:cs typeface="+mn-cs"/>
              </a:rPr>
              <a:t>First, the head armature must swing into position over the appropriate track.</a:t>
            </a:r>
            <a:r>
              <a:rPr lang="en-IE" sz="1600" b="1" kern="1200" baseline="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This part is called seek delay. Second, the system must wait for the right</a:t>
            </a:r>
            <a:r>
              <a:rPr lang="en-IE" sz="1600" b="1" kern="1200" baseline="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sector to pass underneath the head as the platter rotates. That part is</a:t>
            </a:r>
            <a:r>
              <a:rPr lang="en-IE" sz="1600" b="1" kern="1200" baseline="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rotational latency. Disks can stream data at hundreds of MB/s if reads are</a:t>
            </a:r>
            <a:r>
              <a:rPr lang="en-IE" sz="1600" b="1" kern="1200" baseline="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optimally sequenced, but random reads are unlikely to achieve more than a</a:t>
            </a:r>
            <a:r>
              <a:rPr lang="en-IE" sz="1600" b="1" kern="1200" baseline="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few MB/s.</a:t>
            </a: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a:t>
            </a:fld>
            <a:endParaRPr lang="en-IE"/>
          </a:p>
        </p:txBody>
      </p:sp>
    </p:spTree>
    <p:extLst>
      <p:ext uri="{BB962C8B-B14F-4D97-AF65-F5344CB8AC3E}">
        <p14:creationId xmlns:p14="http://schemas.microsoft.com/office/powerpoint/2010/main" val="2484276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600" kern="1200" dirty="0" smtClean="0">
                <a:solidFill>
                  <a:schemeClr val="tx1"/>
                </a:solidFill>
                <a:effectLst/>
                <a:latin typeface="+mn-lt"/>
                <a:ea typeface="+mn-ea"/>
                <a:cs typeface="+mn-cs"/>
              </a:rPr>
              <a:t>Unlike contiguous allocation, every disk block can be used in this method. No</a:t>
            </a:r>
            <a:r>
              <a:rPr lang="en-IE" sz="1600" kern="1200" baseline="0" dirty="0" smtClean="0">
                <a:solidFill>
                  <a:schemeClr val="tx1"/>
                </a:solidFill>
                <a:effectLst/>
                <a:latin typeface="+mn-lt"/>
                <a:ea typeface="+mn-ea"/>
                <a:cs typeface="+mn-cs"/>
              </a:rPr>
              <a:t> </a:t>
            </a:r>
            <a:r>
              <a:rPr lang="en-IE" sz="1600" kern="1200" dirty="0" smtClean="0">
                <a:solidFill>
                  <a:schemeClr val="tx1"/>
                </a:solidFill>
                <a:effectLst/>
                <a:latin typeface="+mn-lt"/>
                <a:ea typeface="+mn-ea"/>
                <a:cs typeface="+mn-cs"/>
              </a:rPr>
              <a:t>space is lost to disk fragmentation (except for internal fragmentation in the last</a:t>
            </a:r>
            <a:r>
              <a:rPr lang="en-IE" sz="1600" kern="1200" baseline="0" dirty="0" smtClean="0">
                <a:solidFill>
                  <a:schemeClr val="tx1"/>
                </a:solidFill>
                <a:effectLst/>
                <a:latin typeface="+mn-lt"/>
                <a:ea typeface="+mn-ea"/>
                <a:cs typeface="+mn-cs"/>
              </a:rPr>
              <a:t> </a:t>
            </a:r>
            <a:r>
              <a:rPr lang="en-IE" sz="1600" kern="1200" dirty="0" smtClean="0">
                <a:solidFill>
                  <a:schemeClr val="tx1"/>
                </a:solidFill>
                <a:effectLst/>
                <a:latin typeface="+mn-lt"/>
                <a:ea typeface="+mn-ea"/>
                <a:cs typeface="+mn-cs"/>
              </a:rPr>
              <a:t>block)</a:t>
            </a:r>
          </a:p>
          <a:p>
            <a:endParaRPr lang="en-IE" sz="1600" kern="1200" dirty="0" smtClean="0">
              <a:solidFill>
                <a:schemeClr val="tx1"/>
              </a:solidFill>
              <a:effectLst/>
              <a:latin typeface="+mn-lt"/>
              <a:ea typeface="+mn-ea"/>
              <a:cs typeface="+mn-cs"/>
            </a:endParaRPr>
          </a:p>
          <a:p>
            <a:r>
              <a:rPr lang="en-IE" sz="1600" kern="1200" dirty="0" smtClean="0">
                <a:solidFill>
                  <a:schemeClr val="tx1"/>
                </a:solidFill>
                <a:effectLst/>
                <a:latin typeface="+mn-lt"/>
                <a:ea typeface="+mn-ea"/>
                <a:cs typeface="+mn-cs"/>
              </a:rPr>
              <a:t>In this example files are allocated disk blocks and a linked list is used to keep track of the disk blocks for a file. A file’s directory entry points to the first file block of the file and each block contains a pointer to the next block in the chain. </a:t>
            </a:r>
          </a:p>
          <a:p>
            <a:r>
              <a:rPr lang="en-IE" sz="1600" kern="1200" dirty="0" smtClean="0">
                <a:solidFill>
                  <a:schemeClr val="tx1"/>
                </a:solidFill>
                <a:effectLst/>
                <a:latin typeface="+mn-lt"/>
                <a:ea typeface="+mn-ea"/>
                <a:cs typeface="+mn-cs"/>
              </a:rPr>
              <a:t>The pointer in the last block contains an agreed code to signify the last block in the file. </a:t>
            </a:r>
          </a:p>
          <a:p>
            <a:endParaRPr lang="en-IE" sz="1600" kern="1200" dirty="0" smtClean="0">
              <a:solidFill>
                <a:schemeClr val="tx1"/>
              </a:solidFill>
              <a:effectLst/>
              <a:latin typeface="+mn-lt"/>
              <a:ea typeface="+mn-ea"/>
              <a:cs typeface="+mn-cs"/>
            </a:endParaRPr>
          </a:p>
          <a:p>
            <a:r>
              <a:rPr lang="en-IE" sz="1600" kern="1200" dirty="0" smtClean="0">
                <a:solidFill>
                  <a:schemeClr val="tx1"/>
                </a:solidFill>
                <a:effectLst/>
                <a:latin typeface="+mn-lt"/>
                <a:ea typeface="+mn-ea"/>
                <a:cs typeface="+mn-cs"/>
              </a:rPr>
              <a:t>This scheme provides a poor solution as blocks cannot be accessed at random without stepping through other blocks in the chain, which would be a slow process as it takes time to access a disk block. </a:t>
            </a:r>
          </a:p>
          <a:p>
            <a:endParaRPr lang="en-IE" sz="1600" kern="1200" dirty="0" smtClean="0">
              <a:solidFill>
                <a:schemeClr val="tx1"/>
              </a:solidFill>
              <a:effectLst/>
              <a:latin typeface="+mn-lt"/>
              <a:ea typeface="+mn-ea"/>
              <a:cs typeface="+mn-cs"/>
            </a:endParaRPr>
          </a:p>
          <a:p>
            <a:r>
              <a:rPr lang="en-IE" sz="1600" kern="1200" dirty="0" smtClean="0">
                <a:solidFill>
                  <a:schemeClr val="tx1"/>
                </a:solidFill>
                <a:effectLst/>
                <a:latin typeface="+mn-lt"/>
                <a:ea typeface="+mn-ea"/>
                <a:cs typeface="+mn-cs"/>
              </a:rPr>
              <a:t>Another disadvantage is that since a block contains a pointer, a file size calculation can no longer calculate size based on the simple power of 2. The scheme is not implemented in real file systems.   </a:t>
            </a: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21</a:t>
            </a:fld>
            <a:endParaRPr lang="en-IE"/>
          </a:p>
        </p:txBody>
      </p:sp>
    </p:spTree>
    <p:extLst>
      <p:ext uri="{BB962C8B-B14F-4D97-AF65-F5344CB8AC3E}">
        <p14:creationId xmlns:p14="http://schemas.microsoft.com/office/powerpoint/2010/main" val="4144616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Both disadvantages of the linked-list allocation can be eliminated by taking the</a:t>
            </a:r>
            <a:r>
              <a:rPr lang="en-IE" sz="1600" kern="1200" baseline="0" dirty="0" smtClean="0">
                <a:solidFill>
                  <a:schemeClr val="tx1"/>
                </a:solidFill>
                <a:effectLst/>
                <a:latin typeface="+mn-lt"/>
                <a:ea typeface="+mn-ea"/>
                <a:cs typeface="+mn-cs"/>
              </a:rPr>
              <a:t> </a:t>
            </a:r>
            <a:r>
              <a:rPr lang="en-IE" sz="1600" kern="1200" dirty="0" smtClean="0">
                <a:solidFill>
                  <a:schemeClr val="tx1"/>
                </a:solidFill>
                <a:effectLst/>
                <a:latin typeface="+mn-lt"/>
                <a:ea typeface="+mn-ea"/>
                <a:cs typeface="+mn-cs"/>
              </a:rPr>
              <a:t>pointer word from each disk block and putting it in a table in memory. Such a table in main memory is called a FAT</a:t>
            </a:r>
            <a:r>
              <a:rPr lang="en-IE" sz="1600" kern="1200" baseline="0" dirty="0" smtClean="0">
                <a:solidFill>
                  <a:schemeClr val="tx1"/>
                </a:solidFill>
                <a:effectLst/>
                <a:latin typeface="+mn-lt"/>
                <a:ea typeface="+mn-ea"/>
                <a:cs typeface="+mn-cs"/>
              </a:rPr>
              <a:t> </a:t>
            </a:r>
            <a:r>
              <a:rPr lang="en-IE" sz="1600" kern="1200" dirty="0" smtClean="0">
                <a:solidFill>
                  <a:schemeClr val="tx1"/>
                </a:solidFill>
                <a:effectLst/>
                <a:latin typeface="+mn-lt"/>
                <a:ea typeface="+mn-ea"/>
                <a:cs typeface="+mn-cs"/>
              </a:rPr>
              <a:t>(</a:t>
            </a:r>
            <a:r>
              <a:rPr lang="en-IE" sz="1600" b="1" kern="1200" dirty="0" smtClean="0">
                <a:solidFill>
                  <a:schemeClr val="tx1"/>
                </a:solidFill>
                <a:effectLst/>
                <a:latin typeface="+mn-lt"/>
                <a:ea typeface="+mn-ea"/>
                <a:cs typeface="+mn-cs"/>
              </a:rPr>
              <a:t>File Allocation Table</a:t>
            </a:r>
            <a:r>
              <a:rPr lang="en-IE" sz="16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The File Allocation Table (FAT) file system is a file system originally developed by Microsoft for small floppy disk drives.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The FAT method is based on the </a:t>
            </a:r>
            <a:r>
              <a:rPr lang="en-IE" sz="1600" b="1" kern="1200" dirty="0" smtClean="0">
                <a:solidFill>
                  <a:schemeClr val="tx1"/>
                </a:solidFill>
                <a:effectLst/>
                <a:latin typeface="+mn-lt"/>
                <a:ea typeface="+mn-ea"/>
                <a:cs typeface="+mn-cs"/>
              </a:rPr>
              <a:t>linked-list</a:t>
            </a:r>
            <a:r>
              <a:rPr lang="en-IE" sz="1600" kern="1200" dirty="0" smtClean="0">
                <a:solidFill>
                  <a:schemeClr val="tx1"/>
                </a:solidFill>
                <a:effectLst/>
                <a:latin typeface="+mn-lt"/>
                <a:ea typeface="+mn-ea"/>
                <a:cs typeface="+mn-cs"/>
              </a:rPr>
              <a:t> concept but a separate table of link pointers is maintained. A file’s directory contains a pointer to the first block of the file. The FAT table is a list of blocks where the position in the table relates to an actual block on the disk. An entry in the table is a pointer to the next block in the chain. An agreed code signifies the last block.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Using this organization, the entire block is available for data. Furthermore, random access is much easier. Although the chain must still be followed to find a</a:t>
            </a:r>
            <a:r>
              <a:rPr lang="en-IE" sz="1600" kern="1200" baseline="0" dirty="0" smtClean="0">
                <a:solidFill>
                  <a:schemeClr val="tx1"/>
                </a:solidFill>
                <a:effectLst/>
                <a:latin typeface="+mn-lt"/>
                <a:ea typeface="+mn-ea"/>
                <a:cs typeface="+mn-cs"/>
              </a:rPr>
              <a:t> </a:t>
            </a:r>
            <a:r>
              <a:rPr lang="en-IE" sz="1600" kern="1200" dirty="0" smtClean="0">
                <a:solidFill>
                  <a:schemeClr val="tx1"/>
                </a:solidFill>
                <a:effectLst/>
                <a:latin typeface="+mn-lt"/>
                <a:ea typeface="+mn-ea"/>
                <a:cs typeface="+mn-cs"/>
              </a:rPr>
              <a:t>given offset within the file, the chain is entirely in memory, so it can be followed</a:t>
            </a:r>
            <a:r>
              <a:rPr lang="en-IE" sz="1600" kern="1200" baseline="0" dirty="0" smtClean="0">
                <a:solidFill>
                  <a:schemeClr val="tx1"/>
                </a:solidFill>
                <a:effectLst/>
                <a:latin typeface="+mn-lt"/>
                <a:ea typeface="+mn-ea"/>
                <a:cs typeface="+mn-cs"/>
              </a:rPr>
              <a:t> </a:t>
            </a:r>
            <a:r>
              <a:rPr lang="en-IE" sz="1600" kern="1200" dirty="0" smtClean="0">
                <a:solidFill>
                  <a:schemeClr val="tx1"/>
                </a:solidFill>
                <a:effectLst/>
                <a:latin typeface="+mn-lt"/>
                <a:ea typeface="+mn-ea"/>
                <a:cs typeface="+mn-cs"/>
              </a:rPr>
              <a:t>without making any disk 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The primary disadvantage of this method is that the entire table must be in</a:t>
            </a:r>
            <a:r>
              <a:rPr lang="en-IE" sz="1600" kern="1200" baseline="0" dirty="0" smtClean="0">
                <a:solidFill>
                  <a:schemeClr val="tx1"/>
                </a:solidFill>
                <a:effectLst/>
                <a:latin typeface="+mn-lt"/>
                <a:ea typeface="+mn-ea"/>
                <a:cs typeface="+mn-cs"/>
              </a:rPr>
              <a:t> </a:t>
            </a:r>
            <a:r>
              <a:rPr lang="en-IE" sz="1600" kern="1200" dirty="0" smtClean="0">
                <a:solidFill>
                  <a:schemeClr val="tx1"/>
                </a:solidFill>
                <a:effectLst/>
                <a:latin typeface="+mn-lt"/>
                <a:ea typeface="+mn-ea"/>
                <a:cs typeface="+mn-cs"/>
              </a:rPr>
              <a:t>memory all the time to make it work. With a </a:t>
            </a:r>
            <a:r>
              <a:rPr lang="en-IE" sz="1600" b="1" kern="1200" dirty="0" smtClean="0">
                <a:solidFill>
                  <a:schemeClr val="tx1"/>
                </a:solidFill>
                <a:effectLst/>
                <a:latin typeface="+mn-lt"/>
                <a:ea typeface="+mn-ea"/>
                <a:cs typeface="+mn-cs"/>
              </a:rPr>
              <a:t>1-TB</a:t>
            </a:r>
            <a:r>
              <a:rPr lang="en-IE" sz="1600" kern="1200" dirty="0" smtClean="0">
                <a:solidFill>
                  <a:schemeClr val="tx1"/>
                </a:solidFill>
                <a:effectLst/>
                <a:latin typeface="+mn-lt"/>
                <a:ea typeface="+mn-ea"/>
                <a:cs typeface="+mn-cs"/>
              </a:rPr>
              <a:t> disk and a </a:t>
            </a:r>
            <a:r>
              <a:rPr lang="en-IE" sz="1600" b="1" kern="1200" dirty="0" smtClean="0">
                <a:solidFill>
                  <a:schemeClr val="tx1"/>
                </a:solidFill>
                <a:effectLst/>
                <a:latin typeface="+mn-lt"/>
                <a:ea typeface="+mn-ea"/>
                <a:cs typeface="+mn-cs"/>
              </a:rPr>
              <a:t>1-KB</a:t>
            </a:r>
            <a:r>
              <a:rPr lang="en-IE" sz="1600" kern="1200" dirty="0" smtClean="0">
                <a:solidFill>
                  <a:schemeClr val="tx1"/>
                </a:solidFill>
                <a:effectLst/>
                <a:latin typeface="+mn-lt"/>
                <a:ea typeface="+mn-ea"/>
                <a:cs typeface="+mn-cs"/>
              </a:rPr>
              <a:t> block size, the</a:t>
            </a:r>
            <a:r>
              <a:rPr lang="en-IE" sz="1600" kern="1200" baseline="0" dirty="0" smtClean="0">
                <a:solidFill>
                  <a:schemeClr val="tx1"/>
                </a:solidFill>
                <a:effectLst/>
                <a:latin typeface="+mn-lt"/>
                <a:ea typeface="+mn-ea"/>
                <a:cs typeface="+mn-cs"/>
              </a:rPr>
              <a:t> </a:t>
            </a:r>
            <a:r>
              <a:rPr lang="en-IE" sz="1600" kern="1200" dirty="0" smtClean="0">
                <a:solidFill>
                  <a:schemeClr val="tx1"/>
                </a:solidFill>
                <a:effectLst/>
                <a:latin typeface="+mn-lt"/>
                <a:ea typeface="+mn-ea"/>
                <a:cs typeface="+mn-cs"/>
              </a:rPr>
              <a:t>table needs </a:t>
            </a:r>
            <a:r>
              <a:rPr lang="en-IE" sz="1600" b="1" kern="1200" dirty="0" smtClean="0">
                <a:solidFill>
                  <a:schemeClr val="tx1"/>
                </a:solidFill>
                <a:effectLst/>
                <a:latin typeface="+mn-lt"/>
                <a:ea typeface="+mn-ea"/>
                <a:cs typeface="+mn-cs"/>
              </a:rPr>
              <a:t>1 billion </a:t>
            </a:r>
            <a:r>
              <a:rPr lang="en-IE" sz="1600" kern="1200" dirty="0" smtClean="0">
                <a:solidFill>
                  <a:schemeClr val="tx1"/>
                </a:solidFill>
                <a:effectLst/>
                <a:latin typeface="+mn-lt"/>
                <a:ea typeface="+mn-ea"/>
                <a:cs typeface="+mn-cs"/>
              </a:rPr>
              <a:t>entries, one for each of the </a:t>
            </a:r>
            <a:r>
              <a:rPr lang="en-IE" sz="1600" b="1" kern="1200" dirty="0" smtClean="0">
                <a:solidFill>
                  <a:schemeClr val="tx1"/>
                </a:solidFill>
                <a:effectLst/>
                <a:latin typeface="+mn-lt"/>
                <a:ea typeface="+mn-ea"/>
                <a:cs typeface="+mn-cs"/>
              </a:rPr>
              <a:t>1 billion disk blocks</a:t>
            </a:r>
            <a:r>
              <a:rPr lang="en-IE" sz="1600" kern="1200" dirty="0" smtClean="0">
                <a:solidFill>
                  <a:schemeClr val="tx1"/>
                </a:solidFill>
                <a:effectLst/>
                <a:latin typeface="+mn-lt"/>
                <a:ea typeface="+mn-ea"/>
                <a:cs typeface="+mn-cs"/>
              </a:rPr>
              <a:t>. Each entry</a:t>
            </a:r>
            <a:r>
              <a:rPr lang="en-IE" sz="1600" kern="1200" baseline="0" dirty="0" smtClean="0">
                <a:solidFill>
                  <a:schemeClr val="tx1"/>
                </a:solidFill>
                <a:effectLst/>
                <a:latin typeface="+mn-lt"/>
                <a:ea typeface="+mn-ea"/>
                <a:cs typeface="+mn-cs"/>
              </a:rPr>
              <a:t> </a:t>
            </a:r>
            <a:r>
              <a:rPr lang="en-IE" sz="1600" kern="1200" dirty="0" smtClean="0">
                <a:solidFill>
                  <a:schemeClr val="tx1"/>
                </a:solidFill>
                <a:effectLst/>
                <a:latin typeface="+mn-lt"/>
                <a:ea typeface="+mn-ea"/>
                <a:cs typeface="+mn-cs"/>
              </a:rPr>
              <a:t>has to be a minimum of 3 bytes. For speed in lookup, they should be 4 bytes. Thus</a:t>
            </a:r>
            <a:r>
              <a:rPr lang="en-IE" sz="1600" kern="1200" baseline="0" dirty="0" smtClean="0">
                <a:solidFill>
                  <a:schemeClr val="tx1"/>
                </a:solidFill>
                <a:effectLst/>
                <a:latin typeface="+mn-lt"/>
                <a:ea typeface="+mn-ea"/>
                <a:cs typeface="+mn-cs"/>
              </a:rPr>
              <a:t> </a:t>
            </a:r>
            <a:r>
              <a:rPr lang="en-IE" sz="1600" kern="1200" dirty="0" smtClean="0">
                <a:solidFill>
                  <a:schemeClr val="tx1"/>
                </a:solidFill>
                <a:effectLst/>
                <a:latin typeface="+mn-lt"/>
                <a:ea typeface="+mn-ea"/>
                <a:cs typeface="+mn-cs"/>
              </a:rPr>
              <a:t>the table will take up 3 GB or </a:t>
            </a:r>
            <a:r>
              <a:rPr lang="en-IE" sz="1600" b="1" kern="1200" dirty="0" smtClean="0">
                <a:solidFill>
                  <a:schemeClr val="tx1"/>
                </a:solidFill>
                <a:effectLst/>
                <a:latin typeface="+mn-lt"/>
                <a:ea typeface="+mn-ea"/>
                <a:cs typeface="+mn-cs"/>
              </a:rPr>
              <a:t>2.4 GB </a:t>
            </a:r>
            <a:r>
              <a:rPr lang="en-IE" sz="1600" kern="1200" dirty="0" smtClean="0">
                <a:solidFill>
                  <a:schemeClr val="tx1"/>
                </a:solidFill>
                <a:effectLst/>
                <a:latin typeface="+mn-lt"/>
                <a:ea typeface="+mn-ea"/>
                <a:cs typeface="+mn-cs"/>
              </a:rPr>
              <a:t>of main memory all the time, depending on</a:t>
            </a:r>
            <a:r>
              <a:rPr lang="en-IE" sz="1600" kern="1200" baseline="0" dirty="0" smtClean="0">
                <a:solidFill>
                  <a:schemeClr val="tx1"/>
                </a:solidFill>
                <a:effectLst/>
                <a:latin typeface="+mn-lt"/>
                <a:ea typeface="+mn-ea"/>
                <a:cs typeface="+mn-cs"/>
              </a:rPr>
              <a:t> </a:t>
            </a:r>
            <a:r>
              <a:rPr lang="en-IE" sz="1600" kern="1200" dirty="0" smtClean="0">
                <a:solidFill>
                  <a:schemeClr val="tx1"/>
                </a:solidFill>
                <a:effectLst/>
                <a:latin typeface="+mn-lt"/>
                <a:ea typeface="+mn-ea"/>
                <a:cs typeface="+mn-cs"/>
              </a:rPr>
              <a:t>whether the system is optimized for space or time. Not wildly practical. Clearly the</a:t>
            </a:r>
            <a:r>
              <a:rPr lang="en-IE" sz="1600" kern="1200" baseline="0" dirty="0" smtClean="0">
                <a:solidFill>
                  <a:schemeClr val="tx1"/>
                </a:solidFill>
                <a:effectLst/>
                <a:latin typeface="+mn-lt"/>
                <a:ea typeface="+mn-ea"/>
                <a:cs typeface="+mn-cs"/>
              </a:rPr>
              <a:t> </a:t>
            </a:r>
            <a:r>
              <a:rPr lang="en-IE" sz="1600" kern="1200" dirty="0" smtClean="0">
                <a:solidFill>
                  <a:schemeClr val="tx1"/>
                </a:solidFill>
                <a:effectLst/>
                <a:latin typeface="+mn-lt"/>
                <a:ea typeface="+mn-ea"/>
                <a:cs typeface="+mn-cs"/>
              </a:rPr>
              <a:t>FAT idea does not scale well to large disks.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Note: </a:t>
            </a:r>
            <a:r>
              <a:rPr lang="en-IE" sz="1600" b="1" kern="1200" dirty="0" smtClean="0">
                <a:solidFill>
                  <a:schemeClr val="tx1"/>
                </a:solidFill>
                <a:effectLst/>
                <a:latin typeface="+mn-lt"/>
                <a:ea typeface="+mn-ea"/>
                <a:cs typeface="+mn-cs"/>
              </a:rPr>
              <a:t>Bad sectors</a:t>
            </a:r>
            <a:r>
              <a:rPr lang="en-IE" sz="1600" kern="1200" dirty="0" smtClean="0">
                <a:solidFill>
                  <a:schemeClr val="tx1"/>
                </a:solidFill>
                <a:effectLst/>
                <a:latin typeface="+mn-lt"/>
                <a:ea typeface="+mn-ea"/>
                <a:cs typeface="+mn-cs"/>
              </a:rPr>
              <a:t> may exist on the disk surface. Such bad sectors are mapped out as bad clusters. This example FAT table shows cluster number 13 marked as a bad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22</a:t>
            </a:fld>
            <a:endParaRPr lang="en-IE"/>
          </a:p>
        </p:txBody>
      </p:sp>
    </p:spTree>
    <p:extLst>
      <p:ext uri="{BB962C8B-B14F-4D97-AF65-F5344CB8AC3E}">
        <p14:creationId xmlns:p14="http://schemas.microsoft.com/office/powerpoint/2010/main" val="2673950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A FAT16 partition (volume) on a physical disk is formatted to give a </a:t>
            </a:r>
            <a:r>
              <a:rPr lang="en-GB" sz="1600" b="1" kern="1200" dirty="0" smtClean="0">
                <a:solidFill>
                  <a:schemeClr val="tx1"/>
                </a:solidFill>
                <a:effectLst/>
                <a:latin typeface="+mn-lt"/>
                <a:ea typeface="+mn-ea"/>
                <a:cs typeface="+mn-cs"/>
              </a:rPr>
              <a:t>boot</a:t>
            </a:r>
            <a:r>
              <a:rPr lang="en-GB" sz="1600" kern="1200" dirty="0" smtClean="0">
                <a:solidFill>
                  <a:schemeClr val="tx1"/>
                </a:solidFill>
                <a:effectLst/>
                <a:latin typeface="+mn-lt"/>
                <a:ea typeface="+mn-ea"/>
                <a:cs typeface="+mn-cs"/>
              </a:rPr>
              <a:t> sector, two FAT areas, and a </a:t>
            </a:r>
            <a:r>
              <a:rPr lang="en-GB" sz="1600" b="1" kern="1200" dirty="0" smtClean="0">
                <a:solidFill>
                  <a:schemeClr val="tx1"/>
                </a:solidFill>
                <a:effectLst/>
                <a:latin typeface="+mn-lt"/>
                <a:ea typeface="+mn-ea"/>
                <a:cs typeface="+mn-cs"/>
              </a:rPr>
              <a:t>root</a:t>
            </a:r>
            <a:r>
              <a:rPr lang="en-GB" sz="1600" kern="1200" dirty="0" smtClean="0">
                <a:solidFill>
                  <a:schemeClr val="tx1"/>
                </a:solidFill>
                <a:effectLst/>
                <a:latin typeface="+mn-lt"/>
                <a:ea typeface="+mn-ea"/>
                <a:cs typeface="+mn-cs"/>
              </a:rPr>
              <a:t> directory area. The remainder of the partition is the </a:t>
            </a:r>
            <a:r>
              <a:rPr lang="en-GB" sz="1600" b="1" kern="1200" dirty="0" smtClean="0">
                <a:solidFill>
                  <a:schemeClr val="tx1"/>
                </a:solidFill>
                <a:effectLst/>
                <a:latin typeface="+mn-lt"/>
                <a:ea typeface="+mn-ea"/>
                <a:cs typeface="+mn-cs"/>
              </a:rPr>
              <a:t>data area</a:t>
            </a:r>
            <a:r>
              <a:rPr lang="en-GB" sz="1600" kern="1200" dirty="0" smtClean="0">
                <a:solidFill>
                  <a:schemeClr val="tx1"/>
                </a:solidFill>
                <a:effectLst/>
                <a:latin typeface="+mn-lt"/>
                <a:ea typeface="+mn-ea"/>
                <a:cs typeface="+mn-cs"/>
              </a:rPr>
              <a:t> that is available for file storage and is allocated in cluster (block) units.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Why Have Two FAT Tables?</a:t>
            </a:r>
            <a:endParaRPr lang="en-IE" sz="1600" b="1" kern="1200" dirty="0" smtClean="0">
              <a:solidFill>
                <a:schemeClr val="tx1"/>
              </a:solidFill>
              <a:effectLst/>
              <a:latin typeface="+mn-lt"/>
              <a:ea typeface="+mn-ea"/>
              <a:cs typeface="+mn-cs"/>
            </a:endParaRPr>
          </a:p>
          <a:p>
            <a:r>
              <a:rPr lang="en-GB" sz="1600" b="0" kern="1200" dirty="0" smtClean="0">
                <a:solidFill>
                  <a:schemeClr val="tx1"/>
                </a:solidFill>
                <a:effectLst/>
                <a:latin typeface="+mn-lt"/>
                <a:ea typeface="+mn-ea"/>
                <a:cs typeface="+mn-cs"/>
              </a:rPr>
              <a:t>If the FAT table gets lost or corrupted in any way then the integrity of the partition is lost, as a file’s clusters cannot then be found. A second copy of the FAT table is maintained to enhance the reliability of the scheme. During system operation the FAT is maintained in system RAM, for fast access. </a:t>
            </a:r>
            <a:endParaRPr lang="en-IE" sz="16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23</a:t>
            </a:fld>
            <a:endParaRPr lang="en-IE"/>
          </a:p>
        </p:txBody>
      </p:sp>
    </p:spTree>
    <p:extLst>
      <p:ext uri="{BB962C8B-B14F-4D97-AF65-F5344CB8AC3E}">
        <p14:creationId xmlns:p14="http://schemas.microsoft.com/office/powerpoint/2010/main" val="1163962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The simple fictitious disk that was presented has just 20 clusters. Thus a </a:t>
            </a:r>
            <a:r>
              <a:rPr lang="en-GB" sz="1600" b="1" kern="1200" dirty="0" smtClean="0">
                <a:solidFill>
                  <a:schemeClr val="tx1"/>
                </a:solidFill>
                <a:effectLst/>
                <a:latin typeface="+mn-lt"/>
                <a:ea typeface="+mn-ea"/>
                <a:cs typeface="+mn-cs"/>
              </a:rPr>
              <a:t>5-bit</a:t>
            </a:r>
            <a:r>
              <a:rPr lang="en-GB" sz="1600" kern="1200" dirty="0" smtClean="0">
                <a:solidFill>
                  <a:schemeClr val="tx1"/>
                </a:solidFill>
                <a:effectLst/>
                <a:latin typeface="+mn-lt"/>
                <a:ea typeface="+mn-ea"/>
                <a:cs typeface="+mn-cs"/>
              </a:rPr>
              <a:t> pointer could be used to address these 20 clusters. In fact up to 32 clusters could be addressed with a 5-bit pointer (2</a:t>
            </a:r>
            <a:r>
              <a:rPr lang="en-GB" sz="1600" kern="1200" baseline="30000" dirty="0" smtClean="0">
                <a:solidFill>
                  <a:schemeClr val="tx1"/>
                </a:solidFill>
                <a:effectLst/>
                <a:latin typeface="+mn-lt"/>
                <a:ea typeface="+mn-ea"/>
                <a:cs typeface="+mn-cs"/>
              </a:rPr>
              <a:t>5</a:t>
            </a:r>
            <a:r>
              <a:rPr lang="en-GB" sz="1600" kern="1200" dirty="0" smtClean="0">
                <a:solidFill>
                  <a:schemeClr val="tx1"/>
                </a:solidFill>
                <a:effectLst/>
                <a:latin typeface="+mn-lt"/>
                <a:ea typeface="+mn-ea"/>
                <a:cs typeface="+mn-cs"/>
              </a:rPr>
              <a:t> = 32). So, a </a:t>
            </a:r>
            <a:r>
              <a:rPr lang="en-GB" sz="1600" b="1" kern="1200" dirty="0" smtClean="0">
                <a:solidFill>
                  <a:schemeClr val="tx1"/>
                </a:solidFill>
                <a:effectLst/>
                <a:latin typeface="+mn-lt"/>
                <a:ea typeface="+mn-ea"/>
                <a:cs typeface="+mn-cs"/>
              </a:rPr>
              <a:t>FAT-5</a:t>
            </a:r>
            <a:r>
              <a:rPr lang="en-GB" sz="1600" kern="1200" dirty="0" smtClean="0">
                <a:solidFill>
                  <a:schemeClr val="tx1"/>
                </a:solidFill>
                <a:effectLst/>
                <a:latin typeface="+mn-lt"/>
                <a:ea typeface="+mn-ea"/>
                <a:cs typeface="+mn-cs"/>
              </a:rPr>
              <a:t> file system could be implemented here. However, a 32-cluster disk is ridiculously small and so this is a fictitious example only.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Microsoft originally defined the FAT to use 12 bit pointers, where each FAT entry is 12 bits wide. This is useful for very small disk drives, e.g. floppy disks, but the FAT16, with 16 bit pointers, is needed for larger disks. As disk drives grew in capacity over the years, Microsoft eventually defined a 32 bit wide pointer FAT, </a:t>
            </a:r>
            <a:r>
              <a:rPr lang="en-GB" sz="1600" b="1" kern="1200" dirty="0" smtClean="0">
                <a:solidFill>
                  <a:schemeClr val="tx1"/>
                </a:solidFill>
                <a:effectLst/>
                <a:latin typeface="+mn-lt"/>
                <a:ea typeface="+mn-ea"/>
                <a:cs typeface="+mn-cs"/>
              </a:rPr>
              <a:t>FAT32</a:t>
            </a:r>
            <a:r>
              <a:rPr lang="en-GB" sz="1600" kern="1200" dirty="0" smtClean="0">
                <a:solidFill>
                  <a:schemeClr val="tx1"/>
                </a:solidFill>
                <a:effectLst/>
                <a:latin typeface="+mn-lt"/>
                <a:ea typeface="+mn-ea"/>
                <a:cs typeface="+mn-cs"/>
              </a:rPr>
              <a:t>, but this solution leads to a very large file table, which become difficult to manage. </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24</a:t>
            </a:fld>
            <a:endParaRPr lang="en-IE"/>
          </a:p>
        </p:txBody>
      </p:sp>
    </p:spTree>
    <p:extLst>
      <p:ext uri="{BB962C8B-B14F-4D97-AF65-F5344CB8AC3E}">
        <p14:creationId xmlns:p14="http://schemas.microsoft.com/office/powerpoint/2010/main" val="1527928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kern="1200" dirty="0" smtClean="0">
                <a:solidFill>
                  <a:schemeClr val="tx1"/>
                </a:solidFill>
                <a:effectLst/>
                <a:latin typeface="+mn-lt"/>
                <a:ea typeface="+mn-ea"/>
                <a:cs typeface="+mn-cs"/>
              </a:rPr>
              <a:t>What is the Maximum Disk Partition Size for a FAT16 Based File System?</a:t>
            </a:r>
            <a:endParaRPr lang="en-IE" sz="1600" b="1"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FAT16 table is limited to 2</a:t>
            </a:r>
            <a:r>
              <a:rPr lang="en-GB" sz="1600" kern="1200" baseline="30000" dirty="0" smtClean="0">
                <a:solidFill>
                  <a:schemeClr val="tx1"/>
                </a:solidFill>
                <a:effectLst/>
                <a:latin typeface="+mn-lt"/>
                <a:ea typeface="+mn-ea"/>
                <a:cs typeface="+mn-cs"/>
              </a:rPr>
              <a:t>16</a:t>
            </a:r>
            <a:r>
              <a:rPr lang="en-GB" sz="1600" kern="1200" dirty="0" smtClean="0">
                <a:solidFill>
                  <a:schemeClr val="tx1"/>
                </a:solidFill>
                <a:effectLst/>
                <a:latin typeface="+mn-lt"/>
                <a:ea typeface="+mn-ea"/>
                <a:cs typeface="+mn-cs"/>
              </a:rPr>
              <a:t> (which is 65,536 in decimal) entries. Let’s call this 64k entries. So we can have 64k clusters on the partition. The ideal cluster size is, say, 4kBytes (remember if the cluster size is too large then we have wasted space in file allocation, and if the cluster size is too small them we have a slow file system as too much time is spent accessing disk clusters).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For a 4kByte cluster size the maximum partition size is: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64k </a:t>
            </a:r>
            <a:r>
              <a:rPr lang="en-GB" sz="1600" kern="1200" dirty="0" smtClean="0">
                <a:solidFill>
                  <a:schemeClr val="tx1"/>
                </a:solidFill>
                <a:effectLst/>
                <a:latin typeface="+mn-lt"/>
                <a:ea typeface="+mn-ea"/>
                <a:cs typeface="+mn-cs"/>
              </a:rPr>
              <a:t>times </a:t>
            </a:r>
            <a:r>
              <a:rPr lang="en-GB" sz="1600" b="1" kern="1200" dirty="0" smtClean="0">
                <a:solidFill>
                  <a:schemeClr val="tx1"/>
                </a:solidFill>
                <a:effectLst/>
                <a:latin typeface="+mn-lt"/>
                <a:ea typeface="+mn-ea"/>
                <a:cs typeface="+mn-cs"/>
              </a:rPr>
              <a:t>4kByte  =  256 </a:t>
            </a:r>
            <a:r>
              <a:rPr lang="en-GB" sz="1600" b="1" kern="1200" dirty="0" err="1" smtClean="0">
                <a:solidFill>
                  <a:schemeClr val="tx1"/>
                </a:solidFill>
                <a:effectLst/>
                <a:latin typeface="+mn-lt"/>
                <a:ea typeface="+mn-ea"/>
                <a:cs typeface="+mn-cs"/>
              </a:rPr>
              <a:t>MBytes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Since a 256 </a:t>
            </a:r>
            <a:r>
              <a:rPr lang="en-GB" sz="1600" kern="1200" dirty="0" err="1" smtClean="0">
                <a:solidFill>
                  <a:schemeClr val="tx1"/>
                </a:solidFill>
                <a:effectLst/>
                <a:latin typeface="+mn-lt"/>
                <a:ea typeface="+mn-ea"/>
                <a:cs typeface="+mn-cs"/>
              </a:rPr>
              <a:t>MByte</a:t>
            </a:r>
            <a:r>
              <a:rPr lang="en-GB" sz="1600" kern="1200" dirty="0" smtClean="0">
                <a:solidFill>
                  <a:schemeClr val="tx1"/>
                </a:solidFill>
                <a:effectLst/>
                <a:latin typeface="+mn-lt"/>
                <a:ea typeface="+mn-ea"/>
                <a:cs typeface="+mn-cs"/>
              </a:rPr>
              <a:t> maximum partition size is considered to be far too small, Microsoft have allowed larger cluster sizes to be used, up to 32kBytes, and 64kBytes in some cases, realising </a:t>
            </a:r>
            <a:r>
              <a:rPr lang="en-GB" sz="1600" b="1" kern="1200" dirty="0" smtClean="0">
                <a:solidFill>
                  <a:schemeClr val="tx1"/>
                </a:solidFill>
                <a:effectLst/>
                <a:latin typeface="+mn-lt"/>
                <a:ea typeface="+mn-ea"/>
                <a:cs typeface="+mn-cs"/>
              </a:rPr>
              <a:t>maximum partition sizes</a:t>
            </a:r>
            <a:r>
              <a:rPr lang="en-GB" sz="1600" kern="1200" dirty="0" smtClean="0">
                <a:solidFill>
                  <a:schemeClr val="tx1"/>
                </a:solidFill>
                <a:effectLst/>
                <a:latin typeface="+mn-lt"/>
                <a:ea typeface="+mn-ea"/>
                <a:cs typeface="+mn-cs"/>
              </a:rPr>
              <a:t> of  2 </a:t>
            </a:r>
            <a:r>
              <a:rPr lang="en-GB" sz="1600" kern="1200" dirty="0" err="1" smtClean="0">
                <a:solidFill>
                  <a:schemeClr val="tx1"/>
                </a:solidFill>
                <a:effectLst/>
                <a:latin typeface="+mn-lt"/>
                <a:ea typeface="+mn-ea"/>
                <a:cs typeface="+mn-cs"/>
              </a:rPr>
              <a:t>Gbytes</a:t>
            </a:r>
            <a:r>
              <a:rPr lang="en-GB" sz="1600" kern="1200" dirty="0" smtClean="0">
                <a:solidFill>
                  <a:schemeClr val="tx1"/>
                </a:solidFill>
                <a:effectLst/>
                <a:latin typeface="+mn-lt"/>
                <a:ea typeface="+mn-ea"/>
                <a:cs typeface="+mn-cs"/>
              </a:rPr>
              <a:t> or 4Gbytes, as follows: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For a 32kB cluster size:</a:t>
            </a:r>
            <a:r>
              <a:rPr lang="en-GB" sz="1600" b="1" kern="1200" dirty="0" smtClean="0">
                <a:solidFill>
                  <a:schemeClr val="tx1"/>
                </a:solidFill>
                <a:effectLst/>
                <a:latin typeface="+mn-lt"/>
                <a:ea typeface="+mn-ea"/>
                <a:cs typeface="+mn-cs"/>
              </a:rPr>
              <a:t>  	64k </a:t>
            </a:r>
            <a:r>
              <a:rPr lang="en-GB" sz="1600" kern="1200" dirty="0" smtClean="0">
                <a:solidFill>
                  <a:schemeClr val="tx1"/>
                </a:solidFill>
                <a:effectLst/>
                <a:latin typeface="+mn-lt"/>
                <a:ea typeface="+mn-ea"/>
                <a:cs typeface="+mn-cs"/>
              </a:rPr>
              <a:t>times</a:t>
            </a:r>
            <a:r>
              <a:rPr lang="en-GB" sz="1600" b="1" kern="1200" dirty="0" smtClean="0">
                <a:solidFill>
                  <a:schemeClr val="tx1"/>
                </a:solidFill>
                <a:effectLst/>
                <a:latin typeface="+mn-lt"/>
                <a:ea typeface="+mn-ea"/>
                <a:cs typeface="+mn-cs"/>
              </a:rPr>
              <a:t> 32kByte  =  2 </a:t>
            </a:r>
            <a:r>
              <a:rPr lang="en-GB" sz="1600" b="1" kern="1200" dirty="0" err="1" smtClean="0">
                <a:solidFill>
                  <a:schemeClr val="tx1"/>
                </a:solidFill>
                <a:effectLst/>
                <a:latin typeface="+mn-lt"/>
                <a:ea typeface="+mn-ea"/>
                <a:cs typeface="+mn-cs"/>
              </a:rPr>
              <a:t>GBytes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For a 64kB cluster size:</a:t>
            </a:r>
            <a:r>
              <a:rPr lang="en-GB" sz="1600" b="1" kern="1200" dirty="0" smtClean="0">
                <a:solidFill>
                  <a:schemeClr val="tx1"/>
                </a:solidFill>
                <a:effectLst/>
                <a:latin typeface="+mn-lt"/>
                <a:ea typeface="+mn-ea"/>
                <a:cs typeface="+mn-cs"/>
              </a:rPr>
              <a:t>  	64k </a:t>
            </a:r>
            <a:r>
              <a:rPr lang="en-GB" sz="1600" kern="1200" dirty="0" smtClean="0">
                <a:solidFill>
                  <a:schemeClr val="tx1"/>
                </a:solidFill>
                <a:effectLst/>
                <a:latin typeface="+mn-lt"/>
                <a:ea typeface="+mn-ea"/>
                <a:cs typeface="+mn-cs"/>
              </a:rPr>
              <a:t>times</a:t>
            </a:r>
            <a:r>
              <a:rPr lang="en-GB" sz="1600" b="1" kern="1200" dirty="0" smtClean="0">
                <a:solidFill>
                  <a:schemeClr val="tx1"/>
                </a:solidFill>
                <a:effectLst/>
                <a:latin typeface="+mn-lt"/>
                <a:ea typeface="+mn-ea"/>
                <a:cs typeface="+mn-cs"/>
              </a:rPr>
              <a:t> 64kByte  =  4 </a:t>
            </a:r>
            <a:r>
              <a:rPr lang="en-GB" sz="1600" b="1" kern="1200" dirty="0" err="1" smtClean="0">
                <a:solidFill>
                  <a:schemeClr val="tx1"/>
                </a:solidFill>
                <a:effectLst/>
                <a:latin typeface="+mn-lt"/>
                <a:ea typeface="+mn-ea"/>
                <a:cs typeface="+mn-cs"/>
              </a:rPr>
              <a:t>GBytes</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i="1" kern="1200" dirty="0" smtClean="0">
                <a:solidFill>
                  <a:schemeClr val="tx1"/>
                </a:solidFill>
                <a:effectLst/>
                <a:latin typeface="+mn-lt"/>
                <a:ea typeface="+mn-ea"/>
                <a:cs typeface="+mn-cs"/>
              </a:rPr>
              <a:t>Note – 2GB is considered to be the upper limit, the 4GB limit was an exception.</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25</a:t>
            </a:fld>
            <a:endParaRPr lang="en-IE"/>
          </a:p>
        </p:txBody>
      </p:sp>
    </p:spTree>
    <p:extLst>
      <p:ext uri="{BB962C8B-B14F-4D97-AF65-F5344CB8AC3E}">
        <p14:creationId xmlns:p14="http://schemas.microsoft.com/office/powerpoint/2010/main" val="1223154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600" b="1" kern="1200" dirty="0" smtClean="0">
                <a:solidFill>
                  <a:schemeClr val="tx1"/>
                </a:solidFill>
                <a:effectLst/>
                <a:latin typeface="+mn-lt"/>
                <a:ea typeface="+mn-ea"/>
                <a:cs typeface="+mn-cs"/>
              </a:rPr>
              <a:t>FAT file’s actual data and meta data</a:t>
            </a:r>
            <a:endParaRPr lang="en-IE" sz="1600" kern="1200" dirty="0" smtClean="0">
              <a:solidFill>
                <a:schemeClr val="tx1"/>
              </a:solidFill>
              <a:effectLst/>
              <a:latin typeface="+mn-lt"/>
              <a:ea typeface="+mn-ea"/>
              <a:cs typeface="+mn-cs"/>
            </a:endParaRPr>
          </a:p>
          <a:p>
            <a:r>
              <a:rPr lang="en-IE" sz="1600" kern="1200" dirty="0" smtClean="0">
                <a:solidFill>
                  <a:schemeClr val="tx1"/>
                </a:solidFill>
                <a:effectLst/>
                <a:latin typeface="+mn-lt"/>
                <a:ea typeface="+mn-ea"/>
                <a:cs typeface="+mn-cs"/>
              </a:rPr>
              <a:t> </a:t>
            </a:r>
          </a:p>
          <a:p>
            <a:r>
              <a:rPr lang="en-IE" sz="1600" kern="1200" dirty="0" smtClean="0">
                <a:solidFill>
                  <a:schemeClr val="tx1"/>
                </a:solidFill>
                <a:effectLst/>
                <a:latin typeface="+mn-lt"/>
                <a:ea typeface="+mn-ea"/>
                <a:cs typeface="+mn-cs"/>
              </a:rPr>
              <a:t>We can summarise the description of the FAT file system by showing that it has a disk structure as drawn above in figure (a) and an individual file on that disk is described as shown in figure (b), where a file’s directory structure fields are used to describe the file’s details. We say that a file contains </a:t>
            </a:r>
            <a:r>
              <a:rPr lang="en-IE" sz="1600" i="1" kern="1200" dirty="0" smtClean="0">
                <a:solidFill>
                  <a:schemeClr val="tx1"/>
                </a:solidFill>
                <a:effectLst/>
                <a:latin typeface="+mn-lt"/>
                <a:ea typeface="+mn-ea"/>
                <a:cs typeface="+mn-cs"/>
              </a:rPr>
              <a:t>actual data</a:t>
            </a:r>
            <a:r>
              <a:rPr lang="en-IE" sz="1600" kern="1200" dirty="0" smtClean="0">
                <a:solidFill>
                  <a:schemeClr val="tx1"/>
                </a:solidFill>
                <a:effectLst/>
                <a:latin typeface="+mn-lt"/>
                <a:ea typeface="+mn-ea"/>
                <a:cs typeface="+mn-cs"/>
              </a:rPr>
              <a:t> and that a file is described by its </a:t>
            </a:r>
            <a:r>
              <a:rPr lang="en-IE" sz="1600" i="1" kern="1200" dirty="0" smtClean="0">
                <a:solidFill>
                  <a:schemeClr val="tx1"/>
                </a:solidFill>
                <a:effectLst/>
                <a:latin typeface="+mn-lt"/>
                <a:ea typeface="+mn-ea"/>
                <a:cs typeface="+mn-cs"/>
              </a:rPr>
              <a:t>metadata</a:t>
            </a:r>
            <a:r>
              <a:rPr lang="en-IE" sz="1600" kern="1200" dirty="0" smtClean="0">
                <a:solidFill>
                  <a:schemeClr val="tx1"/>
                </a:solidFill>
                <a:effectLst/>
                <a:latin typeface="+mn-lt"/>
                <a:ea typeface="+mn-ea"/>
                <a:cs typeface="+mn-cs"/>
              </a:rPr>
              <a:t>, as shown in Figure (b). </a:t>
            </a: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26</a:t>
            </a:fld>
            <a:endParaRPr lang="en-IE"/>
          </a:p>
        </p:txBody>
      </p:sp>
    </p:spTree>
    <p:extLst>
      <p:ext uri="{BB962C8B-B14F-4D97-AF65-F5344CB8AC3E}">
        <p14:creationId xmlns:p14="http://schemas.microsoft.com/office/powerpoint/2010/main" val="258255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Linked allocation solves the external-fragmentation and size-declaration problems of contiguous allocation. However, in the absence of a </a:t>
            </a:r>
            <a:r>
              <a:rPr lang="en-IE" b="1" dirty="0" smtClean="0"/>
              <a:t>FAT</a:t>
            </a:r>
            <a:r>
              <a:rPr lang="en-IE" dirty="0" smtClean="0"/>
              <a:t>, linked</a:t>
            </a:r>
            <a:r>
              <a:rPr lang="en-IE" baseline="0" dirty="0" smtClean="0"/>
              <a:t> </a:t>
            </a:r>
            <a:r>
              <a:rPr lang="en-IE" dirty="0" smtClean="0"/>
              <a:t>allocation cannot support efﬁcient direct access, since the pointers to the blocks</a:t>
            </a:r>
            <a:r>
              <a:rPr lang="en-IE" baseline="0" dirty="0" smtClean="0"/>
              <a:t> </a:t>
            </a:r>
            <a:r>
              <a:rPr lang="en-IE" dirty="0" smtClean="0"/>
              <a:t>are scattered with the blocks themselves all over the disk and must be retrieved</a:t>
            </a:r>
            <a:r>
              <a:rPr lang="en-IE" baseline="0" dirty="0" smtClean="0"/>
              <a:t> </a:t>
            </a:r>
            <a:r>
              <a:rPr lang="en-IE" dirty="0" smtClean="0"/>
              <a:t>in order.</a:t>
            </a:r>
          </a:p>
          <a:p>
            <a:endParaRPr lang="en-I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A simple solution to tracking a file’s disk blocks is to use a </a:t>
            </a:r>
            <a:r>
              <a:rPr lang="en-GB" sz="1600" b="1" kern="1200" dirty="0" smtClean="0">
                <a:solidFill>
                  <a:schemeClr val="tx1"/>
                </a:solidFill>
                <a:effectLst/>
                <a:latin typeface="+mn-lt"/>
                <a:ea typeface="+mn-ea"/>
                <a:cs typeface="+mn-cs"/>
              </a:rPr>
              <a:t>simple table</a:t>
            </a:r>
            <a:r>
              <a:rPr lang="en-GB" sz="1600" kern="1200" dirty="0" smtClean="0">
                <a:solidFill>
                  <a:schemeClr val="tx1"/>
                </a:solidFill>
                <a:effectLst/>
                <a:latin typeface="+mn-lt"/>
                <a:ea typeface="+mn-ea"/>
                <a:cs typeface="+mn-cs"/>
              </a:rPr>
              <a:t> of direct pointers (</a:t>
            </a:r>
            <a:r>
              <a:rPr lang="en-GB" sz="1600" b="1" kern="1200" dirty="0" smtClean="0">
                <a:solidFill>
                  <a:schemeClr val="tx1"/>
                </a:solidFill>
                <a:effectLst/>
                <a:latin typeface="+mn-lt"/>
                <a:ea typeface="+mn-ea"/>
                <a:cs typeface="+mn-cs"/>
              </a:rPr>
              <a:t>index block</a:t>
            </a:r>
            <a:r>
              <a:rPr lang="en-GB" sz="1600" b="0" kern="1200" dirty="0" smtClean="0">
                <a:solidFill>
                  <a:schemeClr val="tx1"/>
                </a:solidFill>
                <a:effectLst/>
                <a:latin typeface="+mn-lt"/>
                <a:ea typeface="+mn-ea"/>
                <a:cs typeface="+mn-cs"/>
              </a:rPr>
              <a:t>)</a:t>
            </a:r>
            <a:r>
              <a:rPr lang="en-GB" sz="1600" kern="1200" dirty="0" smtClean="0">
                <a:solidFill>
                  <a:schemeClr val="tx1"/>
                </a:solidFill>
                <a:effectLst/>
                <a:latin typeface="+mn-lt"/>
                <a:ea typeface="+mn-ea"/>
                <a:cs typeface="+mn-cs"/>
              </a:rPr>
              <a:t> to point to the file blocks directly. </a:t>
            </a:r>
            <a:r>
              <a:rPr lang="en-IE" sz="1600" kern="1200" dirty="0" smtClean="0">
                <a:solidFill>
                  <a:schemeClr val="tx1"/>
                </a:solidFill>
                <a:effectLst/>
                <a:latin typeface="+mn-lt"/>
                <a:ea typeface="+mn-ea"/>
                <a:cs typeface="+mn-cs"/>
              </a:rPr>
              <a:t>Each ﬁle has its own index block, which is an array of disk-block addresses.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Indexed allocation supports </a:t>
            </a:r>
            <a:r>
              <a:rPr lang="en-IE" sz="1600" b="1" kern="1200" dirty="0" smtClean="0">
                <a:solidFill>
                  <a:schemeClr val="tx1"/>
                </a:solidFill>
                <a:effectLst/>
                <a:latin typeface="+mn-lt"/>
                <a:ea typeface="+mn-ea"/>
                <a:cs typeface="+mn-cs"/>
              </a:rPr>
              <a:t>direct access</a:t>
            </a:r>
            <a:r>
              <a:rPr lang="en-IE" sz="1600" kern="1200" dirty="0" smtClean="0">
                <a:solidFill>
                  <a:schemeClr val="tx1"/>
                </a:solidFill>
                <a:effectLst/>
                <a:latin typeface="+mn-lt"/>
                <a:ea typeface="+mn-ea"/>
                <a:cs typeface="+mn-cs"/>
              </a:rPr>
              <a:t>, without suffering from </a:t>
            </a:r>
            <a:r>
              <a:rPr lang="en-IE" sz="1600" b="1" kern="1200" dirty="0" smtClean="0">
                <a:solidFill>
                  <a:schemeClr val="tx1"/>
                </a:solidFill>
                <a:effectLst/>
                <a:latin typeface="+mn-lt"/>
                <a:ea typeface="+mn-ea"/>
                <a:cs typeface="+mn-cs"/>
              </a:rPr>
              <a:t>external</a:t>
            </a:r>
            <a:r>
              <a:rPr lang="en-IE" sz="1600" b="1" kern="1200" baseline="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fragmentation</a:t>
            </a:r>
            <a:r>
              <a:rPr lang="en-IE" sz="1600" kern="1200" dirty="0" smtClean="0">
                <a:solidFill>
                  <a:schemeClr val="tx1"/>
                </a:solidFill>
                <a:effectLst/>
                <a:latin typeface="+mn-lt"/>
                <a:ea typeface="+mn-ea"/>
                <a:cs typeface="+mn-cs"/>
              </a:rPr>
              <a:t>, because any free block on the disk can satisfy a request for more space. Indexed allocation does suffer from </a:t>
            </a:r>
            <a:r>
              <a:rPr lang="en-IE" sz="1600" b="1" kern="1200" dirty="0" smtClean="0">
                <a:solidFill>
                  <a:schemeClr val="tx1"/>
                </a:solidFill>
                <a:effectLst/>
                <a:latin typeface="+mn-lt"/>
                <a:ea typeface="+mn-ea"/>
                <a:cs typeface="+mn-cs"/>
              </a:rPr>
              <a:t>wasted space, however</a:t>
            </a:r>
            <a:r>
              <a:rPr lang="en-IE" sz="16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Another problem with this scheme is that the pointer table (</a:t>
            </a:r>
            <a:r>
              <a:rPr lang="en-GB" sz="1600" b="1" kern="1200" dirty="0" smtClean="0">
                <a:solidFill>
                  <a:schemeClr val="tx1"/>
                </a:solidFill>
                <a:effectLst/>
                <a:latin typeface="+mn-lt"/>
                <a:ea typeface="+mn-ea"/>
                <a:cs typeface="+mn-cs"/>
              </a:rPr>
              <a:t>index block</a:t>
            </a:r>
            <a:r>
              <a:rPr lang="en-GB" sz="1600" b="0" kern="1200" dirty="0" smtClean="0">
                <a:solidFill>
                  <a:schemeClr val="tx1"/>
                </a:solidFill>
                <a:effectLst/>
                <a:latin typeface="+mn-lt"/>
                <a:ea typeface="+mn-ea"/>
                <a:cs typeface="+mn-cs"/>
              </a:rPr>
              <a:t>)</a:t>
            </a:r>
            <a:r>
              <a:rPr lang="en-GB" sz="1600" kern="1200" dirty="0" smtClean="0">
                <a:solidFill>
                  <a:schemeClr val="tx1"/>
                </a:solidFill>
                <a:effectLst/>
                <a:latin typeface="+mn-lt"/>
                <a:ea typeface="+mn-ea"/>
                <a:cs typeface="+mn-cs"/>
              </a:rPr>
              <a:t> becomes very large when dealing with big files. </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27</a:t>
            </a:fld>
            <a:endParaRPr lang="en-IE"/>
          </a:p>
        </p:txBody>
      </p:sp>
    </p:spTree>
    <p:extLst>
      <p:ext uri="{BB962C8B-B14F-4D97-AF65-F5344CB8AC3E}">
        <p14:creationId xmlns:p14="http://schemas.microsoft.com/office/powerpoint/2010/main" val="276248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In UNIX-like file systems, each file has an associated data structure called an </a:t>
            </a:r>
            <a:r>
              <a:rPr lang="en-GB" sz="1600" i="1" kern="1200" dirty="0" smtClean="0">
                <a:solidFill>
                  <a:schemeClr val="tx1"/>
                </a:solidFill>
                <a:effectLst/>
                <a:latin typeface="+mn-lt"/>
                <a:ea typeface="+mn-ea"/>
                <a:cs typeface="+mn-cs"/>
              </a:rPr>
              <a:t>inode</a:t>
            </a:r>
            <a:r>
              <a:rPr lang="en-GB" sz="1600" kern="1200" dirty="0" smtClean="0">
                <a:solidFill>
                  <a:schemeClr val="tx1"/>
                </a:solidFill>
                <a:effectLst/>
                <a:latin typeface="+mn-lt"/>
                <a:ea typeface="+mn-ea"/>
                <a:cs typeface="+mn-cs"/>
              </a:rPr>
              <a:t> which contains a table of pointers. Some pointers are </a:t>
            </a:r>
            <a:r>
              <a:rPr lang="en-GB" sz="1600" b="1" kern="1200" dirty="0" smtClean="0">
                <a:solidFill>
                  <a:schemeClr val="tx1"/>
                </a:solidFill>
                <a:effectLst/>
                <a:latin typeface="+mn-lt"/>
                <a:ea typeface="+mn-ea"/>
                <a:cs typeface="+mn-cs"/>
              </a:rPr>
              <a:t>direct</a:t>
            </a:r>
            <a:r>
              <a:rPr lang="en-GB" sz="1600" kern="1200" dirty="0" smtClean="0">
                <a:solidFill>
                  <a:schemeClr val="tx1"/>
                </a:solidFill>
                <a:effectLst/>
                <a:latin typeface="+mn-lt"/>
                <a:ea typeface="+mn-ea"/>
                <a:cs typeface="+mn-cs"/>
              </a:rPr>
              <a:t> pointers and others are </a:t>
            </a:r>
            <a:r>
              <a:rPr lang="en-GB" sz="1600" b="1" kern="1200" dirty="0" smtClean="0">
                <a:solidFill>
                  <a:schemeClr val="tx1"/>
                </a:solidFill>
                <a:effectLst/>
                <a:latin typeface="+mn-lt"/>
                <a:ea typeface="+mn-ea"/>
                <a:cs typeface="+mn-cs"/>
              </a:rPr>
              <a:t>indirect</a:t>
            </a:r>
            <a:r>
              <a:rPr lang="en-GB" sz="1600" kern="1200" dirty="0" smtClean="0">
                <a:solidFill>
                  <a:schemeClr val="tx1"/>
                </a:solidFill>
                <a:effectLst/>
                <a:latin typeface="+mn-lt"/>
                <a:ea typeface="+mn-ea"/>
                <a:cs typeface="+mn-cs"/>
              </a:rPr>
              <a:t> pointers. A number of indirection levels are supported but this example considers a simple case where the </a:t>
            </a:r>
            <a:r>
              <a:rPr lang="en-GB" sz="1600" i="1" kern="1200" dirty="0" smtClean="0">
                <a:solidFill>
                  <a:schemeClr val="tx1"/>
                </a:solidFill>
                <a:effectLst/>
                <a:latin typeface="+mn-lt"/>
                <a:ea typeface="+mn-ea"/>
                <a:cs typeface="+mn-cs"/>
              </a:rPr>
              <a:t>inode</a:t>
            </a:r>
            <a:r>
              <a:rPr lang="en-GB" sz="1600" kern="1200" dirty="0" smtClean="0">
                <a:solidFill>
                  <a:schemeClr val="tx1"/>
                </a:solidFill>
                <a:effectLst/>
                <a:latin typeface="+mn-lt"/>
                <a:ea typeface="+mn-ea"/>
                <a:cs typeface="+mn-cs"/>
              </a:rPr>
              <a:t> contains </a:t>
            </a:r>
            <a:r>
              <a:rPr lang="en-GB" sz="1600" b="1" kern="1200" dirty="0" smtClean="0">
                <a:solidFill>
                  <a:schemeClr val="tx1"/>
                </a:solidFill>
                <a:effectLst/>
                <a:latin typeface="+mn-lt"/>
                <a:ea typeface="+mn-ea"/>
                <a:cs typeface="+mn-cs"/>
              </a:rPr>
              <a:t>4 direct pointers </a:t>
            </a:r>
            <a:r>
              <a:rPr lang="en-GB" sz="1600" kern="1200" dirty="0" smtClean="0">
                <a:solidFill>
                  <a:schemeClr val="tx1"/>
                </a:solidFill>
                <a:effectLst/>
                <a:latin typeface="+mn-lt"/>
                <a:ea typeface="+mn-ea"/>
                <a:cs typeface="+mn-cs"/>
              </a:rPr>
              <a:t>and a single </a:t>
            </a:r>
            <a:r>
              <a:rPr lang="en-GB" sz="1600" b="1" kern="1200" dirty="0" smtClean="0">
                <a:solidFill>
                  <a:schemeClr val="tx1"/>
                </a:solidFill>
                <a:effectLst/>
                <a:latin typeface="+mn-lt"/>
                <a:ea typeface="+mn-ea"/>
                <a:cs typeface="+mn-cs"/>
              </a:rPr>
              <a:t>indirect pointer</a:t>
            </a:r>
            <a:r>
              <a:rPr lang="en-GB" sz="1600" kern="1200" dirty="0" smtClean="0">
                <a:solidFill>
                  <a:schemeClr val="tx1"/>
                </a:solidFill>
                <a:effectLst/>
                <a:latin typeface="+mn-lt"/>
                <a:ea typeface="+mn-ea"/>
                <a:cs typeface="+mn-cs"/>
              </a:rPr>
              <a:t>. The </a:t>
            </a:r>
            <a:r>
              <a:rPr lang="en-GB" sz="1600" i="1" kern="1200" dirty="0" smtClean="0">
                <a:solidFill>
                  <a:schemeClr val="tx1"/>
                </a:solidFill>
                <a:effectLst/>
                <a:latin typeface="+mn-lt"/>
                <a:ea typeface="+mn-ea"/>
                <a:cs typeface="+mn-cs"/>
              </a:rPr>
              <a:t>inode</a:t>
            </a:r>
            <a:r>
              <a:rPr lang="en-GB" sz="1600" kern="1200" dirty="0" smtClean="0">
                <a:solidFill>
                  <a:schemeClr val="tx1"/>
                </a:solidFill>
                <a:effectLst/>
                <a:latin typeface="+mn-lt"/>
                <a:ea typeface="+mn-ea"/>
                <a:cs typeface="+mn-cs"/>
              </a:rPr>
              <a:t> for </a:t>
            </a:r>
            <a:r>
              <a:rPr lang="en-GB" sz="1600" b="1" kern="1200" dirty="0" err="1" smtClean="0">
                <a:solidFill>
                  <a:schemeClr val="tx1"/>
                </a:solidFill>
                <a:effectLst/>
                <a:latin typeface="+mn-lt"/>
                <a:ea typeface="+mn-ea"/>
                <a:cs typeface="+mn-cs"/>
              </a:rPr>
              <a:t>File_X</a:t>
            </a:r>
            <a:r>
              <a:rPr lang="en-GB" sz="1600" kern="1200" dirty="0" smtClean="0">
                <a:solidFill>
                  <a:schemeClr val="tx1"/>
                </a:solidFill>
                <a:effectLst/>
                <a:latin typeface="+mn-lt"/>
                <a:ea typeface="+mn-ea"/>
                <a:cs typeface="+mn-cs"/>
              </a:rPr>
              <a:t> points directly to the first four blocks in the file. The indirect pointer is used to point to the next three blocks in the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For indirect pointing an actual physical disk block is used to hold the direct pointers. This slows down file access performance as the disk block needs to be accessed before the pointers can be read. However, this disk block could be temporarily copied to internal memory.</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28</a:t>
            </a:fld>
            <a:endParaRPr lang="en-IE"/>
          </a:p>
        </p:txBody>
      </p:sp>
    </p:spTree>
    <p:extLst>
      <p:ext uri="{BB962C8B-B14F-4D97-AF65-F5344CB8AC3E}">
        <p14:creationId xmlns:p14="http://schemas.microsoft.com/office/powerpoint/2010/main" val="1460195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Our last method for keeping track of which blocks belong to which file is to</a:t>
            </a:r>
            <a:r>
              <a:rPr lang="en-IE" baseline="0" dirty="0" smtClean="0"/>
              <a:t> </a:t>
            </a:r>
            <a:r>
              <a:rPr lang="en-IE" dirty="0" smtClean="0"/>
              <a:t>associate with each file a </a:t>
            </a:r>
            <a:r>
              <a:rPr lang="en-IE" b="1" dirty="0" smtClean="0"/>
              <a:t>data structure </a:t>
            </a:r>
            <a:r>
              <a:rPr lang="en-IE" dirty="0" smtClean="0"/>
              <a:t>called an </a:t>
            </a:r>
          </a:p>
          <a:p>
            <a:r>
              <a:rPr lang="en-IE" b="1" dirty="0" err="1" smtClean="0"/>
              <a:t>i</a:t>
            </a:r>
            <a:r>
              <a:rPr lang="en-IE" b="1" dirty="0" smtClean="0"/>
              <a:t>-node</a:t>
            </a:r>
            <a:r>
              <a:rPr lang="en-IE" dirty="0" smtClean="0"/>
              <a:t> (index-node), which lists</a:t>
            </a:r>
            <a:r>
              <a:rPr lang="en-IE" baseline="0" dirty="0" smtClean="0"/>
              <a:t> </a:t>
            </a:r>
            <a:r>
              <a:rPr lang="en-IE" dirty="0" smtClean="0"/>
              <a:t>the attributes and disk addresses of the file’s blocks.</a:t>
            </a:r>
          </a:p>
          <a:p>
            <a:endParaRPr lang="en-IE" dirty="0" smtClean="0"/>
          </a:p>
          <a:p>
            <a:r>
              <a:rPr lang="en-IE" sz="1600" kern="1200" dirty="0" smtClean="0">
                <a:solidFill>
                  <a:schemeClr val="tx1"/>
                </a:solidFill>
                <a:effectLst/>
                <a:latin typeface="+mn-lt"/>
                <a:ea typeface="+mn-ea"/>
                <a:cs typeface="+mn-cs"/>
              </a:rPr>
              <a:t>The inode is identified by a unique inode number. The inode stores all relevant information about the file such as </a:t>
            </a:r>
            <a:r>
              <a:rPr lang="en-IE" sz="1600" b="1" kern="1200" dirty="0" smtClean="0">
                <a:solidFill>
                  <a:schemeClr val="tx1"/>
                </a:solidFill>
                <a:effectLst/>
                <a:latin typeface="+mn-lt"/>
                <a:ea typeface="+mn-ea"/>
                <a:cs typeface="+mn-cs"/>
              </a:rPr>
              <a:t>user/group</a:t>
            </a:r>
            <a:r>
              <a:rPr lang="en-IE" sz="1600" kern="120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ownership</a:t>
            </a:r>
            <a:r>
              <a:rPr lang="en-IE" sz="1600" kern="120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file type</a:t>
            </a:r>
            <a:r>
              <a:rPr lang="en-IE" sz="1600" kern="120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access mode </a:t>
            </a:r>
            <a:r>
              <a:rPr lang="en-IE" sz="1600" kern="1200" dirty="0" smtClean="0">
                <a:solidFill>
                  <a:schemeClr val="tx1"/>
                </a:solidFill>
                <a:effectLst/>
                <a:latin typeface="+mn-lt"/>
                <a:ea typeface="+mn-ea"/>
                <a:cs typeface="+mn-cs"/>
              </a:rPr>
              <a:t>(permissions), </a:t>
            </a:r>
            <a:r>
              <a:rPr lang="en-IE" sz="1600" b="1" kern="1200" dirty="0" smtClean="0">
                <a:solidFill>
                  <a:schemeClr val="tx1"/>
                </a:solidFill>
                <a:effectLst/>
                <a:latin typeface="+mn-lt"/>
                <a:ea typeface="+mn-ea"/>
                <a:cs typeface="+mn-cs"/>
              </a:rPr>
              <a:t>time stamps </a:t>
            </a:r>
            <a:r>
              <a:rPr lang="en-IE" sz="1600" kern="1200" dirty="0" smtClean="0">
                <a:solidFill>
                  <a:schemeClr val="tx1"/>
                </a:solidFill>
                <a:effectLst/>
                <a:latin typeface="+mn-lt"/>
                <a:ea typeface="+mn-ea"/>
                <a:cs typeface="+mn-cs"/>
              </a:rPr>
              <a:t>etc. There is a maximum number of inodes specified for a file system implementation, thus there is a maximum number of files that can exist. </a:t>
            </a:r>
          </a:p>
          <a:p>
            <a:r>
              <a:rPr lang="en-IE" sz="1600" kern="1200" dirty="0" smtClean="0">
                <a:solidFill>
                  <a:schemeClr val="tx1"/>
                </a:solidFill>
                <a:effectLst/>
                <a:latin typeface="+mn-lt"/>
                <a:ea typeface="+mn-ea"/>
                <a:cs typeface="+mn-cs"/>
              </a:rPr>
              <a:t>A file's inode number can be seen by using the </a:t>
            </a:r>
            <a:r>
              <a:rPr lang="en-IE" sz="1600" b="1" dirty="0" smtClean="0">
                <a:effectLst/>
              </a:rPr>
              <a:t>ls -</a:t>
            </a:r>
            <a:r>
              <a:rPr lang="en-IE" sz="1600" b="1" dirty="0" err="1" smtClean="0">
                <a:effectLst/>
              </a:rPr>
              <a:t>i</a:t>
            </a:r>
            <a:r>
              <a:rPr lang="en-IE" sz="1600" kern="1200" dirty="0" smtClean="0">
                <a:solidFill>
                  <a:schemeClr val="tx1"/>
                </a:solidFill>
                <a:effectLst/>
                <a:latin typeface="+mn-lt"/>
                <a:ea typeface="+mn-ea"/>
                <a:cs typeface="+mn-cs"/>
              </a:rPr>
              <a:t> command. An inode number is used to index a list, or a table of inodes. This table exists in a known location within the file system. The inode structure contains a list of pointers to indicate all of the disk data blocks which are assigned to that file.</a:t>
            </a:r>
          </a:p>
          <a:p>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In an effort to explain the concept of an inode based file system, consider the figure below where three simple user files are illustrated in an abstract sense. Each one of these files will have its actual data stored on the physical disk in some number of blocks. The organization of these blocks might be located somewhat randomly on the surface of the disk. It is the responsibility of the file system to map all of the blocks correctly to a particular file. The video file in the example is named “</a:t>
            </a:r>
            <a:r>
              <a:rPr lang="en-IE" sz="1600" b="1" kern="1200" dirty="0" err="1" smtClean="0">
                <a:solidFill>
                  <a:schemeClr val="tx1"/>
                </a:solidFill>
                <a:effectLst/>
                <a:latin typeface="+mn-lt"/>
                <a:ea typeface="+mn-ea"/>
                <a:cs typeface="+mn-cs"/>
              </a:rPr>
              <a:t>myvideo</a:t>
            </a:r>
            <a:r>
              <a:rPr lang="en-IE" sz="1600" kern="1200" dirty="0" smtClean="0">
                <a:solidFill>
                  <a:schemeClr val="tx1"/>
                </a:solidFill>
                <a:effectLst/>
                <a:latin typeface="+mn-lt"/>
                <a:ea typeface="+mn-ea"/>
                <a:cs typeface="+mn-cs"/>
              </a:rPr>
              <a:t>” and has a size of </a:t>
            </a:r>
            <a:r>
              <a:rPr lang="en-IE" sz="1600" b="1" kern="1200" dirty="0" smtClean="0">
                <a:solidFill>
                  <a:schemeClr val="tx1"/>
                </a:solidFill>
                <a:effectLst/>
                <a:latin typeface="+mn-lt"/>
                <a:ea typeface="+mn-ea"/>
                <a:cs typeface="+mn-cs"/>
              </a:rPr>
              <a:t>4GB</a:t>
            </a:r>
            <a:r>
              <a:rPr lang="en-IE" sz="1600" kern="1200" dirty="0" smtClean="0">
                <a:solidFill>
                  <a:schemeClr val="tx1"/>
                </a:solidFill>
                <a:effectLst/>
                <a:latin typeface="+mn-lt"/>
                <a:ea typeface="+mn-ea"/>
                <a:cs typeface="+mn-cs"/>
              </a:rPr>
              <a:t>; so there are probably some </a:t>
            </a:r>
            <a:r>
              <a:rPr lang="en-IE" sz="1600" b="1" kern="1200" dirty="0" smtClean="0">
                <a:solidFill>
                  <a:schemeClr val="tx1"/>
                </a:solidFill>
                <a:effectLst/>
                <a:latin typeface="+mn-lt"/>
                <a:ea typeface="+mn-ea"/>
                <a:cs typeface="+mn-cs"/>
              </a:rPr>
              <a:t>1 million blocks </a:t>
            </a:r>
            <a:r>
              <a:rPr lang="en-IE" sz="1600" kern="1200" dirty="0" smtClean="0">
                <a:solidFill>
                  <a:schemeClr val="tx1"/>
                </a:solidFill>
                <a:effectLst/>
                <a:latin typeface="+mn-lt"/>
                <a:ea typeface="+mn-ea"/>
                <a:cs typeface="+mn-cs"/>
              </a:rPr>
              <a:t>(more accurately 1Meg of blocks) that need to mapped to this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We need to understand how this can be organised in a simple file system design. Each file is assigned a unique inode structure. The inode is as small structure usually just some 100 bytes in length. In the example the ‘</a:t>
            </a:r>
            <a:r>
              <a:rPr lang="en-IE" sz="1600" b="1" kern="1200" dirty="0" err="1" smtClean="0">
                <a:solidFill>
                  <a:schemeClr val="tx1"/>
                </a:solidFill>
                <a:effectLst/>
                <a:latin typeface="+mn-lt"/>
                <a:ea typeface="+mn-ea"/>
                <a:cs typeface="+mn-cs"/>
              </a:rPr>
              <a:t>myvideo</a:t>
            </a:r>
            <a:r>
              <a:rPr lang="en-IE" sz="1600" kern="1200" dirty="0" smtClean="0">
                <a:solidFill>
                  <a:schemeClr val="tx1"/>
                </a:solidFill>
                <a:effectLst/>
                <a:latin typeface="+mn-lt"/>
                <a:ea typeface="+mn-ea"/>
                <a:cs typeface="+mn-cs"/>
              </a:rPr>
              <a:t>’ file is assigned inode number </a:t>
            </a:r>
            <a:r>
              <a:rPr lang="en-IE" sz="1600" b="1" kern="1200" dirty="0" smtClean="0">
                <a:solidFill>
                  <a:schemeClr val="tx1"/>
                </a:solidFill>
                <a:effectLst/>
                <a:latin typeface="+mn-lt"/>
                <a:ea typeface="+mn-ea"/>
                <a:cs typeface="+mn-cs"/>
              </a:rPr>
              <a:t>012</a:t>
            </a:r>
            <a:r>
              <a:rPr lang="en-IE" sz="1600" kern="1200" dirty="0" smtClean="0">
                <a:solidFill>
                  <a:schemeClr val="tx1"/>
                </a:solidFill>
                <a:effectLst/>
                <a:latin typeface="+mn-lt"/>
                <a:ea typeface="+mn-ea"/>
                <a:cs typeface="+mn-cs"/>
              </a:rPr>
              <a:t>. This inode 012 contains a list of pointers that </a:t>
            </a:r>
            <a:r>
              <a:rPr lang="en-IE" sz="1600" b="1" kern="1200" dirty="0" smtClean="0">
                <a:solidFill>
                  <a:schemeClr val="tx1"/>
                </a:solidFill>
                <a:effectLst/>
                <a:latin typeface="+mn-lt"/>
                <a:ea typeface="+mn-ea"/>
                <a:cs typeface="+mn-cs"/>
              </a:rPr>
              <a:t>point</a:t>
            </a:r>
            <a:r>
              <a:rPr lang="en-IE" sz="1600" kern="1200" dirty="0" smtClean="0">
                <a:solidFill>
                  <a:schemeClr val="tx1"/>
                </a:solidFill>
                <a:effectLst/>
                <a:latin typeface="+mn-lt"/>
                <a:ea typeface="+mn-ea"/>
                <a:cs typeface="+mn-cs"/>
              </a:rPr>
              <a:t> to the </a:t>
            </a:r>
            <a:r>
              <a:rPr lang="en-IE" sz="1600" b="1" kern="1200" dirty="0" smtClean="0">
                <a:solidFill>
                  <a:schemeClr val="tx1"/>
                </a:solidFill>
                <a:effectLst/>
                <a:latin typeface="+mn-lt"/>
                <a:ea typeface="+mn-ea"/>
                <a:cs typeface="+mn-cs"/>
              </a:rPr>
              <a:t>disk blocks </a:t>
            </a:r>
            <a:r>
              <a:rPr lang="en-IE" sz="1600" kern="1200" dirty="0" smtClean="0">
                <a:solidFill>
                  <a:schemeClr val="tx1"/>
                </a:solidFill>
                <a:effectLst/>
                <a:latin typeface="+mn-lt"/>
                <a:ea typeface="+mn-ea"/>
                <a:cs typeface="+mn-cs"/>
              </a:rPr>
              <a:t>that belong to the ‘</a:t>
            </a:r>
            <a:r>
              <a:rPr lang="en-IE" sz="1600" b="1" kern="1200" dirty="0" err="1" smtClean="0">
                <a:solidFill>
                  <a:schemeClr val="tx1"/>
                </a:solidFill>
                <a:effectLst/>
                <a:latin typeface="+mn-lt"/>
                <a:ea typeface="+mn-ea"/>
                <a:cs typeface="+mn-cs"/>
              </a:rPr>
              <a:t>myvideo</a:t>
            </a:r>
            <a:r>
              <a:rPr lang="en-IE" sz="1600" kern="1200" dirty="0" smtClean="0">
                <a:solidFill>
                  <a:schemeClr val="tx1"/>
                </a:solidFill>
                <a:effectLst/>
                <a:latin typeface="+mn-lt"/>
                <a:ea typeface="+mn-ea"/>
                <a:cs typeface="+mn-cs"/>
              </a:rPr>
              <a: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The actual inode is seen in the figure to contain two sections. The ‘</a:t>
            </a:r>
            <a:r>
              <a:rPr lang="en-IE" sz="1600" b="1" kern="1200" dirty="0" smtClean="0">
                <a:solidFill>
                  <a:schemeClr val="tx1"/>
                </a:solidFill>
                <a:effectLst/>
                <a:latin typeface="+mn-lt"/>
                <a:ea typeface="+mn-ea"/>
                <a:cs typeface="+mn-cs"/>
              </a:rPr>
              <a:t>info</a:t>
            </a:r>
            <a:r>
              <a:rPr lang="en-IE" sz="1600" kern="1200" dirty="0" smtClean="0">
                <a:solidFill>
                  <a:schemeClr val="tx1"/>
                </a:solidFill>
                <a:effectLst/>
                <a:latin typeface="+mn-lt"/>
                <a:ea typeface="+mn-ea"/>
                <a:cs typeface="+mn-cs"/>
              </a:rPr>
              <a:t>’ section is an attribute record that contains information such as the </a:t>
            </a:r>
            <a:r>
              <a:rPr lang="en-IE" sz="1600" b="1" kern="1200" dirty="0" smtClean="0">
                <a:solidFill>
                  <a:schemeClr val="tx1"/>
                </a:solidFill>
                <a:effectLst/>
                <a:latin typeface="+mn-lt"/>
                <a:ea typeface="+mn-ea"/>
                <a:cs typeface="+mn-cs"/>
              </a:rPr>
              <a:t>size</a:t>
            </a:r>
            <a:r>
              <a:rPr lang="en-IE" sz="1600" kern="1200" dirty="0" smtClean="0">
                <a:solidFill>
                  <a:schemeClr val="tx1"/>
                </a:solidFill>
                <a:effectLst/>
                <a:latin typeface="+mn-lt"/>
                <a:ea typeface="+mn-ea"/>
                <a:cs typeface="+mn-cs"/>
              </a:rPr>
              <a:t> of the file, the </a:t>
            </a:r>
            <a:r>
              <a:rPr lang="en-IE" sz="1600" b="1" kern="1200" dirty="0" smtClean="0">
                <a:solidFill>
                  <a:schemeClr val="tx1"/>
                </a:solidFill>
                <a:effectLst/>
                <a:latin typeface="+mn-lt"/>
                <a:ea typeface="+mn-ea"/>
                <a:cs typeface="+mn-cs"/>
              </a:rPr>
              <a:t>ID</a:t>
            </a:r>
            <a:r>
              <a:rPr lang="en-IE" sz="1600" kern="1200" dirty="0" smtClean="0">
                <a:solidFill>
                  <a:schemeClr val="tx1"/>
                </a:solidFill>
                <a:effectLst/>
                <a:latin typeface="+mn-lt"/>
                <a:ea typeface="+mn-ea"/>
                <a:cs typeface="+mn-cs"/>
              </a:rPr>
              <a:t> of the file </a:t>
            </a:r>
            <a:r>
              <a:rPr lang="en-IE" sz="1600" b="1" kern="1200" dirty="0" smtClean="0">
                <a:solidFill>
                  <a:schemeClr val="tx1"/>
                </a:solidFill>
                <a:effectLst/>
                <a:latin typeface="+mn-lt"/>
                <a:ea typeface="+mn-ea"/>
                <a:cs typeface="+mn-cs"/>
              </a:rPr>
              <a:t>owner</a:t>
            </a:r>
            <a:r>
              <a:rPr lang="en-IE" sz="1600" kern="1200" dirty="0" smtClean="0">
                <a:solidFill>
                  <a:schemeClr val="tx1"/>
                </a:solidFill>
                <a:effectLst/>
                <a:latin typeface="+mn-lt"/>
                <a:ea typeface="+mn-ea"/>
                <a:cs typeface="+mn-cs"/>
              </a:rPr>
              <a:t>, the file’s </a:t>
            </a:r>
            <a:r>
              <a:rPr lang="en-IE" sz="1600" b="1" kern="1200" dirty="0" smtClean="0">
                <a:solidFill>
                  <a:schemeClr val="tx1"/>
                </a:solidFill>
                <a:effectLst/>
                <a:latin typeface="+mn-lt"/>
                <a:ea typeface="+mn-ea"/>
                <a:cs typeface="+mn-cs"/>
              </a:rPr>
              <a:t>timestamps</a:t>
            </a:r>
            <a:r>
              <a:rPr lang="en-IE" sz="1600" kern="1200" dirty="0" smtClean="0">
                <a:solidFill>
                  <a:schemeClr val="tx1"/>
                </a:solidFill>
                <a:effectLst/>
                <a:latin typeface="+mn-lt"/>
                <a:ea typeface="+mn-ea"/>
                <a:cs typeface="+mn-cs"/>
              </a:rPr>
              <a: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The other section of the inode is a list of pointers that point to the actual data blocks that belong to the actual ‘</a:t>
            </a:r>
            <a:r>
              <a:rPr lang="en-IE" sz="1600" b="1" kern="1200" dirty="0" err="1" smtClean="0">
                <a:solidFill>
                  <a:schemeClr val="tx1"/>
                </a:solidFill>
                <a:effectLst/>
                <a:latin typeface="+mn-lt"/>
                <a:ea typeface="+mn-ea"/>
                <a:cs typeface="+mn-cs"/>
              </a:rPr>
              <a:t>myvideo</a:t>
            </a:r>
            <a:r>
              <a:rPr lang="en-IE" sz="1600" kern="1200" dirty="0" smtClean="0">
                <a:solidFill>
                  <a:schemeClr val="tx1"/>
                </a:solidFill>
                <a:effectLst/>
                <a:latin typeface="+mn-lt"/>
                <a:ea typeface="+mn-ea"/>
                <a:cs typeface="+mn-cs"/>
              </a:rPr>
              <a: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So how does such a small inode structure point to possibly millions of blocks? This will be explained shortly. However, the UNIX concept of designing a file system that uses just at simple </a:t>
            </a:r>
            <a:r>
              <a:rPr lang="en-IE" sz="1600" b="1" kern="1200" dirty="0" smtClean="0">
                <a:solidFill>
                  <a:schemeClr val="tx1"/>
                </a:solidFill>
                <a:effectLst/>
                <a:latin typeface="+mn-lt"/>
                <a:ea typeface="+mn-ea"/>
                <a:cs typeface="+mn-cs"/>
              </a:rPr>
              <a:t>100</a:t>
            </a:r>
            <a:r>
              <a:rPr lang="en-IE" sz="1600" kern="120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byte</a:t>
            </a:r>
            <a:r>
              <a:rPr lang="en-IE" sz="1600" kern="1200" dirty="0" smtClean="0">
                <a:solidFill>
                  <a:schemeClr val="tx1"/>
                </a:solidFill>
                <a:effectLst/>
                <a:latin typeface="+mn-lt"/>
                <a:ea typeface="+mn-ea"/>
                <a:cs typeface="+mn-cs"/>
              </a:rPr>
              <a:t> (</a:t>
            </a:r>
            <a:r>
              <a:rPr lang="en-IE" sz="1600" kern="1200" dirty="0" err="1" smtClean="0">
                <a:solidFill>
                  <a:schemeClr val="tx1"/>
                </a:solidFill>
                <a:effectLst/>
                <a:latin typeface="+mn-lt"/>
                <a:ea typeface="+mn-ea"/>
                <a:cs typeface="+mn-cs"/>
              </a:rPr>
              <a:t>approx</a:t>
            </a:r>
            <a:r>
              <a:rPr lang="en-IE" sz="1600" kern="1200" dirty="0" smtClean="0">
                <a:solidFill>
                  <a:schemeClr val="tx1"/>
                </a:solidFill>
                <a:effectLst/>
                <a:latin typeface="+mn-lt"/>
                <a:ea typeface="+mn-ea"/>
                <a:cs typeface="+mn-cs"/>
              </a:rPr>
              <a:t>) structure to represent complete information for each file is a great accomplishment. The basic design concept has continued to be used for many decades now.</a:t>
            </a: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29</a:t>
            </a:fld>
            <a:endParaRPr lang="en-IE"/>
          </a:p>
        </p:txBody>
      </p:sp>
    </p:spTree>
    <p:extLst>
      <p:ext uri="{BB962C8B-B14F-4D97-AF65-F5344CB8AC3E}">
        <p14:creationId xmlns:p14="http://schemas.microsoft.com/office/powerpoint/2010/main" val="3760837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big advantage of this scheme over linked files using an in-memory table is that</a:t>
            </a:r>
            <a:r>
              <a:rPr lang="en-IE" baseline="0" dirty="0" smtClean="0"/>
              <a:t> </a:t>
            </a:r>
            <a:r>
              <a:rPr lang="en-IE" dirty="0" smtClean="0"/>
              <a:t>the </a:t>
            </a:r>
            <a:r>
              <a:rPr lang="en-IE" b="1" dirty="0" err="1" smtClean="0"/>
              <a:t>i</a:t>
            </a:r>
            <a:r>
              <a:rPr lang="en-IE" b="1" dirty="0" smtClean="0"/>
              <a:t>-node</a:t>
            </a:r>
            <a:r>
              <a:rPr lang="en-IE" dirty="0" smtClean="0"/>
              <a:t> need be in memory </a:t>
            </a:r>
            <a:r>
              <a:rPr lang="en-IE" b="1" dirty="0" smtClean="0"/>
              <a:t>only</a:t>
            </a:r>
            <a:r>
              <a:rPr lang="en-IE" dirty="0" smtClean="0"/>
              <a:t> when the corresponding file is open. If each </a:t>
            </a:r>
            <a:r>
              <a:rPr lang="en-IE" dirty="0" err="1" smtClean="0"/>
              <a:t>i</a:t>
            </a:r>
            <a:r>
              <a:rPr lang="en-IE" dirty="0" smtClean="0"/>
              <a:t>-node occupies </a:t>
            </a:r>
            <a:r>
              <a:rPr lang="en-IE" b="1" dirty="0" smtClean="0"/>
              <a:t>n</a:t>
            </a:r>
            <a:r>
              <a:rPr lang="en-IE" dirty="0" smtClean="0"/>
              <a:t> bytes and a maximum of </a:t>
            </a:r>
            <a:r>
              <a:rPr lang="en-IE" b="1" dirty="0" smtClean="0"/>
              <a:t>k</a:t>
            </a:r>
            <a:r>
              <a:rPr lang="en-IE" dirty="0" smtClean="0"/>
              <a:t> files may be open at once, the total</a:t>
            </a:r>
            <a:r>
              <a:rPr lang="en-IE" baseline="0" dirty="0" smtClean="0"/>
              <a:t> </a:t>
            </a:r>
            <a:r>
              <a:rPr lang="en-IE" dirty="0" smtClean="0"/>
              <a:t>memory occupied by the </a:t>
            </a:r>
            <a:r>
              <a:rPr lang="en-IE" b="1" dirty="0" smtClean="0"/>
              <a:t>array</a:t>
            </a:r>
            <a:r>
              <a:rPr lang="en-IE" dirty="0" smtClean="0"/>
              <a:t> holding the </a:t>
            </a:r>
            <a:r>
              <a:rPr lang="en-IE" b="1" dirty="0" err="1" smtClean="0"/>
              <a:t>i</a:t>
            </a:r>
            <a:r>
              <a:rPr lang="en-IE" b="1" dirty="0" smtClean="0"/>
              <a:t>-nodes</a:t>
            </a:r>
            <a:r>
              <a:rPr lang="en-IE" dirty="0" smtClean="0"/>
              <a:t> for the open files is only </a:t>
            </a:r>
            <a:r>
              <a:rPr lang="en-IE" b="1" dirty="0" err="1" smtClean="0"/>
              <a:t>kn</a:t>
            </a:r>
            <a:r>
              <a:rPr lang="en-IE" baseline="0" dirty="0" smtClean="0"/>
              <a:t> </a:t>
            </a:r>
            <a:r>
              <a:rPr lang="en-IE" dirty="0" smtClean="0"/>
              <a:t>bytes. Only this much space need be reserved in advance.</a:t>
            </a:r>
          </a:p>
          <a:p>
            <a:endParaRPr lang="en-IE" dirty="0" smtClean="0"/>
          </a:p>
          <a:p>
            <a:r>
              <a:rPr lang="en-IE" dirty="0" smtClean="0"/>
              <a:t>This array is usually far smaller than the space occupied by the file table described in the previous section. The reason is simple. The table for holding the</a:t>
            </a:r>
            <a:r>
              <a:rPr lang="en-IE" baseline="0" dirty="0" smtClean="0"/>
              <a:t> </a:t>
            </a:r>
            <a:r>
              <a:rPr lang="en-IE" dirty="0" smtClean="0"/>
              <a:t>linked list of all disk blocks is proportional in size to the disk itself. If the disk has</a:t>
            </a:r>
            <a:r>
              <a:rPr lang="en-IE" baseline="0" dirty="0" smtClean="0"/>
              <a:t> </a:t>
            </a:r>
            <a:r>
              <a:rPr lang="en-IE" b="1" dirty="0" smtClean="0"/>
              <a:t>n</a:t>
            </a:r>
            <a:r>
              <a:rPr lang="en-IE" dirty="0" smtClean="0"/>
              <a:t> </a:t>
            </a:r>
            <a:r>
              <a:rPr lang="en-IE" b="1" dirty="0" smtClean="0"/>
              <a:t>blocks</a:t>
            </a:r>
            <a:r>
              <a:rPr lang="en-IE" dirty="0" smtClean="0"/>
              <a:t>, the table needs </a:t>
            </a:r>
            <a:r>
              <a:rPr lang="en-IE" b="1" dirty="0" smtClean="0"/>
              <a:t>n entries</a:t>
            </a:r>
            <a:r>
              <a:rPr lang="en-IE" dirty="0" smtClean="0"/>
              <a:t>. As </a:t>
            </a:r>
            <a:r>
              <a:rPr lang="en-IE" b="1" dirty="0" smtClean="0"/>
              <a:t>disks grow larger</a:t>
            </a:r>
            <a:r>
              <a:rPr lang="en-IE" dirty="0" smtClean="0"/>
              <a:t>, this </a:t>
            </a:r>
            <a:r>
              <a:rPr lang="en-IE" b="1" dirty="0" smtClean="0"/>
              <a:t>table grows linearly</a:t>
            </a:r>
            <a:r>
              <a:rPr lang="en-IE" b="1" baseline="0" dirty="0" smtClean="0"/>
              <a:t> </a:t>
            </a:r>
            <a:r>
              <a:rPr lang="en-IE" dirty="0" smtClean="0"/>
              <a:t>with them. In contrast, the </a:t>
            </a:r>
            <a:r>
              <a:rPr lang="en-IE" b="1" dirty="0" err="1" smtClean="0"/>
              <a:t>i</a:t>
            </a:r>
            <a:r>
              <a:rPr lang="en-IE" b="1" dirty="0" smtClean="0"/>
              <a:t>-node scheme </a:t>
            </a:r>
            <a:r>
              <a:rPr lang="en-IE" dirty="0" smtClean="0"/>
              <a:t>requires an array in memory whose size</a:t>
            </a:r>
            <a:r>
              <a:rPr lang="en-IE" baseline="0" dirty="0" smtClean="0"/>
              <a:t> </a:t>
            </a:r>
            <a:r>
              <a:rPr lang="en-IE" dirty="0" smtClean="0"/>
              <a:t>is proportional to the maximum number of files that may be open at once. It does</a:t>
            </a:r>
            <a:r>
              <a:rPr lang="en-IE" baseline="0" dirty="0" smtClean="0"/>
              <a:t> </a:t>
            </a:r>
            <a:r>
              <a:rPr lang="en-IE" dirty="0" smtClean="0"/>
              <a:t>not matter if the disk is 100 GB, 1000 GB, or 10,000 GB.</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30</a:t>
            </a:fld>
            <a:endParaRPr lang="en-IE"/>
          </a:p>
        </p:txBody>
      </p:sp>
    </p:spTree>
    <p:extLst>
      <p:ext uri="{BB962C8B-B14F-4D97-AF65-F5344CB8AC3E}">
        <p14:creationId xmlns:p14="http://schemas.microsoft.com/office/powerpoint/2010/main" val="4099327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Magnetic disks are organized into cylinders, each one containing as many</a:t>
            </a:r>
            <a:r>
              <a:rPr lang="en-IE" baseline="0" dirty="0" smtClean="0"/>
              <a:t> </a:t>
            </a:r>
            <a:r>
              <a:rPr lang="en-IE" dirty="0" smtClean="0"/>
              <a:t>tracks as there are heads stacked vertically. The tracks are divided into sectors,</a:t>
            </a:r>
            <a:r>
              <a:rPr lang="en-IE" baseline="0" dirty="0" smtClean="0"/>
              <a:t> </a:t>
            </a:r>
            <a:r>
              <a:rPr lang="en-IE" dirty="0" smtClean="0"/>
              <a:t>with the number of sectors around the circumference typically being 8 to 32 on</a:t>
            </a:r>
            <a:r>
              <a:rPr lang="en-IE" baseline="0" dirty="0" smtClean="0"/>
              <a:t> </a:t>
            </a:r>
            <a:r>
              <a:rPr lang="en-IE" dirty="0" smtClean="0"/>
              <a:t>floppy disks, and up to several hundred on hard disks. The number of heads varies</a:t>
            </a:r>
            <a:r>
              <a:rPr lang="en-IE" baseline="0" dirty="0" smtClean="0"/>
              <a:t> </a:t>
            </a:r>
            <a:r>
              <a:rPr lang="en-IE" dirty="0" smtClean="0"/>
              <a:t>from 1 to about 16.</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a:t>
            </a:fld>
            <a:endParaRPr lang="en-IE"/>
          </a:p>
        </p:txBody>
      </p:sp>
    </p:spTree>
    <p:extLst>
      <p:ext uri="{BB962C8B-B14F-4D97-AF65-F5344CB8AC3E}">
        <p14:creationId xmlns:p14="http://schemas.microsoft.com/office/powerpoint/2010/main" val="3110150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For this example the inode is </a:t>
            </a:r>
            <a:r>
              <a:rPr lang="en-GB" sz="1600" b="1" kern="1200" dirty="0" smtClean="0">
                <a:solidFill>
                  <a:schemeClr val="tx1"/>
                </a:solidFill>
                <a:effectLst/>
                <a:latin typeface="+mn-lt"/>
                <a:ea typeface="+mn-ea"/>
                <a:cs typeface="+mn-cs"/>
              </a:rPr>
              <a:t>96</a:t>
            </a:r>
            <a:r>
              <a:rPr lang="en-GB" sz="1600" kern="1200" dirty="0" smtClean="0">
                <a:solidFill>
                  <a:schemeClr val="tx1"/>
                </a:solidFill>
                <a:effectLst/>
                <a:latin typeface="+mn-lt"/>
                <a:ea typeface="+mn-ea"/>
                <a:cs typeface="+mn-cs"/>
              </a:rPr>
              <a:t> bytes in size. The structure of the inode can vary depending on the particular file system design implementation. However, an inode structure is normally less than </a:t>
            </a:r>
            <a:r>
              <a:rPr lang="en-GB" sz="1600" b="1" kern="1200" dirty="0" smtClean="0">
                <a:solidFill>
                  <a:schemeClr val="tx1"/>
                </a:solidFill>
                <a:effectLst/>
                <a:latin typeface="+mn-lt"/>
                <a:ea typeface="+mn-ea"/>
                <a:cs typeface="+mn-cs"/>
              </a:rPr>
              <a:t>128</a:t>
            </a:r>
            <a:r>
              <a:rPr lang="en-GB" sz="1600" kern="1200" dirty="0" smtClean="0">
                <a:solidFill>
                  <a:schemeClr val="tx1"/>
                </a:solidFill>
                <a:effectLst/>
                <a:latin typeface="+mn-lt"/>
                <a:ea typeface="+mn-ea"/>
                <a:cs typeface="+mn-cs"/>
              </a:rPr>
              <a:t> bytes in size.</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Note that there is no ‘</a:t>
            </a:r>
            <a:r>
              <a:rPr lang="en-GB" sz="1600" b="1" kern="1200" dirty="0" smtClean="0">
                <a:solidFill>
                  <a:schemeClr val="tx1"/>
                </a:solidFill>
                <a:effectLst/>
                <a:latin typeface="+mn-lt"/>
                <a:ea typeface="+mn-ea"/>
                <a:cs typeface="+mn-cs"/>
              </a:rPr>
              <a:t>time created</a:t>
            </a:r>
            <a:r>
              <a:rPr lang="en-GB" sz="1600" kern="1200" dirty="0" smtClean="0">
                <a:solidFill>
                  <a:schemeClr val="tx1"/>
                </a:solidFill>
                <a:effectLst/>
                <a:latin typeface="+mn-lt"/>
                <a:ea typeface="+mn-ea"/>
                <a:cs typeface="+mn-cs"/>
              </a:rPr>
              <a:t>’ field shown in the inode. This is a well-known omission for UNIX file systems.</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31</a:t>
            </a:fld>
            <a:endParaRPr lang="en-IE"/>
          </a:p>
        </p:txBody>
      </p:sp>
    </p:spTree>
    <p:extLst>
      <p:ext uri="{BB962C8B-B14F-4D97-AF65-F5344CB8AC3E}">
        <p14:creationId xmlns:p14="http://schemas.microsoft.com/office/powerpoint/2010/main" val="2329786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32</a:t>
            </a:fld>
            <a:endParaRPr lang="en-IE"/>
          </a:p>
        </p:txBody>
      </p:sp>
    </p:spTree>
    <p:extLst>
      <p:ext uri="{BB962C8B-B14F-4D97-AF65-F5344CB8AC3E}">
        <p14:creationId xmlns:p14="http://schemas.microsoft.com/office/powerpoint/2010/main" val="589661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kern="1200" dirty="0" smtClean="0">
                <a:solidFill>
                  <a:schemeClr val="tx1"/>
                </a:solidFill>
                <a:effectLst/>
                <a:latin typeface="+mn-lt"/>
                <a:ea typeface="+mn-ea"/>
                <a:cs typeface="+mn-cs"/>
              </a:rPr>
              <a:t>The original UNIX file system, which is referred to simply as </a:t>
            </a:r>
            <a:r>
              <a:rPr lang="en-GB" sz="1600" b="1" kern="1200" dirty="0" smtClean="0">
                <a:solidFill>
                  <a:schemeClr val="tx1"/>
                </a:solidFill>
                <a:effectLst/>
                <a:latin typeface="+mn-lt"/>
                <a:ea typeface="+mn-ea"/>
                <a:cs typeface="+mn-cs"/>
              </a:rPr>
              <a:t>FS</a:t>
            </a:r>
            <a:r>
              <a:rPr lang="en-GB" sz="1600" b="0" kern="1200" dirty="0" smtClean="0">
                <a:solidFill>
                  <a:schemeClr val="tx1"/>
                </a:solidFill>
                <a:effectLst/>
                <a:latin typeface="+mn-lt"/>
                <a:ea typeface="+mn-ea"/>
                <a:cs typeface="+mn-cs"/>
              </a:rPr>
              <a:t>, with its </a:t>
            </a:r>
            <a:r>
              <a:rPr lang="en-GB" sz="1600" b="0" i="1" kern="1200" dirty="0" smtClean="0">
                <a:solidFill>
                  <a:schemeClr val="tx1"/>
                </a:solidFill>
                <a:effectLst/>
                <a:latin typeface="+mn-lt"/>
                <a:ea typeface="+mn-ea"/>
                <a:cs typeface="+mn-cs"/>
              </a:rPr>
              <a:t>inode-based</a:t>
            </a:r>
            <a:r>
              <a:rPr lang="en-GB" sz="1600" b="0" kern="1200" dirty="0" smtClean="0">
                <a:solidFill>
                  <a:schemeClr val="tx1"/>
                </a:solidFill>
                <a:effectLst/>
                <a:latin typeface="+mn-lt"/>
                <a:ea typeface="+mn-ea"/>
                <a:cs typeface="+mn-cs"/>
              </a:rPr>
              <a:t> design, forms the basis for the design of the current-day UNIX/Linux based file systems.</a:t>
            </a:r>
            <a:endParaRPr lang="en-IE" sz="1600" b="1"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diagram shows the structure of this file system.</a:t>
            </a:r>
          </a:p>
          <a:p>
            <a:endParaRPr lang="en-GB"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Boot block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a:t>
            </a:r>
            <a:r>
              <a:rPr lang="en-GB" sz="1600" i="1" kern="1200" dirty="0" smtClean="0">
                <a:solidFill>
                  <a:schemeClr val="tx1"/>
                </a:solidFill>
                <a:effectLst/>
                <a:latin typeface="+mn-lt"/>
                <a:ea typeface="+mn-ea"/>
                <a:cs typeface="+mn-cs"/>
              </a:rPr>
              <a:t>boot block</a:t>
            </a:r>
            <a:r>
              <a:rPr lang="en-GB" sz="1600" kern="1200" dirty="0" smtClean="0">
                <a:solidFill>
                  <a:schemeClr val="tx1"/>
                </a:solidFill>
                <a:effectLst/>
                <a:latin typeface="+mn-lt"/>
                <a:ea typeface="+mn-ea"/>
                <a:cs typeface="+mn-cs"/>
              </a:rPr>
              <a:t> is not part of the file system proper, but rather it is used to store code for the computer boot up process.</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IE" sz="1600" b="1" kern="1200" dirty="0" smtClean="0">
                <a:solidFill>
                  <a:schemeClr val="tx1"/>
                </a:solidFill>
                <a:effectLst/>
                <a:latin typeface="+mn-lt"/>
                <a:ea typeface="+mn-ea"/>
                <a:cs typeface="+mn-cs"/>
              </a:rPr>
              <a:t>Superblock </a:t>
            </a:r>
          </a:p>
          <a:p>
            <a:r>
              <a:rPr lang="en-GB" sz="1600" kern="1200" dirty="0" smtClean="0">
                <a:solidFill>
                  <a:schemeClr val="tx1"/>
                </a:solidFill>
                <a:effectLst/>
                <a:latin typeface="+mn-lt"/>
                <a:ea typeface="+mn-ea"/>
                <a:cs typeface="+mn-cs"/>
              </a:rPr>
              <a:t>The </a:t>
            </a:r>
            <a:r>
              <a:rPr lang="en-GB" sz="1600" i="1" kern="1200" dirty="0" smtClean="0">
                <a:solidFill>
                  <a:schemeClr val="tx1"/>
                </a:solidFill>
                <a:effectLst/>
                <a:latin typeface="+mn-lt"/>
                <a:ea typeface="+mn-ea"/>
                <a:cs typeface="+mn-cs"/>
              </a:rPr>
              <a:t>superblock</a:t>
            </a:r>
            <a:r>
              <a:rPr lang="en-GB" sz="1600" kern="1200" dirty="0" smtClean="0">
                <a:solidFill>
                  <a:schemeClr val="tx1"/>
                </a:solidFill>
                <a:effectLst/>
                <a:latin typeface="+mn-lt"/>
                <a:ea typeface="+mn-ea"/>
                <a:cs typeface="+mn-cs"/>
              </a:rPr>
              <a:t> describes the layout of the file system, such as the number of </a:t>
            </a:r>
            <a:r>
              <a:rPr lang="en-GB" sz="1600" b="1" kern="1200" dirty="0" smtClean="0">
                <a:solidFill>
                  <a:schemeClr val="tx1"/>
                </a:solidFill>
                <a:effectLst/>
                <a:latin typeface="+mn-lt"/>
                <a:ea typeface="+mn-ea"/>
                <a:cs typeface="+mn-cs"/>
              </a:rPr>
              <a:t>inodes</a:t>
            </a:r>
            <a:r>
              <a:rPr lang="en-GB" sz="1600" kern="1200" dirty="0" smtClean="0">
                <a:solidFill>
                  <a:schemeClr val="tx1"/>
                </a:solidFill>
                <a:effectLst/>
                <a:latin typeface="+mn-lt"/>
                <a:ea typeface="+mn-ea"/>
                <a:cs typeface="+mn-cs"/>
              </a:rPr>
              <a:t>, number of </a:t>
            </a:r>
            <a:r>
              <a:rPr lang="en-GB" sz="1600" b="1" kern="1200" dirty="0" smtClean="0">
                <a:solidFill>
                  <a:schemeClr val="tx1"/>
                </a:solidFill>
                <a:effectLst/>
                <a:latin typeface="+mn-lt"/>
                <a:ea typeface="+mn-ea"/>
                <a:cs typeface="+mn-cs"/>
              </a:rPr>
              <a:t>disk</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blocks</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block</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size</a:t>
            </a:r>
            <a:r>
              <a:rPr lang="en-GB" sz="1600" kern="1200" dirty="0" smtClean="0">
                <a:solidFill>
                  <a:schemeClr val="tx1"/>
                </a:solidFill>
                <a:effectLst/>
                <a:latin typeface="+mn-lt"/>
                <a:ea typeface="+mn-ea"/>
                <a:cs typeface="+mn-cs"/>
              </a:rPr>
              <a:t> etc. The superblock also has a list of </a:t>
            </a:r>
            <a:r>
              <a:rPr lang="en-GB" sz="1600" b="1" kern="1200" dirty="0" smtClean="0">
                <a:solidFill>
                  <a:schemeClr val="tx1"/>
                </a:solidFill>
                <a:effectLst/>
                <a:latin typeface="+mn-lt"/>
                <a:ea typeface="+mn-ea"/>
                <a:cs typeface="+mn-cs"/>
              </a:rPr>
              <a:t>free</a:t>
            </a:r>
            <a:r>
              <a:rPr lang="en-GB" sz="1600" kern="1200" dirty="0" smtClean="0">
                <a:solidFill>
                  <a:schemeClr val="tx1"/>
                </a:solidFill>
                <a:effectLst/>
                <a:latin typeface="+mn-lt"/>
                <a:ea typeface="+mn-ea"/>
                <a:cs typeface="+mn-cs"/>
              </a:rPr>
              <a:t> blocks and </a:t>
            </a:r>
            <a:r>
              <a:rPr lang="en-GB" sz="1600" b="1" kern="1200" dirty="0" smtClean="0">
                <a:solidFill>
                  <a:schemeClr val="tx1"/>
                </a:solidFill>
                <a:effectLst/>
                <a:latin typeface="+mn-lt"/>
                <a:ea typeface="+mn-ea"/>
                <a:cs typeface="+mn-cs"/>
              </a:rPr>
              <a:t>free</a:t>
            </a:r>
            <a:r>
              <a:rPr lang="en-GB" sz="1600" kern="1200" dirty="0" smtClean="0">
                <a:solidFill>
                  <a:schemeClr val="tx1"/>
                </a:solidFill>
                <a:effectLst/>
                <a:latin typeface="+mn-lt"/>
                <a:ea typeface="+mn-ea"/>
                <a:cs typeface="+mn-cs"/>
              </a:rPr>
              <a:t> inodes. These are short list heading and the full lists are stored in the disk blocks. If the superblock is destroyed the files will not be accessible.</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The inode list</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a:t>
            </a:r>
            <a:r>
              <a:rPr lang="en-GB" sz="1600" i="1" kern="1200" dirty="0" smtClean="0">
                <a:solidFill>
                  <a:schemeClr val="tx1"/>
                </a:solidFill>
                <a:effectLst/>
                <a:latin typeface="+mn-lt"/>
                <a:ea typeface="+mn-ea"/>
                <a:cs typeface="+mn-cs"/>
              </a:rPr>
              <a:t>inode list</a:t>
            </a:r>
            <a:r>
              <a:rPr lang="en-GB" sz="1600" kern="1200" dirty="0" smtClean="0">
                <a:solidFill>
                  <a:schemeClr val="tx1"/>
                </a:solidFill>
                <a:effectLst/>
                <a:latin typeface="+mn-lt"/>
                <a:ea typeface="+mn-ea"/>
                <a:cs typeface="+mn-cs"/>
              </a:rPr>
              <a:t> contains the inode entries in sequence, numbered from to 1 to n, where n is the maximum number of inodes in the file system.</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Data blocks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All the files, including the directory files, are stored in the data blocks.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Directory entries</a:t>
            </a:r>
            <a:endParaRPr lang="en-IE" sz="1600" b="1"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 directory entry in the traditional UNIX file system was very simple, as shown in the diagram below. </a:t>
            </a:r>
          </a:p>
          <a:p>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A file name of up to 14 characters was listed along with a 2 byte inode field. Once a file name was looked up, the inode number could be discovered and the file data could be accessed.</a:t>
            </a:r>
            <a:endParaRPr lang="en-IE" sz="1600" kern="1200" dirty="0" smtClean="0">
              <a:solidFill>
                <a:schemeClr val="tx1"/>
              </a:solidFill>
              <a:effectLst/>
              <a:latin typeface="+mn-lt"/>
              <a:ea typeface="+mn-ea"/>
              <a:cs typeface="+mn-cs"/>
            </a:endParaRPr>
          </a:p>
          <a:p>
            <a:endParaRPr lang="en-IE" sz="1600" kern="1200" dirty="0" smtClean="0">
              <a:solidFill>
                <a:schemeClr val="tx1"/>
              </a:solidFill>
              <a:effectLst/>
              <a:latin typeface="+mn-lt"/>
              <a:ea typeface="+mn-ea"/>
              <a:cs typeface="+mn-cs"/>
            </a:endParaRPr>
          </a:p>
          <a:p>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35</a:t>
            </a:fld>
            <a:endParaRPr lang="en-IE"/>
          </a:p>
        </p:txBody>
      </p:sp>
    </p:spTree>
    <p:extLst>
      <p:ext uri="{BB962C8B-B14F-4D97-AF65-F5344CB8AC3E}">
        <p14:creationId xmlns:p14="http://schemas.microsoft.com/office/powerpoint/2010/main" val="28226595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Refer to the diagram above to examine how the pathname for an example file </a:t>
            </a:r>
            <a:r>
              <a:rPr lang="en-GB" sz="1600" b="1" kern="1200" dirty="0" smtClean="0">
                <a:solidFill>
                  <a:schemeClr val="tx1"/>
                </a:solidFill>
                <a:effectLst/>
                <a:latin typeface="+mn-lt"/>
                <a:ea typeface="+mn-ea"/>
                <a:cs typeface="+mn-cs"/>
              </a:rPr>
              <a:t>/home/roger/exam.doc</a:t>
            </a:r>
            <a:r>
              <a:rPr lang="en-GB" sz="1600" kern="1200" dirty="0" smtClean="0">
                <a:solidFill>
                  <a:schemeClr val="tx1"/>
                </a:solidFill>
                <a:effectLst/>
                <a:latin typeface="+mn-lt"/>
                <a:ea typeface="+mn-ea"/>
                <a:cs typeface="+mn-cs"/>
              </a:rPr>
              <a:t> is looked up in the file system.</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Note, the root directory ( </a:t>
            </a:r>
            <a:r>
              <a:rPr lang="en-GB" sz="1600" b="1" kern="1200" dirty="0" smtClean="0">
                <a:solidFill>
                  <a:schemeClr val="tx1"/>
                </a:solidFill>
                <a:effectLst/>
                <a:latin typeface="+mn-lt"/>
                <a:ea typeface="+mn-ea"/>
                <a:cs typeface="+mn-cs"/>
              </a:rPr>
              <a:t>/</a:t>
            </a:r>
            <a:r>
              <a:rPr lang="en-GB" sz="1600" kern="1200" dirty="0" smtClean="0">
                <a:solidFill>
                  <a:schemeClr val="tx1"/>
                </a:solidFill>
                <a:effectLst/>
                <a:latin typeface="+mn-lt"/>
                <a:ea typeface="+mn-ea"/>
                <a:cs typeface="+mn-cs"/>
              </a:rPr>
              <a:t> ) is a directory file composed of data blocks, just like any other file. However, the inode for the root directory file is located at a defined position in the inode list, usually it is inode </a:t>
            </a:r>
            <a:r>
              <a:rPr lang="en-GB" sz="1600" b="1" kern="1200" dirty="0" smtClean="0">
                <a:solidFill>
                  <a:schemeClr val="tx1"/>
                </a:solidFill>
                <a:effectLst/>
                <a:latin typeface="+mn-lt"/>
                <a:ea typeface="+mn-ea"/>
                <a:cs typeface="+mn-cs"/>
              </a:rPr>
              <a:t>number 2</a:t>
            </a:r>
            <a:r>
              <a:rPr lang="en-GB" sz="1600" kern="1200" dirty="0" smtClean="0">
                <a:solidFill>
                  <a:schemeClr val="tx1"/>
                </a:solidFill>
                <a:effectLst/>
                <a:latin typeface="+mn-lt"/>
                <a:ea typeface="+mn-ea"/>
                <a:cs typeface="+mn-cs"/>
              </a:rPr>
              <a:t>. </a:t>
            </a:r>
          </a:p>
          <a:p>
            <a:r>
              <a:rPr lang="en-GB" sz="1600" kern="1200" dirty="0" smtClean="0">
                <a:solidFill>
                  <a:schemeClr val="tx1"/>
                </a:solidFill>
                <a:effectLst/>
                <a:latin typeface="+mn-lt"/>
                <a:ea typeface="+mn-ea"/>
                <a:cs typeface="+mn-cs"/>
              </a:rPr>
              <a:t>The </a:t>
            </a:r>
            <a:r>
              <a:rPr lang="en-GB" sz="1600" b="1" kern="1200" dirty="0" smtClean="0">
                <a:solidFill>
                  <a:schemeClr val="tx1"/>
                </a:solidFill>
                <a:effectLst/>
                <a:latin typeface="+mn-lt"/>
                <a:ea typeface="+mn-ea"/>
                <a:cs typeface="+mn-cs"/>
              </a:rPr>
              <a:t>inode number 1 </a:t>
            </a:r>
            <a:r>
              <a:rPr lang="en-GB" sz="1600" kern="1200" dirty="0" smtClean="0">
                <a:solidFill>
                  <a:schemeClr val="tx1"/>
                </a:solidFill>
                <a:effectLst/>
                <a:latin typeface="+mn-lt"/>
                <a:ea typeface="+mn-ea"/>
                <a:cs typeface="+mn-cs"/>
              </a:rPr>
              <a:t>is usually reserved for the bad block list.</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The steps:</a:t>
            </a:r>
            <a:endParaRPr lang="en-IE" sz="1600" b="1"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1) The file system locates the root directory inode, which is inode </a:t>
            </a:r>
            <a:r>
              <a:rPr lang="en-GB" sz="1600" b="1" kern="1200" dirty="0" smtClean="0">
                <a:solidFill>
                  <a:schemeClr val="tx1"/>
                </a:solidFill>
                <a:effectLst/>
                <a:latin typeface="+mn-lt"/>
                <a:ea typeface="+mn-ea"/>
                <a:cs typeface="+mn-cs"/>
              </a:rPr>
              <a:t>number 2</a:t>
            </a:r>
            <a:r>
              <a:rPr lang="en-GB" sz="1600" kern="1200" dirty="0" smtClean="0">
                <a:solidFill>
                  <a:schemeClr val="tx1"/>
                </a:solidFill>
                <a:effectLst/>
                <a:latin typeface="+mn-lt"/>
                <a:ea typeface="+mn-ea"/>
                <a:cs typeface="+mn-cs"/>
              </a:rPr>
              <a:t> in the inode list. This inode is inspected and the pointers are used to locate the root directory file, starting at some data block, that is pointed to by the first direct pointer, which is </a:t>
            </a:r>
            <a:r>
              <a:rPr lang="en-GB" sz="1600" b="1" kern="1200" dirty="0" smtClean="0">
                <a:solidFill>
                  <a:schemeClr val="tx1"/>
                </a:solidFill>
                <a:effectLst/>
                <a:latin typeface="+mn-lt"/>
                <a:ea typeface="+mn-ea"/>
                <a:cs typeface="+mn-cs"/>
              </a:rPr>
              <a:t>block 147 </a:t>
            </a:r>
            <a:r>
              <a:rPr lang="en-GB" sz="1600" kern="1200" dirty="0" smtClean="0">
                <a:solidFill>
                  <a:schemeClr val="tx1"/>
                </a:solidFill>
                <a:effectLst/>
                <a:latin typeface="+mn-lt"/>
                <a:ea typeface="+mn-ea"/>
                <a:cs typeface="+mn-cs"/>
              </a:rPr>
              <a:t>in this example.</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2) The file system reads the root directory and looks up the string </a:t>
            </a:r>
            <a:r>
              <a:rPr lang="en-GB" sz="1600" b="1" kern="1200" dirty="0" smtClean="0">
                <a:solidFill>
                  <a:schemeClr val="tx1"/>
                </a:solidFill>
                <a:effectLst/>
                <a:latin typeface="+mn-lt"/>
                <a:ea typeface="+mn-ea"/>
                <a:cs typeface="+mn-cs"/>
              </a:rPr>
              <a:t>home </a:t>
            </a:r>
            <a:r>
              <a:rPr lang="en-GB" sz="1600" kern="1200" dirty="0" smtClean="0">
                <a:solidFill>
                  <a:schemeClr val="tx1"/>
                </a:solidFill>
                <a:effectLst/>
                <a:latin typeface="+mn-lt"/>
                <a:ea typeface="+mn-ea"/>
                <a:cs typeface="+mn-cs"/>
              </a:rPr>
              <a:t>to find the inode number for the file </a:t>
            </a:r>
            <a:r>
              <a:rPr lang="en-GB" sz="1600" b="1" kern="1200" dirty="0" smtClean="0">
                <a:solidFill>
                  <a:schemeClr val="tx1"/>
                </a:solidFill>
                <a:effectLst/>
                <a:latin typeface="+mn-lt"/>
                <a:ea typeface="+mn-ea"/>
                <a:cs typeface="+mn-cs"/>
              </a:rPr>
              <a:t>/home</a:t>
            </a:r>
            <a:r>
              <a:rPr lang="en-GB" sz="1600" kern="1200" dirty="0" smtClean="0">
                <a:solidFill>
                  <a:schemeClr val="tx1"/>
                </a:solidFill>
                <a:effectLst/>
                <a:latin typeface="+mn-lt"/>
                <a:ea typeface="+mn-ea"/>
                <a:cs typeface="+mn-cs"/>
              </a:rPr>
              <a:t>. In the example this is inode </a:t>
            </a:r>
            <a:r>
              <a:rPr lang="en-GB" sz="1600" b="1" kern="1200" dirty="0" smtClean="0">
                <a:solidFill>
                  <a:schemeClr val="tx1"/>
                </a:solidFill>
                <a:effectLst/>
                <a:latin typeface="+mn-lt"/>
                <a:ea typeface="+mn-ea"/>
                <a:cs typeface="+mn-cs"/>
              </a:rPr>
              <a:t>number 6</a:t>
            </a:r>
            <a:r>
              <a:rPr lang="en-GB" sz="1600" kern="1200" dirty="0" smtClean="0">
                <a:solidFill>
                  <a:schemeClr val="tx1"/>
                </a:solidFill>
                <a:effectLst/>
                <a:latin typeface="+mn-lt"/>
                <a:ea typeface="+mn-ea"/>
                <a:cs typeface="+mn-cs"/>
              </a:rPr>
              <a:t>.</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3) This </a:t>
            </a:r>
            <a:r>
              <a:rPr lang="en-GB" sz="1600" b="1" kern="1200" dirty="0" smtClean="0">
                <a:solidFill>
                  <a:schemeClr val="tx1"/>
                </a:solidFill>
                <a:effectLst/>
                <a:latin typeface="+mn-lt"/>
                <a:ea typeface="+mn-ea"/>
                <a:cs typeface="+mn-cs"/>
              </a:rPr>
              <a:t>inode</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6</a:t>
            </a:r>
            <a:r>
              <a:rPr lang="en-GB" sz="1600" kern="1200" dirty="0" smtClean="0">
                <a:solidFill>
                  <a:schemeClr val="tx1"/>
                </a:solidFill>
                <a:effectLst/>
                <a:latin typeface="+mn-lt"/>
                <a:ea typeface="+mn-ea"/>
                <a:cs typeface="+mn-cs"/>
              </a:rPr>
              <a:t> is inspected and is seen to be of type directory, see the </a:t>
            </a:r>
            <a:r>
              <a:rPr lang="en-GB" sz="1600" b="1" kern="1200" dirty="0" smtClean="0">
                <a:solidFill>
                  <a:schemeClr val="tx1"/>
                </a:solidFill>
                <a:effectLst/>
                <a:latin typeface="+mn-lt"/>
                <a:ea typeface="+mn-ea"/>
                <a:cs typeface="+mn-cs"/>
              </a:rPr>
              <a:t>d </a:t>
            </a:r>
            <a:r>
              <a:rPr lang="en-GB" sz="1600" kern="1200" dirty="0" smtClean="0">
                <a:solidFill>
                  <a:schemeClr val="tx1"/>
                </a:solidFill>
                <a:effectLst/>
                <a:latin typeface="+mn-lt"/>
                <a:ea typeface="+mn-ea"/>
                <a:cs typeface="+mn-cs"/>
              </a:rPr>
              <a:t>attribute in the diagram, and the pointers are used to locate the </a:t>
            </a:r>
            <a:r>
              <a:rPr lang="en-GB" sz="1600" b="1" kern="1200" dirty="0" smtClean="0">
                <a:solidFill>
                  <a:schemeClr val="tx1"/>
                </a:solidFill>
                <a:effectLst/>
                <a:latin typeface="+mn-lt"/>
                <a:ea typeface="+mn-ea"/>
                <a:cs typeface="+mn-cs"/>
              </a:rPr>
              <a:t>/home</a:t>
            </a:r>
            <a:r>
              <a:rPr lang="en-GB" sz="1600" kern="1200" dirty="0" smtClean="0">
                <a:solidFill>
                  <a:schemeClr val="tx1"/>
                </a:solidFill>
                <a:effectLst/>
                <a:latin typeface="+mn-lt"/>
                <a:ea typeface="+mn-ea"/>
                <a:cs typeface="+mn-cs"/>
              </a:rPr>
              <a:t> file’s data blocks, starting at data block </a:t>
            </a:r>
            <a:r>
              <a:rPr lang="en-GB" sz="1600" b="1" kern="1200" dirty="0" smtClean="0">
                <a:solidFill>
                  <a:schemeClr val="tx1"/>
                </a:solidFill>
                <a:effectLst/>
                <a:latin typeface="+mn-lt"/>
                <a:ea typeface="+mn-ea"/>
                <a:cs typeface="+mn-cs"/>
              </a:rPr>
              <a:t>205</a:t>
            </a:r>
            <a:r>
              <a:rPr lang="en-GB" sz="1600" kern="1200" dirty="0" smtClean="0">
                <a:solidFill>
                  <a:schemeClr val="tx1"/>
                </a:solidFill>
                <a:effectLst/>
                <a:latin typeface="+mn-lt"/>
                <a:ea typeface="+mn-ea"/>
                <a:cs typeface="+mn-cs"/>
              </a:rPr>
              <a:t> in the example.</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4) The file system reads the </a:t>
            </a:r>
            <a:r>
              <a:rPr lang="en-GB" sz="1600" b="1" kern="1200" dirty="0" smtClean="0">
                <a:solidFill>
                  <a:schemeClr val="tx1"/>
                </a:solidFill>
                <a:effectLst/>
                <a:latin typeface="+mn-lt"/>
                <a:ea typeface="+mn-ea"/>
                <a:cs typeface="+mn-cs"/>
              </a:rPr>
              <a:t>/home</a:t>
            </a:r>
            <a:r>
              <a:rPr lang="en-GB" sz="1600" kern="1200" dirty="0" smtClean="0">
                <a:solidFill>
                  <a:schemeClr val="tx1"/>
                </a:solidFill>
                <a:effectLst/>
                <a:latin typeface="+mn-lt"/>
                <a:ea typeface="+mn-ea"/>
                <a:cs typeface="+mn-cs"/>
              </a:rPr>
              <a:t> directory file and looks up the string </a:t>
            </a:r>
            <a:r>
              <a:rPr lang="en-GB" sz="1600" b="1" kern="1200" dirty="0" smtClean="0">
                <a:solidFill>
                  <a:schemeClr val="tx1"/>
                </a:solidFill>
                <a:effectLst/>
                <a:latin typeface="+mn-lt"/>
                <a:ea typeface="+mn-ea"/>
                <a:cs typeface="+mn-cs"/>
              </a:rPr>
              <a:t>roger</a:t>
            </a:r>
            <a:r>
              <a:rPr lang="en-GB" sz="1600" kern="1200" dirty="0" smtClean="0">
                <a:solidFill>
                  <a:schemeClr val="tx1"/>
                </a:solidFill>
                <a:effectLst/>
                <a:latin typeface="+mn-lt"/>
                <a:ea typeface="+mn-ea"/>
                <a:cs typeface="+mn-cs"/>
              </a:rPr>
              <a:t> to find the inode number for the file </a:t>
            </a:r>
            <a:r>
              <a:rPr lang="en-GB" sz="1600" b="1" kern="1200" dirty="0" smtClean="0">
                <a:solidFill>
                  <a:schemeClr val="tx1"/>
                </a:solidFill>
                <a:effectLst/>
                <a:latin typeface="+mn-lt"/>
                <a:ea typeface="+mn-ea"/>
                <a:cs typeface="+mn-cs"/>
              </a:rPr>
              <a:t>/home/roger</a:t>
            </a:r>
            <a:r>
              <a:rPr lang="en-GB" sz="1600" kern="1200" dirty="0" smtClean="0">
                <a:solidFill>
                  <a:schemeClr val="tx1"/>
                </a:solidFill>
                <a:effectLst/>
                <a:latin typeface="+mn-lt"/>
                <a:ea typeface="+mn-ea"/>
                <a:cs typeface="+mn-cs"/>
              </a:rPr>
              <a:t>. In the example this inode number is </a:t>
            </a:r>
            <a:r>
              <a:rPr lang="en-GB" sz="1600" b="1" kern="1200" dirty="0" smtClean="0">
                <a:solidFill>
                  <a:schemeClr val="tx1"/>
                </a:solidFill>
                <a:effectLst/>
                <a:latin typeface="+mn-lt"/>
                <a:ea typeface="+mn-ea"/>
                <a:cs typeface="+mn-cs"/>
              </a:rPr>
              <a:t>49</a:t>
            </a:r>
            <a:r>
              <a:rPr lang="en-GB" sz="1600" kern="1200" dirty="0" smtClean="0">
                <a:solidFill>
                  <a:schemeClr val="tx1"/>
                </a:solidFill>
                <a:effectLst/>
                <a:latin typeface="+mn-lt"/>
                <a:ea typeface="+mn-ea"/>
                <a:cs typeface="+mn-cs"/>
              </a:rPr>
              <a:t>.</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5) This </a:t>
            </a:r>
            <a:r>
              <a:rPr lang="en-GB" sz="1600" b="1" kern="1200" dirty="0" smtClean="0">
                <a:solidFill>
                  <a:schemeClr val="tx1"/>
                </a:solidFill>
                <a:effectLst/>
                <a:latin typeface="+mn-lt"/>
                <a:ea typeface="+mn-ea"/>
                <a:cs typeface="+mn-cs"/>
              </a:rPr>
              <a:t>inode</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49</a:t>
            </a:r>
            <a:r>
              <a:rPr lang="en-GB" sz="1600" kern="1200" dirty="0" smtClean="0">
                <a:solidFill>
                  <a:schemeClr val="tx1"/>
                </a:solidFill>
                <a:effectLst/>
                <a:latin typeface="+mn-lt"/>
                <a:ea typeface="+mn-ea"/>
                <a:cs typeface="+mn-cs"/>
              </a:rPr>
              <a:t> is inspected and is seen to be of type directory, and its pointers are used to locate the </a:t>
            </a:r>
            <a:r>
              <a:rPr lang="en-GB" sz="1600" b="1" kern="1200" dirty="0" smtClean="0">
                <a:solidFill>
                  <a:schemeClr val="tx1"/>
                </a:solidFill>
                <a:effectLst/>
                <a:latin typeface="+mn-lt"/>
                <a:ea typeface="+mn-ea"/>
                <a:cs typeface="+mn-cs"/>
              </a:rPr>
              <a:t>/home/roger</a:t>
            </a:r>
            <a:r>
              <a:rPr lang="en-GB" sz="1600" kern="1200" dirty="0" smtClean="0">
                <a:solidFill>
                  <a:schemeClr val="tx1"/>
                </a:solidFill>
                <a:effectLst/>
                <a:latin typeface="+mn-lt"/>
                <a:ea typeface="+mn-ea"/>
                <a:cs typeface="+mn-cs"/>
              </a:rPr>
              <a:t> file data blocks, starting at data block </a:t>
            </a:r>
            <a:r>
              <a:rPr lang="en-GB" sz="1600" b="1" kern="1200" dirty="0" smtClean="0">
                <a:solidFill>
                  <a:schemeClr val="tx1"/>
                </a:solidFill>
                <a:effectLst/>
                <a:latin typeface="+mn-lt"/>
                <a:ea typeface="+mn-ea"/>
                <a:cs typeface="+mn-cs"/>
              </a:rPr>
              <a:t>702</a:t>
            </a:r>
            <a:r>
              <a:rPr lang="en-GB" sz="1600" kern="1200" dirty="0" smtClean="0">
                <a:solidFill>
                  <a:schemeClr val="tx1"/>
                </a:solidFill>
                <a:effectLst/>
                <a:latin typeface="+mn-lt"/>
                <a:ea typeface="+mn-ea"/>
                <a:cs typeface="+mn-cs"/>
              </a:rPr>
              <a:t> in the example.</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6) The file system reads the </a:t>
            </a:r>
            <a:r>
              <a:rPr lang="en-GB" sz="1600" b="1" kern="1200" dirty="0" smtClean="0">
                <a:solidFill>
                  <a:schemeClr val="tx1"/>
                </a:solidFill>
                <a:effectLst/>
                <a:latin typeface="+mn-lt"/>
                <a:ea typeface="+mn-ea"/>
                <a:cs typeface="+mn-cs"/>
              </a:rPr>
              <a:t>/home/roger </a:t>
            </a:r>
            <a:r>
              <a:rPr lang="en-GB" sz="1600" kern="1200" dirty="0" smtClean="0">
                <a:solidFill>
                  <a:schemeClr val="tx1"/>
                </a:solidFill>
                <a:effectLst/>
                <a:latin typeface="+mn-lt"/>
                <a:ea typeface="+mn-ea"/>
                <a:cs typeface="+mn-cs"/>
              </a:rPr>
              <a:t>directory file and looks up the string </a:t>
            </a:r>
            <a:r>
              <a:rPr lang="en-GB" sz="1600" b="1" kern="1200" dirty="0" smtClean="0">
                <a:solidFill>
                  <a:schemeClr val="tx1"/>
                </a:solidFill>
                <a:effectLst/>
                <a:latin typeface="+mn-lt"/>
                <a:ea typeface="+mn-ea"/>
                <a:cs typeface="+mn-cs"/>
              </a:rPr>
              <a:t>exam.doc</a:t>
            </a:r>
            <a:r>
              <a:rPr lang="en-GB" sz="1600" kern="1200" dirty="0" smtClean="0">
                <a:solidFill>
                  <a:schemeClr val="tx1"/>
                </a:solidFill>
                <a:effectLst/>
                <a:latin typeface="+mn-lt"/>
                <a:ea typeface="+mn-ea"/>
                <a:cs typeface="+mn-cs"/>
              </a:rPr>
              <a:t> to find the inode number for the file </a:t>
            </a:r>
            <a:r>
              <a:rPr lang="en-GB" sz="1600" b="1" kern="1200" dirty="0" smtClean="0">
                <a:solidFill>
                  <a:schemeClr val="tx1"/>
                </a:solidFill>
                <a:effectLst/>
                <a:latin typeface="+mn-lt"/>
                <a:ea typeface="+mn-ea"/>
                <a:cs typeface="+mn-cs"/>
              </a:rPr>
              <a:t>/home/roger/exam.doc</a:t>
            </a:r>
            <a:r>
              <a:rPr lang="en-GB" sz="1600" kern="1200" dirty="0" smtClean="0">
                <a:solidFill>
                  <a:schemeClr val="tx1"/>
                </a:solidFill>
                <a:effectLst/>
                <a:latin typeface="+mn-lt"/>
                <a:ea typeface="+mn-ea"/>
                <a:cs typeface="+mn-cs"/>
              </a:rPr>
              <a:t>. In the example this is inode number </a:t>
            </a:r>
            <a:r>
              <a:rPr lang="en-GB" sz="1600" b="1" kern="1200" dirty="0" smtClean="0">
                <a:solidFill>
                  <a:schemeClr val="tx1"/>
                </a:solidFill>
                <a:effectLst/>
                <a:latin typeface="+mn-lt"/>
                <a:ea typeface="+mn-ea"/>
                <a:cs typeface="+mn-cs"/>
              </a:rPr>
              <a:t>77</a:t>
            </a:r>
            <a:r>
              <a:rPr lang="en-GB" sz="1600" kern="1200" dirty="0" smtClean="0">
                <a:solidFill>
                  <a:schemeClr val="tx1"/>
                </a:solidFill>
                <a:effectLst/>
                <a:latin typeface="+mn-lt"/>
                <a:ea typeface="+mn-ea"/>
                <a:cs typeface="+mn-cs"/>
              </a:rPr>
              <a:t>.</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7) This </a:t>
            </a:r>
            <a:r>
              <a:rPr lang="en-GB" sz="1600" b="1" kern="1200" dirty="0" smtClean="0">
                <a:solidFill>
                  <a:schemeClr val="tx1"/>
                </a:solidFill>
                <a:effectLst/>
                <a:latin typeface="+mn-lt"/>
                <a:ea typeface="+mn-ea"/>
                <a:cs typeface="+mn-cs"/>
              </a:rPr>
              <a:t>inode 77 </a:t>
            </a:r>
            <a:r>
              <a:rPr lang="en-GB" sz="1600" kern="1200" dirty="0" smtClean="0">
                <a:solidFill>
                  <a:schemeClr val="tx1"/>
                </a:solidFill>
                <a:effectLst/>
                <a:latin typeface="+mn-lt"/>
                <a:ea typeface="+mn-ea"/>
                <a:cs typeface="+mn-cs"/>
              </a:rPr>
              <a:t>is inspected and is seen to be a regular file, denoted by the ‘</a:t>
            </a:r>
            <a:r>
              <a:rPr lang="en-GB" sz="1600" b="1" kern="1200" dirty="0" smtClean="0">
                <a:solidFill>
                  <a:schemeClr val="tx1"/>
                </a:solidFill>
                <a:effectLst/>
                <a:latin typeface="+mn-lt"/>
                <a:ea typeface="+mn-ea"/>
                <a:cs typeface="+mn-cs"/>
              </a:rPr>
              <a:t>-</a:t>
            </a:r>
            <a:r>
              <a:rPr lang="en-GB" sz="1600" kern="1200" dirty="0" smtClean="0">
                <a:solidFill>
                  <a:schemeClr val="tx1"/>
                </a:solidFill>
                <a:effectLst/>
                <a:latin typeface="+mn-lt"/>
                <a:ea typeface="+mn-ea"/>
                <a:cs typeface="+mn-cs"/>
              </a:rPr>
              <a:t>‘ symbol in the example, and its pointers are used to locate the </a:t>
            </a:r>
            <a:r>
              <a:rPr lang="en-GB" sz="1600" b="1" kern="1200" dirty="0" smtClean="0">
                <a:solidFill>
                  <a:schemeClr val="tx1"/>
                </a:solidFill>
                <a:effectLst/>
                <a:latin typeface="+mn-lt"/>
                <a:ea typeface="+mn-ea"/>
                <a:cs typeface="+mn-cs"/>
              </a:rPr>
              <a:t>/home/roger/exam.doc</a:t>
            </a:r>
            <a:r>
              <a:rPr lang="en-GB" sz="1600" kern="1200" dirty="0" smtClean="0">
                <a:solidFill>
                  <a:schemeClr val="tx1"/>
                </a:solidFill>
                <a:effectLst/>
                <a:latin typeface="+mn-lt"/>
                <a:ea typeface="+mn-ea"/>
                <a:cs typeface="+mn-cs"/>
              </a:rPr>
              <a:t> file’s data blocks, starting at data  block </a:t>
            </a:r>
            <a:r>
              <a:rPr lang="en-GB" sz="1600" b="1" kern="1200" dirty="0" smtClean="0">
                <a:solidFill>
                  <a:schemeClr val="tx1"/>
                </a:solidFill>
                <a:effectLst/>
                <a:latin typeface="+mn-lt"/>
                <a:ea typeface="+mn-ea"/>
                <a:cs typeface="+mn-cs"/>
              </a:rPr>
              <a:t>987</a:t>
            </a:r>
            <a:r>
              <a:rPr lang="en-GB" sz="1600" kern="1200" dirty="0" smtClean="0">
                <a:solidFill>
                  <a:schemeClr val="tx1"/>
                </a:solidFill>
                <a:effectLst/>
                <a:latin typeface="+mn-lt"/>
                <a:ea typeface="+mn-ea"/>
                <a:cs typeface="+mn-cs"/>
              </a:rPr>
              <a:t> in the example. </a:t>
            </a:r>
          </a:p>
          <a:p>
            <a:pPr lvl="0"/>
            <a:r>
              <a:rPr lang="en-GB" sz="1600" kern="1200" dirty="0" smtClean="0">
                <a:solidFill>
                  <a:schemeClr val="tx1"/>
                </a:solidFill>
                <a:effectLst/>
                <a:latin typeface="+mn-lt"/>
                <a:ea typeface="+mn-ea"/>
                <a:cs typeface="+mn-cs"/>
              </a:rPr>
              <a:t>Now all the data blocks for the </a:t>
            </a:r>
            <a:r>
              <a:rPr lang="en-GB" sz="1600" b="1" kern="1200" dirty="0" smtClean="0">
                <a:solidFill>
                  <a:schemeClr val="tx1"/>
                </a:solidFill>
                <a:effectLst/>
                <a:latin typeface="+mn-lt"/>
                <a:ea typeface="+mn-ea"/>
                <a:cs typeface="+mn-cs"/>
              </a:rPr>
              <a:t>exam.doc</a:t>
            </a:r>
            <a:r>
              <a:rPr lang="en-GB" sz="1600" kern="1200" dirty="0" smtClean="0">
                <a:solidFill>
                  <a:schemeClr val="tx1"/>
                </a:solidFill>
                <a:effectLst/>
                <a:latin typeface="+mn-lt"/>
                <a:ea typeface="+mn-ea"/>
                <a:cs typeface="+mn-cs"/>
              </a:rPr>
              <a:t> file are known and this file can be accessed and will be available until the file is closed.</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example diagram shows, using dotted lines for each directory, the directory entry for the current directory level, i.e. the “ </a:t>
            </a:r>
            <a:r>
              <a:rPr lang="en-GB" sz="1600" b="1" kern="1200" dirty="0" smtClean="0">
                <a:solidFill>
                  <a:schemeClr val="tx1"/>
                </a:solidFill>
                <a:effectLst/>
                <a:latin typeface="+mn-lt"/>
                <a:ea typeface="+mn-ea"/>
                <a:cs typeface="+mn-cs"/>
              </a:rPr>
              <a:t>.</a:t>
            </a:r>
            <a:r>
              <a:rPr lang="en-GB" sz="1600" kern="1200" dirty="0" smtClean="0">
                <a:solidFill>
                  <a:schemeClr val="tx1"/>
                </a:solidFill>
                <a:effectLst/>
                <a:latin typeface="+mn-lt"/>
                <a:ea typeface="+mn-ea"/>
                <a:cs typeface="+mn-cs"/>
              </a:rPr>
              <a:t> “ alias, and the directory entry for the parent directory level, i.e. the  “ </a:t>
            </a:r>
            <a:r>
              <a:rPr lang="en-GB" sz="1600" b="1" kern="1200" dirty="0" smtClean="0">
                <a:solidFill>
                  <a:schemeClr val="tx1"/>
                </a:solidFill>
                <a:effectLst/>
                <a:latin typeface="+mn-lt"/>
                <a:ea typeface="+mn-ea"/>
                <a:cs typeface="+mn-cs"/>
              </a:rPr>
              <a:t>..</a:t>
            </a:r>
            <a:r>
              <a:rPr lang="en-GB" sz="1600" kern="1200" dirty="0" smtClean="0">
                <a:solidFill>
                  <a:schemeClr val="tx1"/>
                </a:solidFill>
                <a:effectLst/>
                <a:latin typeface="+mn-lt"/>
                <a:ea typeface="+mn-ea"/>
                <a:cs typeface="+mn-cs"/>
              </a:rPr>
              <a:t> “ alias. </a:t>
            </a:r>
          </a:p>
          <a:p>
            <a:r>
              <a:rPr lang="en-GB" sz="1600" kern="1200" dirty="0" smtClean="0">
                <a:solidFill>
                  <a:schemeClr val="tx1"/>
                </a:solidFill>
                <a:effectLst/>
                <a:latin typeface="+mn-lt"/>
                <a:ea typeface="+mn-ea"/>
                <a:cs typeface="+mn-cs"/>
              </a:rPr>
              <a:t>Note, since the parent directory is at the top of the directory tree, the root directory’s parent is taken to be the </a:t>
            </a:r>
            <a:r>
              <a:rPr lang="en-GB" sz="1600" b="1" kern="1200" dirty="0" smtClean="0">
                <a:solidFill>
                  <a:schemeClr val="tx1"/>
                </a:solidFill>
                <a:effectLst/>
                <a:latin typeface="+mn-lt"/>
                <a:ea typeface="+mn-ea"/>
                <a:cs typeface="+mn-cs"/>
              </a:rPr>
              <a:t>root directory itself</a:t>
            </a:r>
            <a:r>
              <a:rPr lang="en-GB" sz="1600" kern="1200" dirty="0" smtClean="0">
                <a:solidFill>
                  <a:schemeClr val="tx1"/>
                </a:solidFill>
                <a:effectLst/>
                <a:latin typeface="+mn-lt"/>
                <a:ea typeface="+mn-ea"/>
                <a:cs typeface="+mn-cs"/>
              </a:rPr>
              <a:t>.</a:t>
            </a:r>
          </a:p>
          <a:p>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Note, relative path names are looked up in a similar fashion, but now the lookup starts from the working directory and not from the root directory.</a:t>
            </a:r>
            <a:endParaRPr lang="en-IE" sz="1600" kern="1200" dirty="0" smtClean="0">
              <a:solidFill>
                <a:schemeClr val="tx1"/>
              </a:solidFill>
              <a:effectLst/>
              <a:latin typeface="+mn-lt"/>
              <a:ea typeface="+mn-ea"/>
              <a:cs typeface="+mn-cs"/>
            </a:endParaRPr>
          </a:p>
          <a:p>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36</a:t>
            </a:fld>
            <a:endParaRPr lang="en-IE"/>
          </a:p>
        </p:txBody>
      </p:sp>
    </p:spTree>
    <p:extLst>
      <p:ext uri="{BB962C8B-B14F-4D97-AF65-F5344CB8AC3E}">
        <p14:creationId xmlns:p14="http://schemas.microsoft.com/office/powerpoint/2010/main" val="1809886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600" kern="1200" dirty="0" smtClean="0">
                <a:solidFill>
                  <a:schemeClr val="tx1"/>
                </a:solidFill>
                <a:effectLst/>
                <a:latin typeface="+mn-lt"/>
                <a:ea typeface="+mn-ea"/>
                <a:cs typeface="+mn-cs"/>
              </a:rPr>
              <a:t> </a:t>
            </a:r>
          </a:p>
          <a:p>
            <a:r>
              <a:rPr lang="en-IE" sz="1600" kern="1200" dirty="0" smtClean="0">
                <a:solidFill>
                  <a:schemeClr val="tx1"/>
                </a:solidFill>
                <a:effectLst/>
                <a:latin typeface="+mn-lt"/>
                <a:ea typeface="+mn-ea"/>
                <a:cs typeface="+mn-cs"/>
              </a:rPr>
              <a:t>A UNIX file system has a disk structure as shown before and an individual file is described as shown in figure</a:t>
            </a:r>
            <a:r>
              <a:rPr lang="en-IE" sz="1600" kern="1200" baseline="0" dirty="0" smtClean="0">
                <a:solidFill>
                  <a:schemeClr val="tx1"/>
                </a:solidFill>
                <a:effectLst/>
                <a:latin typeface="+mn-lt"/>
                <a:ea typeface="+mn-ea"/>
                <a:cs typeface="+mn-cs"/>
              </a:rPr>
              <a:t> above</a:t>
            </a:r>
            <a:r>
              <a:rPr lang="en-IE" sz="1600" kern="1200" dirty="0" smtClean="0">
                <a:solidFill>
                  <a:schemeClr val="tx1"/>
                </a:solidFill>
                <a:effectLst/>
                <a:latin typeface="+mn-lt"/>
                <a:ea typeface="+mn-ea"/>
                <a:cs typeface="+mn-cs"/>
              </a:rPr>
              <a:t>, where the </a:t>
            </a:r>
            <a:r>
              <a:rPr lang="en-IE" sz="1600" b="1" kern="1200" dirty="0" smtClean="0">
                <a:solidFill>
                  <a:schemeClr val="tx1"/>
                </a:solidFill>
                <a:effectLst/>
                <a:latin typeface="+mn-lt"/>
                <a:ea typeface="+mn-ea"/>
                <a:cs typeface="+mn-cs"/>
              </a:rPr>
              <a:t>inode</a:t>
            </a:r>
            <a:r>
              <a:rPr lang="en-IE" sz="1600" kern="1200" dirty="0" smtClean="0">
                <a:solidFill>
                  <a:schemeClr val="tx1"/>
                </a:solidFill>
                <a:effectLst/>
                <a:latin typeface="+mn-lt"/>
                <a:ea typeface="+mn-ea"/>
                <a:cs typeface="+mn-cs"/>
              </a:rPr>
              <a:t> is used to describe the file’s details. </a:t>
            </a:r>
          </a:p>
          <a:p>
            <a:r>
              <a:rPr lang="en-IE" sz="1600" kern="1200" dirty="0" smtClean="0">
                <a:solidFill>
                  <a:schemeClr val="tx1"/>
                </a:solidFill>
                <a:effectLst/>
                <a:latin typeface="+mn-lt"/>
                <a:ea typeface="+mn-ea"/>
                <a:cs typeface="+mn-cs"/>
              </a:rPr>
              <a:t>We say that a file contains </a:t>
            </a:r>
            <a:r>
              <a:rPr lang="en-IE" sz="1600" i="1" kern="1200" dirty="0" smtClean="0">
                <a:solidFill>
                  <a:schemeClr val="tx1"/>
                </a:solidFill>
                <a:effectLst/>
                <a:latin typeface="+mn-lt"/>
                <a:ea typeface="+mn-ea"/>
                <a:cs typeface="+mn-cs"/>
              </a:rPr>
              <a:t>actual data</a:t>
            </a:r>
            <a:r>
              <a:rPr lang="en-IE" sz="1600" kern="1200" dirty="0" smtClean="0">
                <a:solidFill>
                  <a:schemeClr val="tx1"/>
                </a:solidFill>
                <a:effectLst/>
                <a:latin typeface="+mn-lt"/>
                <a:ea typeface="+mn-ea"/>
                <a:cs typeface="+mn-cs"/>
              </a:rPr>
              <a:t> and that a file is described by its </a:t>
            </a:r>
            <a:r>
              <a:rPr lang="en-IE" sz="1600" i="1" kern="1200" dirty="0" smtClean="0">
                <a:solidFill>
                  <a:schemeClr val="tx1"/>
                </a:solidFill>
                <a:effectLst/>
                <a:latin typeface="+mn-lt"/>
                <a:ea typeface="+mn-ea"/>
                <a:cs typeface="+mn-cs"/>
              </a:rPr>
              <a:t>metadata</a:t>
            </a:r>
            <a:r>
              <a:rPr lang="en-IE" sz="1600" kern="1200" dirty="0" smtClean="0">
                <a:solidFill>
                  <a:schemeClr val="tx1"/>
                </a:solidFill>
                <a:effectLst/>
                <a:latin typeface="+mn-lt"/>
                <a:ea typeface="+mn-ea"/>
                <a:cs typeface="+mn-cs"/>
              </a:rPr>
              <a:t>, as shown. </a:t>
            </a: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37</a:t>
            </a:fld>
            <a:endParaRPr lang="en-IE"/>
          </a:p>
        </p:txBody>
      </p:sp>
    </p:spTree>
    <p:extLst>
      <p:ext uri="{BB962C8B-B14F-4D97-AF65-F5344CB8AC3E}">
        <p14:creationId xmlns:p14="http://schemas.microsoft.com/office/powerpoint/2010/main" val="3171920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The Berkeley Fast File System (FFS) deserves much mention in any presentation on file systems. The FFS design attempted to solve three key problem issues, which were associated with the classic UNIX file system, as follows: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	- </a:t>
            </a:r>
            <a:r>
              <a:rPr lang="en-GB" sz="1600" b="1" kern="1200" dirty="0" smtClean="0">
                <a:solidFill>
                  <a:schemeClr val="tx1"/>
                </a:solidFill>
                <a:effectLst/>
                <a:latin typeface="+mn-lt"/>
                <a:ea typeface="+mn-ea"/>
                <a:cs typeface="+mn-cs"/>
              </a:rPr>
              <a:t>Performance</a:t>
            </a:r>
            <a:r>
              <a:rPr lang="en-GB" sz="1600" kern="1200" dirty="0" smtClean="0">
                <a:solidFill>
                  <a:schemeClr val="tx1"/>
                </a:solidFill>
                <a:effectLst/>
                <a:latin typeface="+mn-lt"/>
                <a:ea typeface="+mn-ea"/>
                <a:cs typeface="+mn-cs"/>
              </a:rPr>
              <a:t> – the file system was too slow</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	- </a:t>
            </a:r>
            <a:r>
              <a:rPr lang="en-GB" sz="1600" b="1" kern="1200" dirty="0" smtClean="0">
                <a:solidFill>
                  <a:schemeClr val="tx1"/>
                </a:solidFill>
                <a:effectLst/>
                <a:latin typeface="+mn-lt"/>
                <a:ea typeface="+mn-ea"/>
                <a:cs typeface="+mn-cs"/>
              </a:rPr>
              <a:t>Reliability</a:t>
            </a:r>
            <a:r>
              <a:rPr lang="en-GB" sz="1600" kern="1200" dirty="0" smtClean="0">
                <a:solidFill>
                  <a:schemeClr val="tx1"/>
                </a:solidFill>
                <a:effectLst/>
                <a:latin typeface="+mn-lt"/>
                <a:ea typeface="+mn-ea"/>
                <a:cs typeface="+mn-cs"/>
              </a:rPr>
              <a:t> – there was no redundancy of control information</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	- </a:t>
            </a:r>
            <a:r>
              <a:rPr lang="en-GB" sz="1600" b="1" kern="1200" dirty="0" smtClean="0">
                <a:solidFill>
                  <a:schemeClr val="tx1"/>
                </a:solidFill>
                <a:effectLst/>
                <a:latin typeface="+mn-lt"/>
                <a:ea typeface="+mn-ea"/>
                <a:cs typeface="+mn-cs"/>
              </a:rPr>
              <a:t>Long file names </a:t>
            </a:r>
            <a:r>
              <a:rPr lang="en-GB" sz="1600" kern="1200" dirty="0" smtClean="0">
                <a:solidFill>
                  <a:schemeClr val="tx1"/>
                </a:solidFill>
                <a:effectLst/>
                <a:latin typeface="+mn-lt"/>
                <a:ea typeface="+mn-ea"/>
                <a:cs typeface="+mn-cs"/>
              </a:rPr>
              <a:t>– longer file names were required</a:t>
            </a:r>
          </a:p>
          <a:p>
            <a:pPr lvl="0"/>
            <a:endParaRPr lang="en-GB"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Berkeley Fast File System provided a number of improvements over the traditional UNIX file system as follows: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	- </a:t>
            </a:r>
            <a:r>
              <a:rPr lang="en-GB" sz="1600" b="1" kern="1200" dirty="0" smtClean="0">
                <a:solidFill>
                  <a:schemeClr val="tx1"/>
                </a:solidFill>
                <a:effectLst/>
                <a:latin typeface="+mn-lt"/>
                <a:ea typeface="+mn-ea"/>
                <a:cs typeface="+mn-cs"/>
              </a:rPr>
              <a:t>Long file names</a:t>
            </a:r>
            <a:r>
              <a:rPr lang="en-GB" sz="1600" kern="1200" dirty="0" smtClean="0">
                <a:solidFill>
                  <a:schemeClr val="tx1"/>
                </a:solidFill>
                <a:effectLst/>
                <a:latin typeface="+mn-lt"/>
                <a:ea typeface="+mn-ea"/>
                <a:cs typeface="+mn-cs"/>
              </a:rPr>
              <a:t>, of variable length, are supported where directories can be read without knowledge of their internal structure.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	- Division of the disk into </a:t>
            </a:r>
            <a:r>
              <a:rPr lang="en-GB" sz="1600" b="1" kern="1200" dirty="0" smtClean="0">
                <a:solidFill>
                  <a:schemeClr val="tx1"/>
                </a:solidFill>
                <a:effectLst/>
                <a:latin typeface="+mn-lt"/>
                <a:ea typeface="+mn-ea"/>
                <a:cs typeface="+mn-cs"/>
              </a:rPr>
              <a:t>cylinder groups</a:t>
            </a:r>
            <a:r>
              <a:rPr lang="en-GB" sz="1600" kern="1200" dirty="0" smtClean="0">
                <a:solidFill>
                  <a:schemeClr val="tx1"/>
                </a:solidFill>
                <a:effectLst/>
                <a:latin typeface="+mn-lt"/>
                <a:ea typeface="+mn-ea"/>
                <a:cs typeface="+mn-cs"/>
              </a:rPr>
              <a:t> so that inodes and data blocks are in close relative proximity, so as to minimise latency times. Each cylinder group has its own superblock, inode list etc.</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	- Improved </a:t>
            </a:r>
            <a:r>
              <a:rPr lang="en-GB" sz="1600" b="1" kern="1200" dirty="0" smtClean="0">
                <a:solidFill>
                  <a:schemeClr val="tx1"/>
                </a:solidFill>
                <a:effectLst/>
                <a:latin typeface="+mn-lt"/>
                <a:ea typeface="+mn-ea"/>
                <a:cs typeface="+mn-cs"/>
              </a:rPr>
              <a:t>reliability</a:t>
            </a:r>
            <a:r>
              <a:rPr lang="en-GB" sz="1600" kern="1200" dirty="0" smtClean="0">
                <a:solidFill>
                  <a:schemeClr val="tx1"/>
                </a:solidFill>
                <a:effectLst/>
                <a:latin typeface="+mn-lt"/>
                <a:ea typeface="+mn-ea"/>
                <a:cs typeface="+mn-cs"/>
              </a:rPr>
              <a:t> by supporting </a:t>
            </a:r>
            <a:r>
              <a:rPr lang="en-GB" sz="1600" b="1" kern="1200" dirty="0" smtClean="0">
                <a:solidFill>
                  <a:schemeClr val="tx1"/>
                </a:solidFill>
                <a:effectLst/>
                <a:latin typeface="+mn-lt"/>
                <a:ea typeface="+mn-ea"/>
                <a:cs typeface="+mn-cs"/>
              </a:rPr>
              <a:t>redundant copies </a:t>
            </a:r>
            <a:r>
              <a:rPr lang="en-GB" sz="1600" kern="1200" dirty="0" smtClean="0">
                <a:solidFill>
                  <a:schemeClr val="tx1"/>
                </a:solidFill>
                <a:effectLst/>
                <a:latin typeface="+mn-lt"/>
                <a:ea typeface="+mn-ea"/>
                <a:cs typeface="+mn-cs"/>
              </a:rPr>
              <a:t>of the superblock and other key structures.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lvl="0"/>
            <a:r>
              <a:rPr lang="en-GB" sz="1600" kern="1200" dirty="0" smtClean="0">
                <a:solidFill>
                  <a:schemeClr val="tx1"/>
                </a:solidFill>
                <a:effectLst/>
                <a:latin typeface="+mn-lt"/>
                <a:ea typeface="+mn-ea"/>
                <a:cs typeface="+mn-cs"/>
              </a:rPr>
              <a:t>	- The file system uses </a:t>
            </a:r>
            <a:r>
              <a:rPr lang="en-GB" sz="1600" b="1" kern="1200" dirty="0" smtClean="0">
                <a:solidFill>
                  <a:schemeClr val="tx1"/>
                </a:solidFill>
                <a:effectLst/>
                <a:latin typeface="+mn-lt"/>
                <a:ea typeface="+mn-ea"/>
                <a:cs typeface="+mn-cs"/>
              </a:rPr>
              <a:t>two block sizes </a:t>
            </a:r>
            <a:r>
              <a:rPr lang="en-GB" sz="1600" kern="1200" dirty="0" smtClean="0">
                <a:solidFill>
                  <a:schemeClr val="tx1"/>
                </a:solidFill>
                <a:effectLst/>
                <a:latin typeface="+mn-lt"/>
                <a:ea typeface="+mn-ea"/>
                <a:cs typeface="+mn-cs"/>
              </a:rPr>
              <a:t>to optimise </a:t>
            </a:r>
            <a:r>
              <a:rPr lang="en-GB" sz="1600" b="1" kern="1200" dirty="0" smtClean="0">
                <a:solidFill>
                  <a:schemeClr val="tx1"/>
                </a:solidFill>
                <a:effectLst/>
                <a:latin typeface="+mn-lt"/>
                <a:ea typeface="+mn-ea"/>
                <a:cs typeface="+mn-cs"/>
              </a:rPr>
              <a:t>space allocation </a:t>
            </a:r>
            <a:r>
              <a:rPr lang="en-GB" sz="1600" kern="1200" dirty="0" smtClean="0">
                <a:solidFill>
                  <a:schemeClr val="tx1"/>
                </a:solidFill>
                <a:effectLst/>
                <a:latin typeface="+mn-lt"/>
                <a:ea typeface="+mn-ea"/>
                <a:cs typeface="+mn-cs"/>
              </a:rPr>
              <a:t>and </a:t>
            </a:r>
            <a:r>
              <a:rPr lang="en-GB" sz="1600" b="1" kern="1200" dirty="0" smtClean="0">
                <a:solidFill>
                  <a:schemeClr val="tx1"/>
                </a:solidFill>
                <a:effectLst/>
                <a:latin typeface="+mn-lt"/>
                <a:ea typeface="+mn-ea"/>
                <a:cs typeface="+mn-cs"/>
              </a:rPr>
              <a:t>performance</a:t>
            </a:r>
            <a:r>
              <a:rPr lang="en-GB" sz="1600" kern="1200" dirty="0" smtClean="0">
                <a:solidFill>
                  <a:schemeClr val="tx1"/>
                </a:solidFill>
                <a:effectLst/>
                <a:latin typeface="+mn-lt"/>
                <a:ea typeface="+mn-ea"/>
                <a:cs typeface="+mn-cs"/>
              </a:rPr>
              <a:t>, but this feature added considerable complexity to the code, and the concept was not used in later file systems.</a:t>
            </a:r>
            <a:endParaRPr lang="en-IE" sz="1600" kern="1200" dirty="0" smtClean="0">
              <a:solidFill>
                <a:schemeClr val="tx1"/>
              </a:solidFill>
              <a:effectLst/>
              <a:latin typeface="+mn-lt"/>
              <a:ea typeface="+mn-ea"/>
              <a:cs typeface="+mn-cs"/>
            </a:endParaRPr>
          </a:p>
          <a:p>
            <a:pPr lvl="0"/>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40</a:t>
            </a:fld>
            <a:endParaRPr lang="en-IE"/>
          </a:p>
        </p:txBody>
      </p:sp>
    </p:spTree>
    <p:extLst>
      <p:ext uri="{BB962C8B-B14F-4D97-AF65-F5344CB8AC3E}">
        <p14:creationId xmlns:p14="http://schemas.microsoft.com/office/powerpoint/2010/main" val="1553903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The </a:t>
            </a:r>
            <a:r>
              <a:rPr lang="en-GB" sz="1600" b="1" kern="1200" dirty="0" smtClean="0">
                <a:solidFill>
                  <a:schemeClr val="tx1"/>
                </a:solidFill>
                <a:effectLst/>
                <a:latin typeface="+mn-lt"/>
                <a:ea typeface="+mn-ea"/>
                <a:cs typeface="+mn-cs"/>
              </a:rPr>
              <a:t>ext2</a:t>
            </a:r>
            <a:r>
              <a:rPr lang="en-GB" sz="1600" kern="1200" dirty="0" smtClean="0">
                <a:solidFill>
                  <a:schemeClr val="tx1"/>
                </a:solidFill>
                <a:effectLst/>
                <a:latin typeface="+mn-lt"/>
                <a:ea typeface="+mn-ea"/>
                <a:cs typeface="+mn-cs"/>
              </a:rPr>
              <a:t> file system (ext2 stands for second extended file system) has been one of the most popular Linux files systems, based on its proven reliability and relative simplicity.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The </a:t>
            </a:r>
            <a:r>
              <a:rPr lang="en-GB" sz="1600" b="1" kern="1200" dirty="0" smtClean="0">
                <a:solidFill>
                  <a:schemeClr val="tx1"/>
                </a:solidFill>
                <a:effectLst/>
                <a:latin typeface="+mn-lt"/>
                <a:ea typeface="+mn-ea"/>
                <a:cs typeface="+mn-cs"/>
              </a:rPr>
              <a:t>ext2</a:t>
            </a:r>
            <a:r>
              <a:rPr lang="en-GB" sz="1600" kern="1200" dirty="0" smtClean="0">
                <a:solidFill>
                  <a:schemeClr val="tx1"/>
                </a:solidFill>
                <a:effectLst/>
                <a:latin typeface="+mn-lt"/>
                <a:ea typeface="+mn-ea"/>
                <a:cs typeface="+mn-cs"/>
              </a:rPr>
              <a:t> file system is based on the Berkeley Fast File System. However, there are a number of improved design features. The disk is divided into </a:t>
            </a:r>
            <a:r>
              <a:rPr lang="en-GB" sz="1600" b="1" kern="1200" dirty="0" smtClean="0">
                <a:solidFill>
                  <a:schemeClr val="tx1"/>
                </a:solidFill>
                <a:effectLst/>
                <a:latin typeface="+mn-lt"/>
                <a:ea typeface="+mn-ea"/>
                <a:cs typeface="+mn-cs"/>
              </a:rPr>
              <a:t>block groups</a:t>
            </a:r>
            <a:r>
              <a:rPr lang="en-GB" sz="1600" kern="1200" dirty="0" smtClean="0">
                <a:solidFill>
                  <a:schemeClr val="tx1"/>
                </a:solidFill>
                <a:effectLst/>
                <a:latin typeface="+mn-lt"/>
                <a:ea typeface="+mn-ea"/>
                <a:cs typeface="+mn-cs"/>
              </a:rPr>
              <a:t>, instead of </a:t>
            </a:r>
            <a:r>
              <a:rPr lang="en-GB" sz="1600" b="1" kern="1200" dirty="0" smtClean="0">
                <a:solidFill>
                  <a:schemeClr val="tx1"/>
                </a:solidFill>
                <a:effectLst/>
                <a:latin typeface="+mn-lt"/>
                <a:ea typeface="+mn-ea"/>
                <a:cs typeface="+mn-cs"/>
              </a:rPr>
              <a:t>cylinder groups.</a:t>
            </a:r>
            <a:r>
              <a:rPr lang="en-GB" sz="16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Modern disk drives do not expose the disk geometry details to define individual heads, cylinders etc. The physical geometry is designed to optimise the sequential access performance. Hence, the </a:t>
            </a:r>
            <a:r>
              <a:rPr lang="en-GB" sz="1600" b="1" kern="1200" dirty="0" smtClean="0">
                <a:solidFill>
                  <a:schemeClr val="tx1"/>
                </a:solidFill>
                <a:effectLst/>
                <a:latin typeface="+mn-lt"/>
                <a:ea typeface="+mn-ea"/>
                <a:cs typeface="+mn-cs"/>
              </a:rPr>
              <a:t>ext2</a:t>
            </a:r>
            <a:r>
              <a:rPr lang="en-GB" sz="1600" kern="1200" dirty="0" smtClean="0">
                <a:solidFill>
                  <a:schemeClr val="tx1"/>
                </a:solidFill>
                <a:effectLst/>
                <a:latin typeface="+mn-lt"/>
                <a:ea typeface="+mn-ea"/>
                <a:cs typeface="+mn-cs"/>
              </a:rPr>
              <a:t> file system is structured using </a:t>
            </a:r>
            <a:r>
              <a:rPr lang="en-GB" sz="1600" b="1" kern="1200" dirty="0" smtClean="0">
                <a:solidFill>
                  <a:schemeClr val="tx1"/>
                </a:solidFill>
                <a:effectLst/>
                <a:latin typeface="+mn-lt"/>
                <a:ea typeface="+mn-ea"/>
                <a:cs typeface="+mn-cs"/>
              </a:rPr>
              <a:t>block groups</a:t>
            </a:r>
            <a:r>
              <a:rPr lang="en-GB" sz="1600" kern="1200" dirty="0" smtClean="0">
                <a:solidFill>
                  <a:schemeClr val="tx1"/>
                </a:solidFill>
                <a:effectLst/>
                <a:latin typeface="+mn-lt"/>
                <a:ea typeface="+mn-ea"/>
                <a:cs typeface="+mn-cs"/>
              </a:rPr>
              <a:t>, and not </a:t>
            </a:r>
            <a:r>
              <a:rPr lang="en-GB" sz="1600" b="1" kern="1200" dirty="0" smtClean="0">
                <a:solidFill>
                  <a:schemeClr val="tx1"/>
                </a:solidFill>
                <a:effectLst/>
                <a:latin typeface="+mn-lt"/>
                <a:ea typeface="+mn-ea"/>
                <a:cs typeface="+mn-cs"/>
              </a:rPr>
              <a:t>cylinder groups</a:t>
            </a:r>
            <a:r>
              <a:rPr lang="en-GB" sz="1600" kern="1200" dirty="0" smtClean="0">
                <a:solidFill>
                  <a:schemeClr val="tx1"/>
                </a:solidFill>
                <a:effectLst/>
                <a:latin typeface="+mn-lt"/>
                <a:ea typeface="+mn-ea"/>
                <a:cs typeface="+mn-cs"/>
              </a:rPr>
              <a:t>.</a:t>
            </a:r>
            <a:endParaRPr lang="en-IE" sz="1600" kern="1200" dirty="0" smtClean="0">
              <a:solidFill>
                <a:schemeClr val="tx1"/>
              </a:solidFill>
              <a:effectLst/>
              <a:latin typeface="+mn-lt"/>
              <a:ea typeface="+mn-ea"/>
              <a:cs typeface="+mn-cs"/>
            </a:endParaRPr>
          </a:p>
          <a:p>
            <a:endParaRPr lang="en-I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Each one of the </a:t>
            </a:r>
            <a:r>
              <a:rPr lang="en-GB" sz="1600" b="1" kern="1200" dirty="0" smtClean="0">
                <a:solidFill>
                  <a:schemeClr val="tx1"/>
                </a:solidFill>
                <a:effectLst/>
                <a:latin typeface="+mn-lt"/>
                <a:ea typeface="+mn-ea"/>
                <a:cs typeface="+mn-cs"/>
              </a:rPr>
              <a:t>block groups</a:t>
            </a:r>
            <a:r>
              <a:rPr lang="en-GB" sz="1600" kern="1200" dirty="0" smtClean="0">
                <a:solidFill>
                  <a:schemeClr val="tx1"/>
                </a:solidFill>
                <a:effectLst/>
                <a:latin typeface="+mn-lt"/>
                <a:ea typeface="+mn-ea"/>
                <a:cs typeface="+mn-cs"/>
              </a:rPr>
              <a:t> has a redundant copy of the superblock and redundant copies of other key structures that are essential to the integrity of the file system. This greatly enhances the reliability of the file system. For example, if the superblock becomes corrupted there are replicated copies on the disk. The speed performance of the file system is enhanced, as there is a short distance between the inode table and the data blocks for each block group. Variable length directory name entries are supported, similar to the Berkeley Fast File System. Current implementations of </a:t>
            </a:r>
            <a:r>
              <a:rPr lang="en-GB" sz="1600" b="1" kern="1200" dirty="0" smtClean="0">
                <a:solidFill>
                  <a:schemeClr val="tx1"/>
                </a:solidFill>
                <a:effectLst/>
                <a:latin typeface="+mn-lt"/>
                <a:ea typeface="+mn-ea"/>
                <a:cs typeface="+mn-cs"/>
              </a:rPr>
              <a:t>ext2</a:t>
            </a:r>
            <a:r>
              <a:rPr lang="en-GB" sz="1600" kern="1200" dirty="0" smtClean="0">
                <a:solidFill>
                  <a:schemeClr val="tx1"/>
                </a:solidFill>
                <a:effectLst/>
                <a:latin typeface="+mn-lt"/>
                <a:ea typeface="+mn-ea"/>
                <a:cs typeface="+mn-cs"/>
              </a:rPr>
              <a:t> have an option for sparse superblock replication, as there is really no need to replicate the superblock in every block group.</a:t>
            </a:r>
            <a:endParaRPr lang="en-IE" sz="1600" kern="1200" dirty="0" smtClean="0">
              <a:solidFill>
                <a:schemeClr val="tx1"/>
              </a:solidFill>
              <a:effectLst/>
              <a:latin typeface="+mn-lt"/>
              <a:ea typeface="+mn-ea"/>
              <a:cs typeface="+mn-cs"/>
            </a:endParaRPr>
          </a:p>
          <a:p>
            <a:endParaRPr lang="en-IE" dirty="0" smtClean="0"/>
          </a:p>
          <a:p>
            <a:r>
              <a:rPr lang="en-IE" dirty="0" smtClean="0"/>
              <a:t>The first block is the </a:t>
            </a:r>
            <a:r>
              <a:rPr lang="en-IE" b="1" dirty="0" smtClean="0"/>
              <a:t>superblock</a:t>
            </a:r>
            <a:r>
              <a:rPr lang="en-IE" dirty="0" smtClean="0"/>
              <a:t>. It contains information about the </a:t>
            </a:r>
            <a:r>
              <a:rPr lang="en-IE" b="1" dirty="0" smtClean="0"/>
              <a:t>layout</a:t>
            </a:r>
            <a:r>
              <a:rPr lang="en-IE" dirty="0" smtClean="0"/>
              <a:t> of</a:t>
            </a:r>
            <a:r>
              <a:rPr lang="en-IE" baseline="0" dirty="0" smtClean="0"/>
              <a:t> </a:t>
            </a:r>
            <a:r>
              <a:rPr lang="en-IE" dirty="0" smtClean="0"/>
              <a:t>the file system, including the </a:t>
            </a:r>
            <a:r>
              <a:rPr lang="en-IE" b="1" dirty="0" smtClean="0"/>
              <a:t>number</a:t>
            </a:r>
            <a:r>
              <a:rPr lang="en-IE" dirty="0" smtClean="0"/>
              <a:t> of </a:t>
            </a:r>
            <a:r>
              <a:rPr lang="en-IE" b="1" dirty="0" err="1" smtClean="0"/>
              <a:t>i</a:t>
            </a:r>
            <a:r>
              <a:rPr lang="en-IE" b="1" dirty="0" smtClean="0"/>
              <a:t>-nodes</a:t>
            </a:r>
            <a:r>
              <a:rPr lang="en-IE" dirty="0" smtClean="0"/>
              <a:t>, the number of </a:t>
            </a:r>
            <a:r>
              <a:rPr lang="en-IE" b="1" dirty="0" smtClean="0"/>
              <a:t>disk</a:t>
            </a:r>
            <a:r>
              <a:rPr lang="en-IE" dirty="0" smtClean="0"/>
              <a:t> </a:t>
            </a:r>
            <a:r>
              <a:rPr lang="en-IE" b="1" dirty="0" smtClean="0"/>
              <a:t>blocks</a:t>
            </a:r>
            <a:r>
              <a:rPr lang="en-IE" dirty="0" smtClean="0"/>
              <a:t>, and</a:t>
            </a:r>
            <a:r>
              <a:rPr lang="en-IE" baseline="0" dirty="0" smtClean="0"/>
              <a:t> </a:t>
            </a:r>
            <a:r>
              <a:rPr lang="en-IE" dirty="0" smtClean="0"/>
              <a:t>the start of the list of free disk blocks (typically a few hundred entries). </a:t>
            </a:r>
          </a:p>
          <a:p>
            <a:r>
              <a:rPr lang="en-IE" dirty="0" smtClean="0"/>
              <a:t>Next</a:t>
            </a:r>
            <a:r>
              <a:rPr lang="en-IE" baseline="0" dirty="0" smtClean="0"/>
              <a:t> </a:t>
            </a:r>
            <a:r>
              <a:rPr lang="en-IE" dirty="0" smtClean="0"/>
              <a:t>comes the </a:t>
            </a:r>
            <a:r>
              <a:rPr lang="en-IE" b="1" dirty="0" smtClean="0"/>
              <a:t>group descriptor</a:t>
            </a:r>
            <a:r>
              <a:rPr lang="en-IE" dirty="0" smtClean="0"/>
              <a:t>, which contains information about the location of the</a:t>
            </a:r>
            <a:r>
              <a:rPr lang="en-IE" baseline="0" dirty="0" smtClean="0"/>
              <a:t> </a:t>
            </a:r>
            <a:r>
              <a:rPr lang="en-IE" b="1" dirty="0" smtClean="0"/>
              <a:t>bitmaps</a:t>
            </a:r>
            <a:r>
              <a:rPr lang="en-IE" dirty="0" smtClean="0"/>
              <a:t>, the number of </a:t>
            </a:r>
            <a:r>
              <a:rPr lang="en-IE" b="1" dirty="0" smtClean="0"/>
              <a:t>free blocks </a:t>
            </a:r>
            <a:r>
              <a:rPr lang="en-IE" dirty="0" smtClean="0"/>
              <a:t>and </a:t>
            </a:r>
            <a:r>
              <a:rPr lang="en-IE" dirty="0" err="1" smtClean="0"/>
              <a:t>i</a:t>
            </a:r>
            <a:r>
              <a:rPr lang="en-IE" dirty="0" smtClean="0"/>
              <a:t>-nodes in the group, and the number of directories in the group. </a:t>
            </a:r>
          </a:p>
          <a:p>
            <a:r>
              <a:rPr lang="en-IE" dirty="0" smtClean="0"/>
              <a:t>This information is important since ext2 attempts to spread</a:t>
            </a:r>
            <a:r>
              <a:rPr lang="en-IE" baseline="0" dirty="0" smtClean="0"/>
              <a:t> </a:t>
            </a:r>
            <a:r>
              <a:rPr lang="en-IE" dirty="0" smtClean="0"/>
              <a:t>directories evenly over the disk.</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41</a:t>
            </a:fld>
            <a:endParaRPr lang="en-IE"/>
          </a:p>
        </p:txBody>
      </p:sp>
    </p:spTree>
    <p:extLst>
      <p:ext uri="{BB962C8B-B14F-4D97-AF65-F5344CB8AC3E}">
        <p14:creationId xmlns:p14="http://schemas.microsoft.com/office/powerpoint/2010/main" val="6948294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The </a:t>
            </a:r>
            <a:r>
              <a:rPr lang="en-GB" sz="1600" b="1" kern="1200" dirty="0" smtClean="0">
                <a:solidFill>
                  <a:schemeClr val="tx1"/>
                </a:solidFill>
                <a:effectLst/>
                <a:latin typeface="+mn-lt"/>
                <a:ea typeface="+mn-ea"/>
                <a:cs typeface="+mn-cs"/>
              </a:rPr>
              <a:t>ext3</a:t>
            </a:r>
            <a:r>
              <a:rPr lang="en-GB" sz="1600" kern="1200" dirty="0" smtClean="0">
                <a:solidFill>
                  <a:schemeClr val="tx1"/>
                </a:solidFill>
                <a:effectLst/>
                <a:latin typeface="+mn-lt"/>
                <a:ea typeface="+mn-ea"/>
                <a:cs typeface="+mn-cs"/>
              </a:rPr>
              <a:t> file system is an upwards-compatible file system on </a:t>
            </a:r>
            <a:r>
              <a:rPr lang="en-GB" sz="1600" b="1" kern="1200" dirty="0" smtClean="0">
                <a:solidFill>
                  <a:schemeClr val="tx1"/>
                </a:solidFill>
                <a:effectLst/>
                <a:latin typeface="+mn-lt"/>
                <a:ea typeface="+mn-ea"/>
                <a:cs typeface="+mn-cs"/>
              </a:rPr>
              <a:t>ext2</a:t>
            </a:r>
            <a:r>
              <a:rPr lang="en-GB" sz="1600" kern="1200" dirty="0" smtClean="0">
                <a:solidFill>
                  <a:schemeClr val="tx1"/>
                </a:solidFill>
                <a:effectLst/>
                <a:latin typeface="+mn-lt"/>
                <a:ea typeface="+mn-ea"/>
                <a:cs typeface="+mn-cs"/>
              </a:rPr>
              <a:t>. The </a:t>
            </a:r>
            <a:r>
              <a:rPr lang="en-GB" sz="1600" b="1" kern="1200" dirty="0" smtClean="0">
                <a:solidFill>
                  <a:schemeClr val="tx1"/>
                </a:solidFill>
                <a:effectLst/>
                <a:latin typeface="+mn-lt"/>
                <a:ea typeface="+mn-ea"/>
                <a:cs typeface="+mn-cs"/>
              </a:rPr>
              <a:t>ext2</a:t>
            </a:r>
            <a:r>
              <a:rPr lang="en-GB" sz="1600" kern="1200" dirty="0" smtClean="0">
                <a:solidFill>
                  <a:schemeClr val="tx1"/>
                </a:solidFill>
                <a:effectLst/>
                <a:latin typeface="+mn-lt"/>
                <a:ea typeface="+mn-ea"/>
                <a:cs typeface="+mn-cs"/>
              </a:rPr>
              <a:t> file system was developed by Remy Card in 1993 and additional features were added by Stephen Tweedie in 2001 to realise the </a:t>
            </a:r>
            <a:r>
              <a:rPr lang="en-GB" sz="1600" b="1" kern="1200" dirty="0" smtClean="0">
                <a:solidFill>
                  <a:schemeClr val="tx1"/>
                </a:solidFill>
                <a:effectLst/>
                <a:latin typeface="+mn-lt"/>
                <a:ea typeface="+mn-ea"/>
                <a:cs typeface="+mn-cs"/>
              </a:rPr>
              <a:t>ext3</a:t>
            </a:r>
            <a:r>
              <a:rPr lang="en-GB" sz="1600" kern="1200" dirty="0" smtClean="0">
                <a:solidFill>
                  <a:schemeClr val="tx1"/>
                </a:solidFill>
                <a:effectLst/>
                <a:latin typeface="+mn-lt"/>
                <a:ea typeface="+mn-ea"/>
                <a:cs typeface="+mn-cs"/>
              </a:rPr>
              <a:t> file system. The </a:t>
            </a:r>
            <a:r>
              <a:rPr lang="en-GB" sz="1600" b="1" kern="1200" dirty="0" smtClean="0">
                <a:solidFill>
                  <a:schemeClr val="tx1"/>
                </a:solidFill>
                <a:effectLst/>
                <a:latin typeface="+mn-lt"/>
                <a:ea typeface="+mn-ea"/>
                <a:cs typeface="+mn-cs"/>
              </a:rPr>
              <a:t>ext3</a:t>
            </a:r>
            <a:r>
              <a:rPr lang="en-GB" sz="1600" kern="1200" dirty="0" smtClean="0">
                <a:solidFill>
                  <a:schemeClr val="tx1"/>
                </a:solidFill>
                <a:effectLst/>
                <a:latin typeface="+mn-lt"/>
                <a:ea typeface="+mn-ea"/>
                <a:cs typeface="+mn-cs"/>
              </a:rPr>
              <a:t> file system supports the </a:t>
            </a:r>
            <a:r>
              <a:rPr lang="en-GB" sz="1600" b="1" kern="1200" dirty="0" smtClean="0">
                <a:solidFill>
                  <a:schemeClr val="tx1"/>
                </a:solidFill>
                <a:effectLst/>
                <a:latin typeface="+mn-lt"/>
                <a:ea typeface="+mn-ea"/>
                <a:cs typeface="+mn-cs"/>
              </a:rPr>
              <a:t>journaling</a:t>
            </a:r>
            <a:r>
              <a:rPr lang="en-GB" sz="1600" kern="1200" dirty="0" smtClean="0">
                <a:solidFill>
                  <a:schemeClr val="tx1"/>
                </a:solidFill>
                <a:effectLst/>
                <a:latin typeface="+mn-lt"/>
                <a:ea typeface="+mn-ea"/>
                <a:cs typeface="+mn-cs"/>
              </a:rPr>
              <a:t> feature and it has faster directory searches; otherwise it is similar to the </a:t>
            </a:r>
            <a:r>
              <a:rPr lang="en-GB" sz="1600" b="1" kern="1200" dirty="0" smtClean="0">
                <a:solidFill>
                  <a:schemeClr val="tx1"/>
                </a:solidFill>
                <a:effectLst/>
                <a:latin typeface="+mn-lt"/>
                <a:ea typeface="+mn-ea"/>
                <a:cs typeface="+mn-cs"/>
              </a:rPr>
              <a:t>ext2</a:t>
            </a:r>
            <a:r>
              <a:rPr lang="en-GB" sz="1600" kern="1200" dirty="0" smtClean="0">
                <a:solidFill>
                  <a:schemeClr val="tx1"/>
                </a:solidFill>
                <a:effectLst/>
                <a:latin typeface="+mn-lt"/>
                <a:ea typeface="+mn-ea"/>
                <a:cs typeface="+mn-cs"/>
              </a:rPr>
              <a:t> file system. The journaling features allocated a dedicated area in the file system, where all the changes are tracked, so that if the file system crashes, corruption can be minimised.</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Like </a:t>
            </a:r>
            <a:r>
              <a:rPr lang="en-GB" sz="1600" b="1" kern="1200" dirty="0" smtClean="0">
                <a:solidFill>
                  <a:schemeClr val="tx1"/>
                </a:solidFill>
                <a:effectLst/>
                <a:latin typeface="+mn-lt"/>
                <a:ea typeface="+mn-ea"/>
                <a:cs typeface="+mn-cs"/>
              </a:rPr>
              <a:t>ext2</a:t>
            </a:r>
            <a:r>
              <a:rPr lang="en-GB" sz="1600" kern="1200" dirty="0" smtClean="0">
                <a:solidFill>
                  <a:schemeClr val="tx1"/>
                </a:solidFill>
                <a:effectLst/>
                <a:latin typeface="+mn-lt"/>
                <a:ea typeface="+mn-ea"/>
                <a:cs typeface="+mn-cs"/>
              </a:rPr>
              <a:t>, the </a:t>
            </a:r>
            <a:r>
              <a:rPr lang="en-GB" sz="1600" b="1" kern="1200" dirty="0" smtClean="0">
                <a:solidFill>
                  <a:schemeClr val="tx1"/>
                </a:solidFill>
                <a:effectLst/>
                <a:latin typeface="+mn-lt"/>
                <a:ea typeface="+mn-ea"/>
                <a:cs typeface="+mn-cs"/>
              </a:rPr>
              <a:t>ext3</a:t>
            </a:r>
            <a:r>
              <a:rPr lang="en-GB" sz="1600" kern="1200" dirty="0" smtClean="0">
                <a:solidFill>
                  <a:schemeClr val="tx1"/>
                </a:solidFill>
                <a:effectLst/>
                <a:latin typeface="+mn-lt"/>
                <a:ea typeface="+mn-ea"/>
                <a:cs typeface="+mn-cs"/>
              </a:rPr>
              <a:t> file system is considered to be a very reliable file system. However, the </a:t>
            </a:r>
            <a:r>
              <a:rPr lang="en-GB" sz="1600" b="1" kern="1200" dirty="0" smtClean="0">
                <a:solidFill>
                  <a:schemeClr val="tx1"/>
                </a:solidFill>
                <a:effectLst/>
                <a:latin typeface="+mn-lt"/>
                <a:ea typeface="+mn-ea"/>
                <a:cs typeface="+mn-cs"/>
              </a:rPr>
              <a:t>ext3</a:t>
            </a:r>
            <a:r>
              <a:rPr lang="en-GB" sz="1600" kern="1200" dirty="0" smtClean="0">
                <a:solidFill>
                  <a:schemeClr val="tx1"/>
                </a:solidFill>
                <a:effectLst/>
                <a:latin typeface="+mn-lt"/>
                <a:ea typeface="+mn-ea"/>
                <a:cs typeface="+mn-cs"/>
              </a:rPr>
              <a:t> file system has the same file and volume size limitations as the </a:t>
            </a:r>
            <a:r>
              <a:rPr lang="en-GB" sz="1600" b="1" kern="1200" dirty="0" smtClean="0">
                <a:solidFill>
                  <a:schemeClr val="tx1"/>
                </a:solidFill>
                <a:effectLst/>
                <a:latin typeface="+mn-lt"/>
                <a:ea typeface="+mn-ea"/>
                <a:cs typeface="+mn-cs"/>
              </a:rPr>
              <a:t>ext2</a:t>
            </a:r>
            <a:r>
              <a:rPr lang="en-GB" sz="1600" kern="1200" dirty="0" smtClean="0">
                <a:solidFill>
                  <a:schemeClr val="tx1"/>
                </a:solidFill>
                <a:effectLst/>
                <a:latin typeface="+mn-lt"/>
                <a:ea typeface="+mn-ea"/>
                <a:cs typeface="+mn-cs"/>
              </a:rPr>
              <a:t> file system.</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42</a:t>
            </a:fld>
            <a:endParaRPr lang="en-IE"/>
          </a:p>
        </p:txBody>
      </p:sp>
    </p:spTree>
    <p:extLst>
      <p:ext uri="{BB962C8B-B14F-4D97-AF65-F5344CB8AC3E}">
        <p14:creationId xmlns:p14="http://schemas.microsoft.com/office/powerpoint/2010/main" val="5267387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To improve the robustness of the file system, Linux relies on </a:t>
            </a:r>
            <a:r>
              <a:rPr lang="en-IE" b="1" dirty="0" smtClean="0"/>
              <a:t>journaling</a:t>
            </a:r>
            <a:r>
              <a:rPr lang="en-IE" dirty="0" smtClean="0"/>
              <a:t> </a:t>
            </a:r>
            <a:r>
              <a:rPr lang="en-IE" b="1" dirty="0" smtClean="0"/>
              <a:t>file</a:t>
            </a:r>
            <a:r>
              <a:rPr lang="en-IE" b="1" baseline="0" dirty="0" smtClean="0"/>
              <a:t> </a:t>
            </a:r>
            <a:r>
              <a:rPr lang="en-IE" dirty="0" smtClean="0"/>
              <a:t>systems. </a:t>
            </a:r>
            <a:r>
              <a:rPr lang="en-IE" b="1" dirty="0" smtClean="0"/>
              <a:t>Ext3</a:t>
            </a:r>
            <a:r>
              <a:rPr lang="en-IE" dirty="0" smtClean="0"/>
              <a:t>, a successor of the </a:t>
            </a:r>
            <a:r>
              <a:rPr lang="en-IE" b="1" dirty="0" smtClean="0"/>
              <a:t>ext2</a:t>
            </a:r>
            <a:r>
              <a:rPr lang="en-IE" dirty="0" smtClean="0"/>
              <a:t> file system, is an example of a </a:t>
            </a:r>
            <a:r>
              <a:rPr lang="en-IE" b="1" dirty="0" smtClean="0"/>
              <a:t>journaling</a:t>
            </a:r>
          </a:p>
          <a:p>
            <a:r>
              <a:rPr lang="en-IE" dirty="0" smtClean="0"/>
              <a:t>file system. </a:t>
            </a:r>
          </a:p>
          <a:p>
            <a:r>
              <a:rPr lang="en-IE" b="1" dirty="0" smtClean="0"/>
              <a:t>Ext4</a:t>
            </a:r>
            <a:r>
              <a:rPr lang="en-IE" dirty="0" smtClean="0"/>
              <a:t>, a follow-on of ext3, is also a </a:t>
            </a:r>
            <a:r>
              <a:rPr lang="en-IE" b="1" dirty="0" smtClean="0"/>
              <a:t>journaling file system</a:t>
            </a:r>
            <a:r>
              <a:rPr lang="en-IE" dirty="0" smtClean="0"/>
              <a:t>, but unlike ext3, it changes the block addressing scheme used by its predecessors, thereby supporting both larger files and larger overall file-system sizes.</a:t>
            </a:r>
          </a:p>
          <a:p>
            <a:endParaRPr lang="en-IE" dirty="0" smtClean="0"/>
          </a:p>
          <a:p>
            <a:r>
              <a:rPr lang="en-IE" dirty="0" smtClean="0"/>
              <a:t>The basic idea behind a </a:t>
            </a:r>
            <a:r>
              <a:rPr lang="en-IE" b="1" dirty="0" smtClean="0"/>
              <a:t>journaling file system </a:t>
            </a:r>
            <a:r>
              <a:rPr lang="en-IE" dirty="0" smtClean="0"/>
              <a:t>is to maintain a journal, which</a:t>
            </a:r>
            <a:r>
              <a:rPr lang="en-IE" baseline="0" dirty="0" smtClean="0"/>
              <a:t> </a:t>
            </a:r>
            <a:r>
              <a:rPr lang="en-IE" dirty="0" smtClean="0"/>
              <a:t>describes all file-system operations in sequential order. </a:t>
            </a:r>
          </a:p>
          <a:p>
            <a:r>
              <a:rPr lang="en-IE" dirty="0" smtClean="0"/>
              <a:t>By sequentially writing out</a:t>
            </a:r>
            <a:r>
              <a:rPr lang="en-IE" baseline="0" dirty="0" smtClean="0"/>
              <a:t> </a:t>
            </a:r>
            <a:r>
              <a:rPr lang="en-IE" dirty="0" smtClean="0"/>
              <a:t>changes to the file-system data or metadata (</a:t>
            </a:r>
            <a:r>
              <a:rPr lang="en-IE" dirty="0" err="1" smtClean="0"/>
              <a:t>i</a:t>
            </a:r>
            <a:r>
              <a:rPr lang="en-IE" dirty="0" smtClean="0"/>
              <a:t>-nodes, superblock, etc.), the opera</a:t>
            </a:r>
            <a:r>
              <a:rPr lang="en-IE" baseline="0" dirty="0" smtClean="0"/>
              <a:t> </a:t>
            </a:r>
            <a:r>
              <a:rPr lang="en-IE" dirty="0" err="1" smtClean="0"/>
              <a:t>tions</a:t>
            </a:r>
            <a:r>
              <a:rPr lang="en-IE" dirty="0" smtClean="0"/>
              <a:t> do not suffer from the overheads of disk-head movement during random disk</a:t>
            </a:r>
          </a:p>
          <a:p>
            <a:r>
              <a:rPr lang="en-IE" dirty="0" smtClean="0"/>
              <a:t>accesses. Eventually, the changes will be written out, committed, to the appropriate</a:t>
            </a:r>
            <a:r>
              <a:rPr lang="en-IE" baseline="0" dirty="0" smtClean="0"/>
              <a:t> </a:t>
            </a:r>
            <a:r>
              <a:rPr lang="en-IE" dirty="0" smtClean="0"/>
              <a:t>disk location, and the corresponding journal entries can be discarded. </a:t>
            </a:r>
          </a:p>
          <a:p>
            <a:endParaRPr lang="en-IE" dirty="0" smtClean="0"/>
          </a:p>
          <a:p>
            <a:r>
              <a:rPr lang="en-IE" dirty="0" smtClean="0"/>
              <a:t>If a system</a:t>
            </a:r>
            <a:r>
              <a:rPr lang="en-IE" baseline="0" dirty="0" smtClean="0"/>
              <a:t> </a:t>
            </a:r>
            <a:r>
              <a:rPr lang="en-IE" dirty="0" smtClean="0"/>
              <a:t>crash or power failure occurs before the changes are committed, during restart the</a:t>
            </a:r>
            <a:r>
              <a:rPr lang="en-IE" baseline="0" dirty="0" smtClean="0"/>
              <a:t> </a:t>
            </a:r>
            <a:r>
              <a:rPr lang="en-IE" dirty="0" smtClean="0"/>
              <a:t>system will detect that the file system was not unmounted properly, traverse the</a:t>
            </a:r>
            <a:r>
              <a:rPr lang="en-IE" baseline="0" dirty="0" smtClean="0"/>
              <a:t> </a:t>
            </a:r>
            <a:r>
              <a:rPr lang="en-IE" dirty="0" smtClean="0"/>
              <a:t>journal, and apply the file-system changes described in the journal log.</a:t>
            </a:r>
          </a:p>
          <a:p>
            <a:endParaRPr lang="en-IE" dirty="0" smtClean="0"/>
          </a:p>
          <a:p>
            <a:r>
              <a:rPr lang="en-IE" dirty="0" smtClean="0"/>
              <a:t>The </a:t>
            </a:r>
            <a:r>
              <a:rPr lang="en-IE" b="1" dirty="0" smtClean="0"/>
              <a:t>journal</a:t>
            </a:r>
            <a:r>
              <a:rPr lang="en-IE" dirty="0" smtClean="0"/>
              <a:t> is a file managed as a circular buffer. The journal may be stored on</a:t>
            </a:r>
            <a:r>
              <a:rPr lang="en-IE" baseline="0" dirty="0" smtClean="0"/>
              <a:t> </a:t>
            </a:r>
            <a:r>
              <a:rPr lang="en-IE" dirty="0" smtClean="0"/>
              <a:t>the same or a separate device from the main file system. </a:t>
            </a:r>
          </a:p>
          <a:p>
            <a:r>
              <a:rPr lang="en-IE" dirty="0" smtClean="0"/>
              <a:t>Since the journal operations are not "</a:t>
            </a:r>
            <a:r>
              <a:rPr lang="en-IE" b="1" dirty="0" smtClean="0"/>
              <a:t>journaled</a:t>
            </a:r>
            <a:r>
              <a:rPr lang="en-IE" dirty="0" smtClean="0"/>
              <a:t>" themselves, these are not handled by the same </a:t>
            </a:r>
            <a:r>
              <a:rPr lang="en-IE" b="1" dirty="0" smtClean="0"/>
              <a:t>ext4</a:t>
            </a:r>
            <a:r>
              <a:rPr lang="en-IE" dirty="0" smtClean="0"/>
              <a:t> file</a:t>
            </a:r>
            <a:r>
              <a:rPr lang="en-IE" baseline="0" dirty="0" smtClean="0"/>
              <a:t> </a:t>
            </a:r>
            <a:r>
              <a:rPr lang="en-IE" dirty="0" smtClean="0"/>
              <a:t>system. Instead, a separate </a:t>
            </a:r>
            <a:r>
              <a:rPr lang="en-IE" b="1" dirty="0" smtClean="0"/>
              <a:t>JBD (Journaling Block Device) </a:t>
            </a:r>
            <a:r>
              <a:rPr lang="en-IE" dirty="0" smtClean="0"/>
              <a:t>is used to perform the</a:t>
            </a:r>
          </a:p>
          <a:p>
            <a:r>
              <a:rPr lang="en-IE" dirty="0" smtClean="0"/>
              <a:t>journal read/write operations.</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43</a:t>
            </a:fld>
            <a:endParaRPr lang="en-IE"/>
          </a:p>
        </p:txBody>
      </p:sp>
    </p:spTree>
    <p:extLst>
      <p:ext uri="{BB962C8B-B14F-4D97-AF65-F5344CB8AC3E}">
        <p14:creationId xmlns:p14="http://schemas.microsoft.com/office/powerpoint/2010/main" val="1819499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kern="1200" dirty="0" smtClean="0">
                <a:solidFill>
                  <a:schemeClr val="tx1"/>
                </a:solidFill>
                <a:effectLst/>
                <a:latin typeface="+mn-lt"/>
                <a:ea typeface="+mn-ea"/>
                <a:cs typeface="+mn-cs"/>
              </a:rPr>
              <a:t>Links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Directories can have shared files. If a file appears in more than one directory the number of links to that file is registered in the file’s </a:t>
            </a:r>
            <a:r>
              <a:rPr lang="en-GB" sz="1600" kern="1200" dirty="0" err="1" smtClean="0">
                <a:solidFill>
                  <a:schemeClr val="tx1"/>
                </a:solidFill>
                <a:effectLst/>
                <a:latin typeface="+mn-lt"/>
                <a:ea typeface="+mn-ea"/>
                <a:cs typeface="+mn-cs"/>
              </a:rPr>
              <a:t>inode’s</a:t>
            </a:r>
            <a:r>
              <a:rPr lang="en-GB" sz="1600" kern="1200" dirty="0" smtClean="0">
                <a:solidFill>
                  <a:schemeClr val="tx1"/>
                </a:solidFill>
                <a:effectLst/>
                <a:latin typeface="+mn-lt"/>
                <a:ea typeface="+mn-ea"/>
                <a:cs typeface="+mn-cs"/>
              </a:rPr>
              <a:t> </a:t>
            </a:r>
            <a:r>
              <a:rPr lang="en-GB" sz="1600" i="1" kern="1200" dirty="0" smtClean="0">
                <a:solidFill>
                  <a:schemeClr val="tx1"/>
                </a:solidFill>
                <a:effectLst/>
                <a:latin typeface="+mn-lt"/>
                <a:ea typeface="+mn-ea"/>
                <a:cs typeface="+mn-cs"/>
              </a:rPr>
              <a:t>link count</a:t>
            </a:r>
            <a:r>
              <a:rPr lang="en-GB" sz="1600" kern="1200" dirty="0" smtClean="0">
                <a:solidFill>
                  <a:schemeClr val="tx1"/>
                </a:solidFill>
                <a:effectLst/>
                <a:latin typeface="+mn-lt"/>
                <a:ea typeface="+mn-ea"/>
                <a:cs typeface="+mn-cs"/>
              </a:rPr>
              <a:t> field, i.e. the </a:t>
            </a:r>
            <a:r>
              <a:rPr lang="en-GB" sz="1600" b="1" kern="1200" dirty="0" err="1" smtClean="0">
                <a:solidFill>
                  <a:schemeClr val="tx1"/>
                </a:solidFill>
                <a:effectLst/>
                <a:latin typeface="+mn-lt"/>
                <a:ea typeface="+mn-ea"/>
                <a:cs typeface="+mn-cs"/>
              </a:rPr>
              <a:t>nlinks</a:t>
            </a:r>
            <a:r>
              <a:rPr lang="en-GB" sz="1600" kern="1200" dirty="0" smtClean="0">
                <a:solidFill>
                  <a:schemeClr val="tx1"/>
                </a:solidFill>
                <a:effectLst/>
                <a:latin typeface="+mn-lt"/>
                <a:ea typeface="+mn-ea"/>
                <a:cs typeface="+mn-cs"/>
              </a:rPr>
              <a:t> field. </a:t>
            </a:r>
          </a:p>
          <a:p>
            <a:r>
              <a:rPr lang="en-GB" sz="1600" kern="1200" dirty="0" smtClean="0">
                <a:solidFill>
                  <a:schemeClr val="tx1"/>
                </a:solidFill>
                <a:effectLst/>
                <a:latin typeface="+mn-lt"/>
                <a:ea typeface="+mn-ea"/>
                <a:cs typeface="+mn-cs"/>
              </a:rPr>
              <a:t>If the owner of the file attempts to delete the file, the file will still exist as long as the link count is not equal to zero. </a:t>
            </a:r>
          </a:p>
          <a:p>
            <a:endParaRPr lang="en-GB"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example in the figure a) above shows two directories </a:t>
            </a:r>
            <a:r>
              <a:rPr lang="en-GB" sz="1600" b="1" kern="1200" dirty="0" smtClean="0">
                <a:solidFill>
                  <a:schemeClr val="tx1"/>
                </a:solidFill>
                <a:effectLst/>
                <a:latin typeface="+mn-lt"/>
                <a:ea typeface="+mn-ea"/>
                <a:cs typeface="+mn-cs"/>
              </a:rPr>
              <a:t>bob</a:t>
            </a:r>
            <a:r>
              <a:rPr lang="en-GB" sz="1600" kern="1200" dirty="0" smtClean="0">
                <a:solidFill>
                  <a:schemeClr val="tx1"/>
                </a:solidFill>
                <a:effectLst/>
                <a:latin typeface="+mn-lt"/>
                <a:ea typeface="+mn-ea"/>
                <a:cs typeface="+mn-cs"/>
              </a:rPr>
              <a:t> and </a:t>
            </a:r>
            <a:r>
              <a:rPr lang="en-GB" sz="1600" b="1" kern="1200" dirty="0" smtClean="0">
                <a:solidFill>
                  <a:schemeClr val="tx1"/>
                </a:solidFill>
                <a:effectLst/>
                <a:latin typeface="+mn-lt"/>
                <a:ea typeface="+mn-ea"/>
                <a:cs typeface="+mn-cs"/>
              </a:rPr>
              <a:t>don. </a:t>
            </a:r>
            <a:r>
              <a:rPr lang="en-GB" sz="1600" kern="1200" dirty="0" smtClean="0">
                <a:solidFill>
                  <a:schemeClr val="tx1"/>
                </a:solidFill>
                <a:effectLst/>
                <a:latin typeface="+mn-lt"/>
                <a:ea typeface="+mn-ea"/>
                <a:cs typeface="+mn-cs"/>
              </a:rPr>
              <a:t>The figure b) shows that the directory </a:t>
            </a:r>
            <a:r>
              <a:rPr lang="en-GB" sz="1600" b="1" kern="1200" dirty="0" smtClean="0">
                <a:solidFill>
                  <a:schemeClr val="tx1"/>
                </a:solidFill>
                <a:effectLst/>
                <a:latin typeface="+mn-lt"/>
                <a:ea typeface="+mn-ea"/>
                <a:cs typeface="+mn-cs"/>
              </a:rPr>
              <a:t>bob</a:t>
            </a:r>
            <a:r>
              <a:rPr lang="en-GB" sz="1600" kern="1200" dirty="0" smtClean="0">
                <a:solidFill>
                  <a:schemeClr val="tx1"/>
                </a:solidFill>
                <a:effectLst/>
                <a:latin typeface="+mn-lt"/>
                <a:ea typeface="+mn-ea"/>
                <a:cs typeface="+mn-cs"/>
              </a:rPr>
              <a:t> now has a link to the file</a:t>
            </a:r>
            <a:r>
              <a:rPr lang="en-GB" sz="1600" b="1" kern="1200" dirty="0" smtClean="0">
                <a:solidFill>
                  <a:schemeClr val="tx1"/>
                </a:solidFill>
                <a:effectLst/>
                <a:latin typeface="+mn-lt"/>
                <a:ea typeface="+mn-ea"/>
                <a:cs typeface="+mn-cs"/>
              </a:rPr>
              <a:t> work</a:t>
            </a:r>
            <a:r>
              <a:rPr lang="en-GB" sz="1600" kern="1200" dirty="0" smtClean="0">
                <a:solidFill>
                  <a:schemeClr val="tx1"/>
                </a:solidFill>
                <a:effectLst/>
                <a:latin typeface="+mn-lt"/>
                <a:ea typeface="+mn-ea"/>
                <a:cs typeface="+mn-cs"/>
              </a:rPr>
              <a:t>. </a:t>
            </a:r>
          </a:p>
          <a:p>
            <a:r>
              <a:rPr lang="en-GB" sz="1600" kern="1200" dirty="0" smtClean="0">
                <a:solidFill>
                  <a:schemeClr val="tx1"/>
                </a:solidFill>
                <a:effectLst/>
                <a:latin typeface="+mn-lt"/>
                <a:ea typeface="+mn-ea"/>
                <a:cs typeface="+mn-cs"/>
              </a:rPr>
              <a:t>So, two directories, </a:t>
            </a:r>
            <a:r>
              <a:rPr lang="en-GB" sz="1600" b="1" kern="1200" dirty="0" smtClean="0">
                <a:solidFill>
                  <a:schemeClr val="tx1"/>
                </a:solidFill>
                <a:effectLst/>
                <a:latin typeface="+mn-lt"/>
                <a:ea typeface="+mn-ea"/>
                <a:cs typeface="+mn-cs"/>
              </a:rPr>
              <a:t>bob</a:t>
            </a:r>
            <a:r>
              <a:rPr lang="en-GB" sz="1600" kern="1200" dirty="0" smtClean="0">
                <a:solidFill>
                  <a:schemeClr val="tx1"/>
                </a:solidFill>
                <a:effectLst/>
                <a:latin typeface="+mn-lt"/>
                <a:ea typeface="+mn-ea"/>
                <a:cs typeface="+mn-cs"/>
              </a:rPr>
              <a:t> and </a:t>
            </a:r>
            <a:r>
              <a:rPr lang="en-GB" sz="1600" b="1" kern="1200" dirty="0" smtClean="0">
                <a:solidFill>
                  <a:schemeClr val="tx1"/>
                </a:solidFill>
                <a:effectLst/>
                <a:latin typeface="+mn-lt"/>
                <a:ea typeface="+mn-ea"/>
                <a:cs typeface="+mn-cs"/>
              </a:rPr>
              <a:t>don</a:t>
            </a:r>
            <a:r>
              <a:rPr lang="en-GB" sz="1600" kern="1200" dirty="0" smtClean="0">
                <a:solidFill>
                  <a:schemeClr val="tx1"/>
                </a:solidFill>
                <a:effectLst/>
                <a:latin typeface="+mn-lt"/>
                <a:ea typeface="+mn-ea"/>
                <a:cs typeface="+mn-cs"/>
              </a:rPr>
              <a:t>, both share the file: </a:t>
            </a:r>
            <a:r>
              <a:rPr lang="en-GB" sz="1600" b="1" kern="1200" dirty="0" smtClean="0">
                <a:solidFill>
                  <a:schemeClr val="tx1"/>
                </a:solidFill>
                <a:effectLst/>
                <a:latin typeface="+mn-lt"/>
                <a:ea typeface="+mn-ea"/>
                <a:cs typeface="+mn-cs"/>
              </a:rPr>
              <a:t>work</a:t>
            </a:r>
            <a:r>
              <a:rPr lang="en-GB" sz="1600" kern="1200" dirty="0" smtClean="0">
                <a:solidFill>
                  <a:schemeClr val="tx1"/>
                </a:solidFill>
                <a:effectLst/>
                <a:latin typeface="+mn-lt"/>
                <a:ea typeface="+mn-ea"/>
                <a:cs typeface="+mn-cs"/>
              </a:rPr>
              <a:t>. </a:t>
            </a:r>
          </a:p>
          <a:p>
            <a:r>
              <a:rPr lang="en-GB" sz="1600" kern="1200" dirty="0" smtClean="0">
                <a:solidFill>
                  <a:schemeClr val="tx1"/>
                </a:solidFill>
                <a:effectLst/>
                <a:latin typeface="+mn-lt"/>
                <a:ea typeface="+mn-ea"/>
                <a:cs typeface="+mn-cs"/>
              </a:rPr>
              <a:t>Here </a:t>
            </a:r>
            <a:r>
              <a:rPr lang="en-GB" sz="1600" b="1" kern="1200" dirty="0" smtClean="0">
                <a:solidFill>
                  <a:schemeClr val="tx1"/>
                </a:solidFill>
                <a:effectLst/>
                <a:latin typeface="+mn-lt"/>
                <a:ea typeface="+mn-ea"/>
                <a:cs typeface="+mn-cs"/>
              </a:rPr>
              <a:t>bob</a:t>
            </a:r>
            <a:r>
              <a:rPr lang="en-GB" sz="1600" kern="1200" dirty="0" smtClean="0">
                <a:solidFill>
                  <a:schemeClr val="tx1"/>
                </a:solidFill>
                <a:effectLst/>
                <a:latin typeface="+mn-lt"/>
                <a:ea typeface="+mn-ea"/>
                <a:cs typeface="+mn-cs"/>
              </a:rPr>
              <a:t> has a </a:t>
            </a:r>
            <a:r>
              <a:rPr lang="en-GB" sz="1600" b="1" kern="1200" dirty="0" smtClean="0">
                <a:solidFill>
                  <a:schemeClr val="tx1"/>
                </a:solidFill>
                <a:effectLst/>
                <a:latin typeface="+mn-lt"/>
                <a:ea typeface="+mn-ea"/>
                <a:cs typeface="+mn-cs"/>
              </a:rPr>
              <a:t>hard link</a:t>
            </a:r>
            <a:r>
              <a:rPr lang="en-GB" sz="1600" kern="1200" dirty="0" smtClean="0">
                <a:solidFill>
                  <a:schemeClr val="tx1"/>
                </a:solidFill>
                <a:effectLst/>
                <a:latin typeface="+mn-lt"/>
                <a:ea typeface="+mn-ea"/>
                <a:cs typeface="+mn-cs"/>
              </a:rPr>
              <a:t> to the file </a:t>
            </a:r>
            <a:r>
              <a:rPr lang="en-GB" sz="1600" b="1" kern="1200" dirty="0" smtClean="0">
                <a:solidFill>
                  <a:schemeClr val="tx1"/>
                </a:solidFill>
                <a:effectLst/>
                <a:latin typeface="+mn-lt"/>
                <a:ea typeface="+mn-ea"/>
                <a:cs typeface="+mn-cs"/>
              </a:rPr>
              <a:t>work</a:t>
            </a:r>
            <a:r>
              <a:rPr lang="en-GB" sz="1600" kern="1200" dirty="0" smtClean="0">
                <a:solidFill>
                  <a:schemeClr val="tx1"/>
                </a:solidFill>
                <a:effectLst/>
                <a:latin typeface="+mn-lt"/>
                <a:ea typeface="+mn-ea"/>
                <a:cs typeface="+mn-cs"/>
              </a:rPr>
              <a:t>. There is a single inode for the file </a:t>
            </a:r>
            <a:r>
              <a:rPr lang="en-GB" sz="1600" b="1" kern="1200" dirty="0" smtClean="0">
                <a:solidFill>
                  <a:schemeClr val="tx1"/>
                </a:solidFill>
                <a:effectLst/>
                <a:latin typeface="+mn-lt"/>
                <a:ea typeface="+mn-ea"/>
                <a:cs typeface="+mn-cs"/>
              </a:rPr>
              <a:t>work</a:t>
            </a:r>
            <a:r>
              <a:rPr lang="en-GB" sz="1600" kern="1200" dirty="0" smtClean="0">
                <a:solidFill>
                  <a:schemeClr val="tx1"/>
                </a:solidFill>
                <a:effectLst/>
                <a:latin typeface="+mn-lt"/>
                <a:ea typeface="+mn-ea"/>
                <a:cs typeface="+mn-cs"/>
              </a:rPr>
              <a:t>, as there is always only a single inode for each file. </a:t>
            </a:r>
          </a:p>
          <a:p>
            <a:r>
              <a:rPr lang="en-GB" sz="1600" kern="1200" dirty="0" smtClean="0">
                <a:solidFill>
                  <a:schemeClr val="tx1"/>
                </a:solidFill>
                <a:effectLst/>
                <a:latin typeface="+mn-lt"/>
                <a:ea typeface="+mn-ea"/>
                <a:cs typeface="+mn-cs"/>
              </a:rPr>
              <a:t>The resulting graph for the directory tree with the shared file is referred to as a </a:t>
            </a:r>
            <a:r>
              <a:rPr lang="en-GB" sz="1600" b="1" kern="1200" dirty="0" smtClean="0">
                <a:solidFill>
                  <a:schemeClr val="tx1"/>
                </a:solidFill>
                <a:effectLst/>
                <a:latin typeface="+mn-lt"/>
                <a:ea typeface="+mn-ea"/>
                <a:cs typeface="+mn-cs"/>
              </a:rPr>
              <a:t>DAG </a:t>
            </a:r>
            <a:r>
              <a:rPr lang="en-GB" sz="1600" kern="1200" dirty="0" smtClean="0">
                <a:solidFill>
                  <a:schemeClr val="tx1"/>
                </a:solidFill>
                <a:effectLst/>
                <a:latin typeface="+mn-lt"/>
                <a:ea typeface="+mn-ea"/>
                <a:cs typeface="+mn-cs"/>
              </a:rPr>
              <a:t>(</a:t>
            </a:r>
            <a:r>
              <a:rPr lang="en-GB" sz="1600" b="1" kern="1200" dirty="0" smtClean="0">
                <a:solidFill>
                  <a:schemeClr val="tx1"/>
                </a:solidFill>
                <a:effectLst/>
                <a:latin typeface="+mn-lt"/>
                <a:ea typeface="+mn-ea"/>
                <a:cs typeface="+mn-cs"/>
              </a:rPr>
              <a:t>directed acyclic graph</a:t>
            </a:r>
            <a:r>
              <a:rPr lang="en-GB" sz="1600" kern="1200" dirty="0" smtClean="0">
                <a:solidFill>
                  <a:schemeClr val="tx1"/>
                </a:solidFill>
                <a:effectLst/>
                <a:latin typeface="+mn-lt"/>
                <a:ea typeface="+mn-ea"/>
                <a:cs typeface="+mn-cs"/>
              </a:rPr>
              <a:t>). </a:t>
            </a:r>
          </a:p>
          <a:p>
            <a:r>
              <a:rPr lang="en-GB" sz="1600" kern="1200" dirty="0" smtClean="0">
                <a:solidFill>
                  <a:schemeClr val="tx1"/>
                </a:solidFill>
                <a:effectLst/>
                <a:latin typeface="+mn-lt"/>
                <a:ea typeface="+mn-ea"/>
                <a:cs typeface="+mn-cs"/>
              </a:rPr>
              <a:t>If a user attempted to delete the </a:t>
            </a:r>
            <a:r>
              <a:rPr lang="en-GB" sz="1600" b="1" kern="1200" dirty="0" smtClean="0">
                <a:solidFill>
                  <a:schemeClr val="tx1"/>
                </a:solidFill>
                <a:effectLst/>
                <a:latin typeface="+mn-lt"/>
                <a:ea typeface="+mn-ea"/>
                <a:cs typeface="+mn-cs"/>
              </a:rPr>
              <a:t>work</a:t>
            </a:r>
            <a:r>
              <a:rPr lang="en-GB" sz="1600" kern="1200" dirty="0" smtClean="0">
                <a:solidFill>
                  <a:schemeClr val="tx1"/>
                </a:solidFill>
                <a:effectLst/>
                <a:latin typeface="+mn-lt"/>
                <a:ea typeface="+mn-ea"/>
                <a:cs typeface="+mn-cs"/>
              </a:rPr>
              <a:t> file then the system would advise that there is one or more links to that file and deletion will be problematic.</a:t>
            </a:r>
          </a:p>
          <a:p>
            <a:endParaRPr lang="en-GB"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Symbolic links</a:t>
            </a:r>
            <a:endParaRPr lang="en-IE" sz="1600" b="1"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 </a:t>
            </a:r>
            <a:r>
              <a:rPr lang="en-GB" sz="1600" b="1" kern="1200" dirty="0" smtClean="0">
                <a:solidFill>
                  <a:schemeClr val="tx1"/>
                </a:solidFill>
                <a:effectLst/>
                <a:latin typeface="+mn-lt"/>
                <a:ea typeface="+mn-ea"/>
                <a:cs typeface="+mn-cs"/>
              </a:rPr>
              <a:t>symbolic link</a:t>
            </a:r>
            <a:r>
              <a:rPr lang="en-GB" sz="1600" kern="1200" dirty="0" smtClean="0">
                <a:solidFill>
                  <a:schemeClr val="tx1"/>
                </a:solidFill>
                <a:effectLst/>
                <a:latin typeface="+mn-lt"/>
                <a:ea typeface="+mn-ea"/>
                <a:cs typeface="+mn-cs"/>
              </a:rPr>
              <a:t> provides another method for file sharing. </a:t>
            </a:r>
          </a:p>
          <a:p>
            <a:r>
              <a:rPr lang="en-GB" sz="1600" kern="1200" dirty="0" smtClean="0">
                <a:solidFill>
                  <a:schemeClr val="tx1"/>
                </a:solidFill>
                <a:effectLst/>
                <a:latin typeface="+mn-lt"/>
                <a:ea typeface="+mn-ea"/>
                <a:cs typeface="+mn-cs"/>
              </a:rPr>
              <a:t>A special file of type </a:t>
            </a:r>
            <a:r>
              <a:rPr lang="en-GB" sz="1600" i="1" kern="1200" dirty="0" smtClean="0">
                <a:solidFill>
                  <a:schemeClr val="tx1"/>
                </a:solidFill>
                <a:effectLst/>
                <a:latin typeface="+mn-lt"/>
                <a:ea typeface="+mn-ea"/>
                <a:cs typeface="+mn-cs"/>
              </a:rPr>
              <a:t>link</a:t>
            </a:r>
            <a:r>
              <a:rPr lang="en-GB" sz="1600" kern="1200" dirty="0" smtClean="0">
                <a:solidFill>
                  <a:schemeClr val="tx1"/>
                </a:solidFill>
                <a:effectLst/>
                <a:latin typeface="+mn-lt"/>
                <a:ea typeface="+mn-ea"/>
                <a:cs typeface="+mn-cs"/>
              </a:rPr>
              <a:t> is created to contain, solely, the path name of the target file that we want to link to. </a:t>
            </a:r>
          </a:p>
          <a:p>
            <a:r>
              <a:rPr lang="en-GB" sz="1600" kern="1200" dirty="0" smtClean="0">
                <a:solidFill>
                  <a:schemeClr val="tx1"/>
                </a:solidFill>
                <a:effectLst/>
                <a:latin typeface="+mn-lt"/>
                <a:ea typeface="+mn-ea"/>
                <a:cs typeface="+mn-cs"/>
              </a:rPr>
              <a:t>Here, only the file’s owner has a pointer to the file’s inode.</a:t>
            </a:r>
            <a:endParaRPr lang="en-IE" sz="1600" kern="1200" dirty="0" smtClean="0">
              <a:solidFill>
                <a:schemeClr val="tx1"/>
              </a:solidFill>
              <a:effectLst/>
              <a:latin typeface="+mn-lt"/>
              <a:ea typeface="+mn-ea"/>
              <a:cs typeface="+mn-cs"/>
            </a:endParaRPr>
          </a:p>
          <a:p>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44</a:t>
            </a:fld>
            <a:endParaRPr lang="en-IE"/>
          </a:p>
        </p:txBody>
      </p:sp>
    </p:spTree>
    <p:extLst>
      <p:ext uri="{BB962C8B-B14F-4D97-AF65-F5344CB8AC3E}">
        <p14:creationId xmlns:p14="http://schemas.microsoft.com/office/powerpoint/2010/main" val="399469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5</a:t>
            </a:fld>
            <a:endParaRPr lang="en-IE"/>
          </a:p>
        </p:txBody>
      </p:sp>
    </p:spTree>
    <p:extLst>
      <p:ext uri="{BB962C8B-B14F-4D97-AF65-F5344CB8AC3E}">
        <p14:creationId xmlns:p14="http://schemas.microsoft.com/office/powerpoint/2010/main" val="6938604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Refer to the figure a) above for a representation of a generic UNIX/Linux file system, which shows how a process’s file descriptor is used to identify an open file. </a:t>
            </a:r>
          </a:p>
          <a:p>
            <a:r>
              <a:rPr lang="en-GB" sz="1600" kern="1200" dirty="0" smtClean="0">
                <a:solidFill>
                  <a:schemeClr val="tx1"/>
                </a:solidFill>
                <a:effectLst/>
                <a:latin typeface="+mn-lt"/>
                <a:ea typeface="+mn-ea"/>
                <a:cs typeface="+mn-cs"/>
              </a:rPr>
              <a:t>When a file is opened a copy of its inode is placed in the active inode table. Each process has a single file descriptor table which lists its open files. </a:t>
            </a:r>
          </a:p>
          <a:p>
            <a:r>
              <a:rPr lang="en-GB" sz="1600" kern="1200" dirty="0" smtClean="0">
                <a:solidFill>
                  <a:schemeClr val="tx1"/>
                </a:solidFill>
                <a:effectLst/>
                <a:latin typeface="+mn-lt"/>
                <a:ea typeface="+mn-ea"/>
                <a:cs typeface="+mn-cs"/>
              </a:rPr>
              <a:t>By convention the first entry (location 0) in the table is </a:t>
            </a:r>
            <a:r>
              <a:rPr lang="en-GB" sz="1600" b="1" kern="1200" dirty="0" err="1" smtClean="0">
                <a:solidFill>
                  <a:schemeClr val="tx1"/>
                </a:solidFill>
                <a:effectLst/>
                <a:latin typeface="+mn-lt"/>
                <a:ea typeface="+mn-ea"/>
                <a:cs typeface="+mn-cs"/>
              </a:rPr>
              <a:t>stdin</a:t>
            </a:r>
            <a:r>
              <a:rPr lang="en-GB" sz="1600" kern="1200" dirty="0" smtClean="0">
                <a:solidFill>
                  <a:schemeClr val="tx1"/>
                </a:solidFill>
                <a:effectLst/>
                <a:latin typeface="+mn-lt"/>
                <a:ea typeface="+mn-ea"/>
                <a:cs typeface="+mn-cs"/>
              </a:rPr>
              <a:t>, the next entry (location 1) is </a:t>
            </a:r>
            <a:r>
              <a:rPr lang="en-GB" sz="1600" b="1" kern="1200" dirty="0" err="1" smtClean="0">
                <a:solidFill>
                  <a:schemeClr val="tx1"/>
                </a:solidFill>
                <a:effectLst/>
                <a:latin typeface="+mn-lt"/>
                <a:ea typeface="+mn-ea"/>
                <a:cs typeface="+mn-cs"/>
              </a:rPr>
              <a:t>stdout</a:t>
            </a:r>
            <a:r>
              <a:rPr lang="en-GB" sz="1600" kern="1200" dirty="0" smtClean="0">
                <a:solidFill>
                  <a:schemeClr val="tx1"/>
                </a:solidFill>
                <a:effectLst/>
                <a:latin typeface="+mn-lt"/>
                <a:ea typeface="+mn-ea"/>
                <a:cs typeface="+mn-cs"/>
              </a:rPr>
              <a:t> and the third entry (location 2) is </a:t>
            </a:r>
            <a:r>
              <a:rPr lang="en-GB" sz="1600" b="1" kern="1200" dirty="0" err="1" smtClean="0">
                <a:solidFill>
                  <a:schemeClr val="tx1"/>
                </a:solidFill>
                <a:effectLst/>
                <a:latin typeface="+mn-lt"/>
                <a:ea typeface="+mn-ea"/>
                <a:cs typeface="+mn-cs"/>
              </a:rPr>
              <a:t>stderr</a:t>
            </a:r>
            <a:r>
              <a:rPr lang="en-GB" sz="1600" kern="1200" dirty="0" smtClean="0">
                <a:solidFill>
                  <a:schemeClr val="tx1"/>
                </a:solidFill>
                <a:effectLst/>
                <a:latin typeface="+mn-lt"/>
                <a:ea typeface="+mn-ea"/>
                <a:cs typeface="+mn-cs"/>
              </a:rPr>
              <a:t>. </a:t>
            </a:r>
          </a:p>
          <a:p>
            <a:r>
              <a:rPr lang="en-GB" sz="1600" kern="1200" dirty="0" smtClean="0">
                <a:solidFill>
                  <a:schemeClr val="tx1"/>
                </a:solidFill>
                <a:effectLst/>
                <a:latin typeface="+mn-lt"/>
                <a:ea typeface="+mn-ea"/>
                <a:cs typeface="+mn-cs"/>
              </a:rPr>
              <a:t>An entry in the </a:t>
            </a:r>
            <a:r>
              <a:rPr lang="en-GB" sz="1600" b="1" kern="1200" dirty="0" smtClean="0">
                <a:solidFill>
                  <a:schemeClr val="tx1"/>
                </a:solidFill>
                <a:effectLst/>
                <a:latin typeface="+mn-lt"/>
                <a:ea typeface="+mn-ea"/>
                <a:cs typeface="+mn-cs"/>
              </a:rPr>
              <a:t>file</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descriptor</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table</a:t>
            </a:r>
            <a:r>
              <a:rPr lang="en-GB" sz="1600" kern="1200" dirty="0" smtClean="0">
                <a:solidFill>
                  <a:schemeClr val="tx1"/>
                </a:solidFill>
                <a:effectLst/>
                <a:latin typeface="+mn-lt"/>
                <a:ea typeface="+mn-ea"/>
                <a:cs typeface="+mn-cs"/>
              </a:rPr>
              <a:t> points to a </a:t>
            </a:r>
            <a:r>
              <a:rPr lang="en-GB" sz="1600" b="1" kern="1200" dirty="0" smtClean="0">
                <a:solidFill>
                  <a:schemeClr val="tx1"/>
                </a:solidFill>
                <a:effectLst/>
                <a:latin typeface="+mn-lt"/>
                <a:ea typeface="+mn-ea"/>
                <a:cs typeface="+mn-cs"/>
              </a:rPr>
              <a:t>structure</a:t>
            </a:r>
            <a:r>
              <a:rPr lang="en-GB" sz="1600" kern="1200" dirty="0" smtClean="0">
                <a:solidFill>
                  <a:schemeClr val="tx1"/>
                </a:solidFill>
                <a:effectLst/>
                <a:latin typeface="+mn-lt"/>
                <a:ea typeface="+mn-ea"/>
                <a:cs typeface="+mn-cs"/>
              </a:rPr>
              <a:t> in the </a:t>
            </a:r>
            <a:r>
              <a:rPr lang="en-GB" sz="1600" b="1" kern="1200" dirty="0" smtClean="0">
                <a:solidFill>
                  <a:schemeClr val="tx1"/>
                </a:solidFill>
                <a:effectLst/>
                <a:latin typeface="+mn-lt"/>
                <a:ea typeface="+mn-ea"/>
                <a:cs typeface="+mn-cs"/>
              </a:rPr>
              <a:t>open</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file</a:t>
            </a:r>
            <a:r>
              <a:rPr lang="en-GB" sz="1600" kern="1200" dirty="0" smtClean="0">
                <a:solidFill>
                  <a:schemeClr val="tx1"/>
                </a:solidFill>
                <a:effectLst/>
                <a:latin typeface="+mn-lt"/>
                <a:ea typeface="+mn-ea"/>
                <a:cs typeface="+mn-cs"/>
              </a:rPr>
              <a:t> table, which in turn </a:t>
            </a:r>
            <a:r>
              <a:rPr lang="en-GB" sz="1600" b="1" kern="1200" dirty="0" smtClean="0">
                <a:solidFill>
                  <a:schemeClr val="tx1"/>
                </a:solidFill>
                <a:effectLst/>
                <a:latin typeface="+mn-lt"/>
                <a:ea typeface="+mn-ea"/>
                <a:cs typeface="+mn-cs"/>
              </a:rPr>
              <a:t>points</a:t>
            </a:r>
            <a:r>
              <a:rPr lang="en-GB" sz="1600" kern="1200" dirty="0" smtClean="0">
                <a:solidFill>
                  <a:schemeClr val="tx1"/>
                </a:solidFill>
                <a:effectLst/>
                <a:latin typeface="+mn-lt"/>
                <a:ea typeface="+mn-ea"/>
                <a:cs typeface="+mn-cs"/>
              </a:rPr>
              <a:t> to the </a:t>
            </a:r>
            <a:r>
              <a:rPr lang="en-GB" sz="1600" b="1" kern="1200" dirty="0" smtClean="0">
                <a:solidFill>
                  <a:schemeClr val="tx1"/>
                </a:solidFill>
                <a:effectLst/>
                <a:latin typeface="+mn-lt"/>
                <a:ea typeface="+mn-ea"/>
                <a:cs typeface="+mn-cs"/>
              </a:rPr>
              <a:t>file’s</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inode</a:t>
            </a:r>
            <a:r>
              <a:rPr lang="en-GB" sz="1600" kern="1200" dirty="0" smtClean="0">
                <a:solidFill>
                  <a:schemeClr val="tx1"/>
                </a:solidFill>
                <a:effectLst/>
                <a:latin typeface="+mn-lt"/>
                <a:ea typeface="+mn-ea"/>
                <a:cs typeface="+mn-cs"/>
              </a:rPr>
              <a:t> in the </a:t>
            </a:r>
            <a:r>
              <a:rPr lang="en-GB" sz="1600" b="1" kern="1200" dirty="0" smtClean="0">
                <a:solidFill>
                  <a:schemeClr val="tx1"/>
                </a:solidFill>
                <a:effectLst/>
                <a:latin typeface="+mn-lt"/>
                <a:ea typeface="+mn-ea"/>
                <a:cs typeface="+mn-cs"/>
              </a:rPr>
              <a:t>active</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inode</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table</a:t>
            </a:r>
            <a:r>
              <a:rPr lang="en-GB" sz="1600" kern="1200" dirty="0" smtClean="0">
                <a:solidFill>
                  <a:schemeClr val="tx1"/>
                </a:solidFill>
                <a:effectLst/>
                <a:latin typeface="+mn-lt"/>
                <a:ea typeface="+mn-ea"/>
                <a:cs typeface="+mn-cs"/>
              </a:rPr>
              <a:t>. </a:t>
            </a:r>
          </a:p>
          <a:p>
            <a:endParaRPr lang="en-GB"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open file table’s entry holds status information for the file, specifically relating to the process which opened the file. </a:t>
            </a:r>
          </a:p>
          <a:p>
            <a:r>
              <a:rPr lang="en-GB" sz="1600" kern="1200" dirty="0" smtClean="0">
                <a:solidFill>
                  <a:schemeClr val="tx1"/>
                </a:solidFill>
                <a:effectLst/>
                <a:latin typeface="+mn-lt"/>
                <a:ea typeface="+mn-ea"/>
                <a:cs typeface="+mn-cs"/>
              </a:rPr>
              <a:t>This information includes the file position, the read/write permissions, etc. </a:t>
            </a:r>
          </a:p>
          <a:p>
            <a:r>
              <a:rPr lang="en-GB" sz="1600" kern="1200" dirty="0" smtClean="0">
                <a:solidFill>
                  <a:schemeClr val="tx1"/>
                </a:solidFill>
                <a:effectLst/>
                <a:latin typeface="+mn-lt"/>
                <a:ea typeface="+mn-ea"/>
                <a:cs typeface="+mn-cs"/>
              </a:rPr>
              <a:t>As shown in figure a) if two separate processes have the same file opened then each process will have its own structure in the open file table. </a:t>
            </a:r>
          </a:p>
          <a:p>
            <a:r>
              <a:rPr lang="en-GB" sz="1600" kern="1200" dirty="0" smtClean="0">
                <a:solidFill>
                  <a:schemeClr val="tx1"/>
                </a:solidFill>
                <a:effectLst/>
                <a:latin typeface="+mn-lt"/>
                <a:ea typeface="+mn-ea"/>
                <a:cs typeface="+mn-cs"/>
              </a:rPr>
              <a:t>This is necessary as each individual process will open a file with specific permissions and each process will have a specific file position at any given time.</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46</a:t>
            </a:fld>
            <a:endParaRPr lang="en-IE"/>
          </a:p>
        </p:txBody>
      </p:sp>
    </p:spTree>
    <p:extLst>
      <p:ext uri="{BB962C8B-B14F-4D97-AF65-F5344CB8AC3E}">
        <p14:creationId xmlns:p14="http://schemas.microsoft.com/office/powerpoint/2010/main" val="114795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Figure b) above shows a situation where </a:t>
            </a:r>
            <a:r>
              <a:rPr lang="en-GB" sz="1600" b="1" kern="1200" dirty="0" err="1" smtClean="0">
                <a:solidFill>
                  <a:schemeClr val="tx1"/>
                </a:solidFill>
                <a:effectLst/>
                <a:latin typeface="+mn-lt"/>
                <a:ea typeface="+mn-ea"/>
                <a:cs typeface="+mn-cs"/>
              </a:rPr>
              <a:t>Process_A</a:t>
            </a:r>
            <a:r>
              <a:rPr lang="en-GB" sz="1600" kern="1200" dirty="0" smtClean="0">
                <a:solidFill>
                  <a:schemeClr val="tx1"/>
                </a:solidFill>
                <a:effectLst/>
                <a:latin typeface="+mn-lt"/>
                <a:ea typeface="+mn-ea"/>
                <a:cs typeface="+mn-cs"/>
              </a:rPr>
              <a:t> creates a child process, </a:t>
            </a:r>
            <a:r>
              <a:rPr lang="en-GB" sz="1600" b="1" kern="1200" dirty="0" err="1" smtClean="0">
                <a:solidFill>
                  <a:schemeClr val="tx1"/>
                </a:solidFill>
                <a:effectLst/>
                <a:latin typeface="+mn-lt"/>
                <a:ea typeface="+mn-ea"/>
                <a:cs typeface="+mn-cs"/>
              </a:rPr>
              <a:t>Process_X</a:t>
            </a:r>
            <a:r>
              <a:rPr lang="en-GB" sz="1600" kern="1200" dirty="0" smtClean="0">
                <a:solidFill>
                  <a:schemeClr val="tx1"/>
                </a:solidFill>
                <a:effectLst/>
                <a:latin typeface="+mn-lt"/>
                <a:ea typeface="+mn-ea"/>
                <a:cs typeface="+mn-cs"/>
              </a:rPr>
              <a:t>, and the child process inherits the open file status of its parent.</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47</a:t>
            </a:fld>
            <a:endParaRPr lang="en-IE"/>
          </a:p>
        </p:txBody>
      </p:sp>
    </p:spTree>
    <p:extLst>
      <p:ext uri="{BB962C8B-B14F-4D97-AF65-F5344CB8AC3E}">
        <p14:creationId xmlns:p14="http://schemas.microsoft.com/office/powerpoint/2010/main" val="39275353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A virtual file system (VFS) is an abstraction layer to allow client applications to access different types of actual file systems in a common way. One of the first virtual file systems for UNIX was introduced in 1985 by </a:t>
            </a:r>
            <a:r>
              <a:rPr lang="en-IE" sz="1600" u="sng" kern="1200" dirty="0" smtClean="0">
                <a:solidFill>
                  <a:schemeClr val="tx1"/>
                </a:solidFill>
                <a:effectLst/>
                <a:latin typeface="+mn-lt"/>
                <a:ea typeface="+mn-ea"/>
                <a:cs typeface="+mn-cs"/>
                <a:hlinkClick r:id="rId3" tooltip="Sun Microsystems"/>
              </a:rPr>
              <a:t>Sun Microsystems</a:t>
            </a:r>
            <a:r>
              <a:rPr lang="en-IE" sz="1600" kern="1200" dirty="0" smtClean="0">
                <a:solidFill>
                  <a:schemeClr val="tx1"/>
                </a:solidFill>
                <a:effectLst/>
                <a:latin typeface="+mn-lt"/>
                <a:ea typeface="+mn-ea"/>
                <a:cs typeface="+mn-cs"/>
              </a:rPr>
              <a:t>, for the </a:t>
            </a:r>
            <a:r>
              <a:rPr lang="en-IE" sz="1600" u="sng" kern="1200" dirty="0" smtClean="0">
                <a:solidFill>
                  <a:schemeClr val="tx1"/>
                </a:solidFill>
                <a:effectLst/>
                <a:latin typeface="+mn-lt"/>
                <a:ea typeface="+mn-ea"/>
                <a:cs typeface="+mn-cs"/>
                <a:hlinkClick r:id="rId4" tooltip="SunOS"/>
              </a:rPr>
              <a:t>SunOS</a:t>
            </a:r>
            <a:r>
              <a:rPr lang="en-IE" sz="1600" kern="1200" dirty="0" smtClean="0">
                <a:solidFill>
                  <a:schemeClr val="tx1"/>
                </a:solidFill>
                <a:effectLst/>
                <a:latin typeface="+mn-lt"/>
                <a:ea typeface="+mn-ea"/>
                <a:cs typeface="+mn-cs"/>
              </a:rPr>
              <a:t> 2.0. </a:t>
            </a:r>
            <a:r>
              <a:rPr lang="en-GB" sz="1600" kern="1200" dirty="0" smtClean="0">
                <a:solidFill>
                  <a:schemeClr val="tx1"/>
                </a:solidFill>
                <a:effectLst/>
                <a:latin typeface="+mn-lt"/>
                <a:ea typeface="+mn-ea"/>
                <a:cs typeface="+mn-cs"/>
              </a:rPr>
              <a:t>The Linux file manager supports a file system independent scheme that uses a common interface to handle partitions that are built with different types of file systems, such as ext2, ext3, NTFS, FAT-32, MINIX, MSDOS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This file system independent solution, with a common interface, is referred to as the VFS, the Virtual File System. Thus, the VFS provides a common file system model to integrate the various different types of file systems into a single heterogeneous file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The Linux VFS supports many different types of file systems (some 50 in all) including the following disk based file systems – this is not an exhaustive list:</a:t>
            </a: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Network file systems are also supported e.g.:</a:t>
            </a:r>
            <a:endParaRPr lang="en-IE" sz="1600" kern="1200" dirty="0" smtClean="0">
              <a:solidFill>
                <a:schemeClr val="tx1"/>
              </a:solidFill>
              <a:effectLst/>
              <a:latin typeface="+mn-lt"/>
              <a:ea typeface="+mn-ea"/>
              <a:cs typeface="+mn-cs"/>
            </a:endParaRPr>
          </a:p>
          <a:p>
            <a:endParaRPr lang="en-I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Some special file systems are also supported, for example the Linux </a:t>
            </a:r>
            <a:r>
              <a:rPr lang="en-GB" sz="1600" b="1" kern="1200" dirty="0" smtClean="0">
                <a:solidFill>
                  <a:schemeClr val="tx1"/>
                </a:solidFill>
                <a:effectLst/>
                <a:latin typeface="+mn-lt"/>
                <a:ea typeface="+mn-ea"/>
                <a:cs typeface="+mn-cs"/>
              </a:rPr>
              <a:t>/proc</a:t>
            </a:r>
            <a:r>
              <a:rPr lang="en-GB" sz="1600" kern="1200" dirty="0" smtClean="0">
                <a:solidFill>
                  <a:schemeClr val="tx1"/>
                </a:solidFill>
                <a:effectLst/>
                <a:latin typeface="+mn-lt"/>
                <a:ea typeface="+mn-ea"/>
                <a:cs typeface="+mn-cs"/>
              </a:rPr>
              <a:t> file system, </a:t>
            </a:r>
            <a:r>
              <a:rPr lang="en-GB" sz="1600" b="1" kern="1200" dirty="0" smtClean="0">
                <a:solidFill>
                  <a:schemeClr val="tx1"/>
                </a:solidFill>
                <a:effectLst/>
                <a:latin typeface="+mn-lt"/>
                <a:ea typeface="+mn-ea"/>
                <a:cs typeface="+mn-cs"/>
              </a:rPr>
              <a:t>fuse</a:t>
            </a:r>
            <a:r>
              <a:rPr lang="en-GB" sz="1600" kern="1200" dirty="0" smtClean="0">
                <a:solidFill>
                  <a:schemeClr val="tx1"/>
                </a:solidFill>
                <a:effectLst/>
                <a:latin typeface="+mn-lt"/>
                <a:ea typeface="+mn-ea"/>
                <a:cs typeface="+mn-cs"/>
              </a:rPr>
              <a:t> (file system in user space) and the </a:t>
            </a:r>
            <a:r>
              <a:rPr lang="en-GB" sz="1600" b="1" kern="1200" dirty="0" err="1" smtClean="0">
                <a:solidFill>
                  <a:schemeClr val="tx1"/>
                </a:solidFill>
                <a:effectLst/>
                <a:latin typeface="+mn-lt"/>
                <a:ea typeface="+mn-ea"/>
                <a:cs typeface="+mn-cs"/>
              </a:rPr>
              <a:t>sysfs</a:t>
            </a:r>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48</a:t>
            </a:fld>
            <a:endParaRPr lang="en-IE"/>
          </a:p>
        </p:txBody>
      </p:sp>
    </p:spTree>
    <p:extLst>
      <p:ext uri="{BB962C8B-B14F-4D97-AF65-F5344CB8AC3E}">
        <p14:creationId xmlns:p14="http://schemas.microsoft.com/office/powerpoint/2010/main" val="301908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The VFS file system model itself has the architecture of a conventional UNIX file system, where a file system is described using a </a:t>
            </a:r>
            <a:r>
              <a:rPr lang="en-GB" sz="1600" b="1" kern="1200" dirty="0" smtClean="0">
                <a:solidFill>
                  <a:schemeClr val="tx1"/>
                </a:solidFill>
                <a:effectLst/>
                <a:latin typeface="+mn-lt"/>
                <a:ea typeface="+mn-ea"/>
                <a:cs typeface="+mn-cs"/>
              </a:rPr>
              <a:t>superblock</a:t>
            </a:r>
            <a:r>
              <a:rPr lang="en-GB" sz="1600" kern="1200" dirty="0" smtClean="0">
                <a:solidFill>
                  <a:schemeClr val="tx1"/>
                </a:solidFill>
                <a:effectLst/>
                <a:latin typeface="+mn-lt"/>
                <a:ea typeface="+mn-ea"/>
                <a:cs typeface="+mn-cs"/>
              </a:rPr>
              <a:t> and a file is described by an </a:t>
            </a:r>
            <a:r>
              <a:rPr lang="en-GB" sz="1600" b="1" kern="1200" dirty="0" smtClean="0">
                <a:solidFill>
                  <a:schemeClr val="tx1"/>
                </a:solidFill>
                <a:effectLst/>
                <a:latin typeface="+mn-lt"/>
                <a:ea typeface="+mn-ea"/>
                <a:cs typeface="+mn-cs"/>
              </a:rPr>
              <a:t>inode</a:t>
            </a:r>
            <a:r>
              <a:rPr lang="en-GB" sz="1600" kern="1200" dirty="0" smtClean="0">
                <a:solidFill>
                  <a:schemeClr val="tx1"/>
                </a:solidFill>
                <a:effectLst/>
                <a:latin typeface="+mn-lt"/>
                <a:ea typeface="+mn-ea"/>
                <a:cs typeface="+mn-cs"/>
              </a:rPr>
              <a:t> etc. The file system </a:t>
            </a:r>
            <a:r>
              <a:rPr lang="en-GB" sz="1600" b="1" kern="1200" dirty="0" smtClean="0">
                <a:solidFill>
                  <a:schemeClr val="tx1"/>
                </a:solidFill>
                <a:effectLst/>
                <a:latin typeface="+mn-lt"/>
                <a:ea typeface="+mn-ea"/>
                <a:cs typeface="+mn-cs"/>
              </a:rPr>
              <a:t>translators</a:t>
            </a:r>
            <a:r>
              <a:rPr lang="en-GB" sz="1600" kern="1200" dirty="0" smtClean="0">
                <a:solidFill>
                  <a:schemeClr val="tx1"/>
                </a:solidFill>
                <a:effectLst/>
                <a:latin typeface="+mn-lt"/>
                <a:ea typeface="+mn-ea"/>
                <a:cs typeface="+mn-cs"/>
              </a:rPr>
              <a:t> will convert the external file system descriptions into the VFS internal disk-independent format.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VFS architecture is sometimes referred to as a ‘switch’. The VFS switch is used to perform the translations for the different types of file systems, where each type of file system has a file system dependent translator, which translates the external file representation into an internal VFS representation. This is achieved within the kernel where each read, write, or other function, when called, is substituted by an equivalent function that supports the target native file system. </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49</a:t>
            </a:fld>
            <a:endParaRPr lang="en-IE"/>
          </a:p>
        </p:txBody>
      </p:sp>
    </p:spTree>
    <p:extLst>
      <p:ext uri="{BB962C8B-B14F-4D97-AF65-F5344CB8AC3E}">
        <p14:creationId xmlns:p14="http://schemas.microsoft.com/office/powerpoint/2010/main" val="13267395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The VFS uses caches to optimize the file system performance. An inode cache, a directory cache and a buffer cache are used. Refer to the figure  for VFS architecture diagram, earlier, to see the location of these caches.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The VFS inode cache</a:t>
            </a:r>
            <a:endParaRPr lang="en-IE" sz="1600" b="1"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Virtual File System maintains an inode cache to speed up accesses for all of the mounted file systems, as physical disk access is so slow. The VFS inode cache is accessed using a </a:t>
            </a:r>
            <a:r>
              <a:rPr lang="en-GB" sz="1600" b="1" kern="1200" dirty="0" smtClean="0">
                <a:solidFill>
                  <a:schemeClr val="tx1"/>
                </a:solidFill>
                <a:effectLst/>
                <a:latin typeface="+mn-lt"/>
                <a:ea typeface="+mn-ea"/>
                <a:cs typeface="+mn-cs"/>
              </a:rPr>
              <a:t>hash</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table</a:t>
            </a:r>
            <a:r>
              <a:rPr lang="en-GB" sz="1600" kern="1200" dirty="0" smtClean="0">
                <a:solidFill>
                  <a:schemeClr val="tx1"/>
                </a:solidFill>
                <a:effectLst/>
                <a:latin typeface="+mn-lt"/>
                <a:ea typeface="+mn-ea"/>
                <a:cs typeface="+mn-cs"/>
              </a:rPr>
              <a:t>. When the Virtual File System needs to access an inode, it first looks in the VFS inode cache. If the inode is found in the cache, its count is incremented to indicate that there is now another process using this inode. If the inode is not in the cache, a free VFS inode in the cache must be found. If there are no free inodes, the kernel may allocate more cache memory. </a:t>
            </a:r>
          </a:p>
          <a:p>
            <a:r>
              <a:rPr lang="en-GB" sz="1600" kern="1200" dirty="0" smtClean="0">
                <a:solidFill>
                  <a:schemeClr val="tx1"/>
                </a:solidFill>
                <a:effectLst/>
                <a:latin typeface="+mn-lt"/>
                <a:ea typeface="+mn-ea"/>
                <a:cs typeface="+mn-cs"/>
              </a:rPr>
              <a:t>The kernel can discard unused inodes, i.e. inodes with a zero usage count. To find the VFS inode that is actually required, the file system will probably need to access several inodes, to read the intermediate directories in the file path.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The VFS Directory cache</a:t>
            </a:r>
            <a:endParaRPr lang="en-IE" sz="1600" b="1"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VFS maintains a cache of directory entries to speed up access to frequently used directories. The directory cache uses a hash table, based on the directory name, to speed up access. </a:t>
            </a:r>
          </a:p>
          <a:p>
            <a:endParaRPr lang="en-GB"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The VFS Buffer cache</a:t>
            </a:r>
            <a:endParaRPr lang="en-IE" sz="1600" b="1"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mounted file systems will generate a lot of requests to the block devices to read and write data blocks. All of the Linux block devices are viewed as linear collections of blocks of the same size. A cache of block buffers is used to speed up access to the data blocks. A hash table is used to optimize the access time. There is a single buffer cache shared among all of the physical block devices, so at any given time there can be numerous block buffers in the buffer cache. The cache is organized based on standard buffer sizes. Supported buffer sizes are 512, 1024, 2048, 4096 and 8192 bytes. There is a single list of buffers for each supported buffer size.</a:t>
            </a:r>
          </a:p>
          <a:p>
            <a:endParaRPr lang="en-GB"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endParaRPr lang="en-IE" sz="1600" kern="1200" dirty="0" smtClean="0">
              <a:solidFill>
                <a:schemeClr val="tx1"/>
              </a:solidFill>
              <a:effectLst/>
              <a:latin typeface="+mn-lt"/>
              <a:ea typeface="+mn-ea"/>
              <a:cs typeface="+mn-cs"/>
            </a:endParaRPr>
          </a:p>
          <a:p>
            <a:endParaRPr lang="en-IE" sz="1600" kern="1200" dirty="0" smtClean="0">
              <a:solidFill>
                <a:schemeClr val="tx1"/>
              </a:solidFill>
              <a:effectLst/>
              <a:latin typeface="+mn-lt"/>
              <a:ea typeface="+mn-ea"/>
              <a:cs typeface="+mn-cs"/>
            </a:endParaRPr>
          </a:p>
          <a:p>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50</a:t>
            </a:fld>
            <a:endParaRPr lang="en-IE"/>
          </a:p>
        </p:txBody>
      </p:sp>
    </p:spTree>
    <p:extLst>
      <p:ext uri="{BB962C8B-B14F-4D97-AF65-F5344CB8AC3E}">
        <p14:creationId xmlns:p14="http://schemas.microsoft.com/office/powerpoint/2010/main" val="19106515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kern="1200" dirty="0" smtClean="0">
                <a:solidFill>
                  <a:schemeClr val="tx1"/>
                </a:solidFill>
                <a:effectLst/>
                <a:latin typeface="+mn-lt"/>
                <a:ea typeface="+mn-ea"/>
                <a:cs typeface="+mn-cs"/>
              </a:rPr>
              <a:t>Opening a file in VFS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To open a file in the newly mounted file system, the file’s specified pathname is searched, component by component, as discussed earlier for the UNIX file system. Each directory file in the pathname needs to be opened and read to find the next directory or file component in the pathname. If this path search finds a mount point then the search moves to the other file system and continues.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 file is opened using the </a:t>
            </a:r>
            <a:r>
              <a:rPr lang="en-GB" sz="1600" b="1" kern="1200" dirty="0" smtClean="0">
                <a:solidFill>
                  <a:schemeClr val="tx1"/>
                </a:solidFill>
                <a:effectLst/>
                <a:latin typeface="+mn-lt"/>
                <a:ea typeface="+mn-ea"/>
                <a:cs typeface="+mn-cs"/>
              </a:rPr>
              <a:t>open()</a:t>
            </a:r>
            <a:r>
              <a:rPr lang="en-GB" sz="1600" kern="1200" dirty="0" smtClean="0">
                <a:solidFill>
                  <a:schemeClr val="tx1"/>
                </a:solidFill>
                <a:effectLst/>
                <a:latin typeface="+mn-lt"/>
                <a:ea typeface="+mn-ea"/>
                <a:cs typeface="+mn-cs"/>
              </a:rPr>
              <a:t> system, as follows: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b="1" kern="1200" dirty="0" err="1" smtClean="0">
                <a:solidFill>
                  <a:schemeClr val="tx1"/>
                </a:solidFill>
                <a:effectLst/>
                <a:latin typeface="+mn-lt"/>
                <a:ea typeface="+mn-ea"/>
                <a:cs typeface="+mn-cs"/>
              </a:rPr>
              <a:t>fd</a:t>
            </a:r>
            <a:r>
              <a:rPr lang="en-GB" sz="1600" b="1" kern="1200" dirty="0" smtClean="0">
                <a:solidFill>
                  <a:schemeClr val="tx1"/>
                </a:solidFill>
                <a:effectLst/>
                <a:latin typeface="+mn-lt"/>
                <a:ea typeface="+mn-ea"/>
                <a:cs typeface="+mn-cs"/>
              </a:rPr>
              <a:t> = open (path, flag, mode);</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On a successful opening of the file, the function returns an identifier, known as the </a:t>
            </a:r>
            <a:r>
              <a:rPr lang="en-GB" sz="1600" b="1" kern="1200" dirty="0" smtClean="0">
                <a:solidFill>
                  <a:schemeClr val="tx1"/>
                </a:solidFill>
                <a:effectLst/>
                <a:latin typeface="+mn-lt"/>
                <a:ea typeface="+mn-ea"/>
                <a:cs typeface="+mn-cs"/>
              </a:rPr>
              <a:t>file descriptor</a:t>
            </a:r>
            <a:r>
              <a:rPr lang="en-GB" sz="1600" kern="1200" dirty="0" smtClean="0">
                <a:solidFill>
                  <a:schemeClr val="tx1"/>
                </a:solidFill>
                <a:effectLst/>
                <a:latin typeface="+mn-lt"/>
                <a:ea typeface="+mn-ea"/>
                <a:cs typeface="+mn-cs"/>
              </a:rPr>
              <a:t> (</a:t>
            </a:r>
            <a:r>
              <a:rPr lang="en-GB" sz="1600" kern="1200" dirty="0" err="1" smtClean="0">
                <a:solidFill>
                  <a:schemeClr val="tx1"/>
                </a:solidFill>
                <a:effectLst/>
                <a:latin typeface="+mn-lt"/>
                <a:ea typeface="+mn-ea"/>
                <a:cs typeface="+mn-cs"/>
              </a:rPr>
              <a:t>fd</a:t>
            </a:r>
            <a:r>
              <a:rPr lang="en-GB" sz="1600" kern="1200" dirty="0" smtClean="0">
                <a:solidFill>
                  <a:schemeClr val="tx1"/>
                </a:solidFill>
                <a:effectLst/>
                <a:latin typeface="+mn-lt"/>
                <a:ea typeface="+mn-ea"/>
                <a:cs typeface="+mn-cs"/>
              </a:rPr>
              <a:t>). The system call creates an “open file” object. This is an open file object for the specific process and contains information such as the file’s position, the read/write permissions etc. The same open file object may be identified by more than one file descriptor in the same process. Several processes can open the same file, as there can be separate file objects for a single file. See the diagram of Figure X below to show the objects used to manage an open file. A </a:t>
            </a:r>
            <a:r>
              <a:rPr lang="en-GB" sz="1600" b="1"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(directory entry) object is used to represent a directory token, showing the associated file inode and the respective directory’s parent process and child processes. The kernel creates a </a:t>
            </a:r>
            <a:r>
              <a:rPr lang="en-GB" sz="1600"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object for every component in the pathname for the file to be opened, where each </a:t>
            </a:r>
            <a:r>
              <a:rPr lang="en-GB" sz="1600"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corresponds to one filename component in the filesystem. Note, the </a:t>
            </a:r>
            <a:r>
              <a:rPr lang="en-GB" sz="1600" b="1" kern="1200" dirty="0" err="1" smtClean="0">
                <a:solidFill>
                  <a:schemeClr val="tx1"/>
                </a:solidFill>
                <a:effectLst/>
                <a:latin typeface="+mn-lt"/>
                <a:ea typeface="+mn-ea"/>
                <a:cs typeface="+mn-cs"/>
              </a:rPr>
              <a:t>d_child</a:t>
            </a:r>
            <a:r>
              <a:rPr lang="en-GB" sz="1600" kern="1200" dirty="0" smtClean="0">
                <a:solidFill>
                  <a:schemeClr val="tx1"/>
                </a:solidFill>
                <a:effectLst/>
                <a:latin typeface="+mn-lt"/>
                <a:ea typeface="+mn-ea"/>
                <a:cs typeface="+mn-cs"/>
              </a:rPr>
              <a:t> field in the </a:t>
            </a:r>
            <a:r>
              <a:rPr lang="en-GB" sz="1600"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refers to the list of children of the parent directory (i.e. sibling directories), while a </a:t>
            </a:r>
            <a:r>
              <a:rPr lang="en-GB" sz="1600" b="1" kern="1200" dirty="0" err="1" smtClean="0">
                <a:solidFill>
                  <a:schemeClr val="tx1"/>
                </a:solidFill>
                <a:effectLst/>
                <a:latin typeface="+mn-lt"/>
                <a:ea typeface="+mn-ea"/>
                <a:cs typeface="+mn-cs"/>
              </a:rPr>
              <a:t>d_subdirs</a:t>
            </a:r>
            <a:r>
              <a:rPr lang="en-GB" sz="1600" kern="1200" dirty="0" smtClean="0">
                <a:solidFill>
                  <a:schemeClr val="tx1"/>
                </a:solidFill>
                <a:effectLst/>
                <a:latin typeface="+mn-lt"/>
                <a:ea typeface="+mn-ea"/>
                <a:cs typeface="+mn-cs"/>
              </a:rPr>
              <a:t> entry refers to the list of children for this </a:t>
            </a:r>
            <a:r>
              <a:rPr lang="en-GB" sz="1600"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entry.</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51</a:t>
            </a:fld>
            <a:endParaRPr lang="en-IE"/>
          </a:p>
        </p:txBody>
      </p:sp>
    </p:spTree>
    <p:extLst>
      <p:ext uri="{BB962C8B-B14F-4D97-AF65-F5344CB8AC3E}">
        <p14:creationId xmlns:p14="http://schemas.microsoft.com/office/powerpoint/2010/main" val="3867188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kern="1200" dirty="0" smtClean="0">
                <a:solidFill>
                  <a:schemeClr val="tx1"/>
                </a:solidFill>
                <a:effectLst/>
                <a:latin typeface="+mn-lt"/>
                <a:ea typeface="+mn-ea"/>
                <a:cs typeface="+mn-cs"/>
              </a:rPr>
              <a:t>Opening a file in VFS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To open a file in the newly mounted file system, the file’s specified pathname is searched, component by component, as discussed earlier for the UNIX file system. Each directory file in the pathname needs to be opened and read to find the next directory or file component in the pathname. If this path search finds a mount point then the search moves to the other file system and continues.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 file is opened using the </a:t>
            </a:r>
            <a:r>
              <a:rPr lang="en-GB" sz="1600" b="1" kern="1200" dirty="0" smtClean="0">
                <a:solidFill>
                  <a:schemeClr val="tx1"/>
                </a:solidFill>
                <a:effectLst/>
                <a:latin typeface="+mn-lt"/>
                <a:ea typeface="+mn-ea"/>
                <a:cs typeface="+mn-cs"/>
              </a:rPr>
              <a:t>open()</a:t>
            </a:r>
            <a:r>
              <a:rPr lang="en-GB" sz="1600" kern="1200" dirty="0" smtClean="0">
                <a:solidFill>
                  <a:schemeClr val="tx1"/>
                </a:solidFill>
                <a:effectLst/>
                <a:latin typeface="+mn-lt"/>
                <a:ea typeface="+mn-ea"/>
                <a:cs typeface="+mn-cs"/>
              </a:rPr>
              <a:t> system, as follows: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b="1" kern="1200" dirty="0" err="1" smtClean="0">
                <a:solidFill>
                  <a:schemeClr val="tx1"/>
                </a:solidFill>
                <a:effectLst/>
                <a:latin typeface="+mn-lt"/>
                <a:ea typeface="+mn-ea"/>
                <a:cs typeface="+mn-cs"/>
              </a:rPr>
              <a:t>fd</a:t>
            </a:r>
            <a:r>
              <a:rPr lang="en-GB" sz="1600" b="1" kern="1200" dirty="0" smtClean="0">
                <a:solidFill>
                  <a:schemeClr val="tx1"/>
                </a:solidFill>
                <a:effectLst/>
                <a:latin typeface="+mn-lt"/>
                <a:ea typeface="+mn-ea"/>
                <a:cs typeface="+mn-cs"/>
              </a:rPr>
              <a:t> = open (path, flag, mode);</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On a successful opening of the file, the function returns an identifier, known as the </a:t>
            </a:r>
            <a:r>
              <a:rPr lang="en-GB" sz="1600" b="1" kern="1200" dirty="0" smtClean="0">
                <a:solidFill>
                  <a:schemeClr val="tx1"/>
                </a:solidFill>
                <a:effectLst/>
                <a:latin typeface="+mn-lt"/>
                <a:ea typeface="+mn-ea"/>
                <a:cs typeface="+mn-cs"/>
              </a:rPr>
              <a:t>file descriptor</a:t>
            </a:r>
            <a:r>
              <a:rPr lang="en-GB" sz="1600" kern="1200" dirty="0" smtClean="0">
                <a:solidFill>
                  <a:schemeClr val="tx1"/>
                </a:solidFill>
                <a:effectLst/>
                <a:latin typeface="+mn-lt"/>
                <a:ea typeface="+mn-ea"/>
                <a:cs typeface="+mn-cs"/>
              </a:rPr>
              <a:t> (</a:t>
            </a:r>
            <a:r>
              <a:rPr lang="en-GB" sz="1600" kern="1200" dirty="0" err="1" smtClean="0">
                <a:solidFill>
                  <a:schemeClr val="tx1"/>
                </a:solidFill>
                <a:effectLst/>
                <a:latin typeface="+mn-lt"/>
                <a:ea typeface="+mn-ea"/>
                <a:cs typeface="+mn-cs"/>
              </a:rPr>
              <a:t>fd</a:t>
            </a:r>
            <a:r>
              <a:rPr lang="en-GB" sz="1600" kern="1200" dirty="0" smtClean="0">
                <a:solidFill>
                  <a:schemeClr val="tx1"/>
                </a:solidFill>
                <a:effectLst/>
                <a:latin typeface="+mn-lt"/>
                <a:ea typeface="+mn-ea"/>
                <a:cs typeface="+mn-cs"/>
              </a:rPr>
              <a:t>). The system call creates an “open file” object. This is an open file object for the specific process and contains information such as the file’s position, the read/write permissions etc. The same open file object may be identified by more than one file descriptor in the same process. Several processes can open the same file, as there can be separate file objects for a single file. See the diagram of Figure X below to show the objects used to manage an open file. A </a:t>
            </a:r>
            <a:r>
              <a:rPr lang="en-GB" sz="1600" b="1"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(directory entry) object is used to represent a directory token, showing the associated file inode and the respective directory’s parent process and child processes. The kernel creates a </a:t>
            </a:r>
            <a:r>
              <a:rPr lang="en-GB" sz="1600"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object for every component in the pathname for the file to be opened, where each </a:t>
            </a:r>
            <a:r>
              <a:rPr lang="en-GB" sz="1600"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corresponds to one filename component in the filesystem. Note, the </a:t>
            </a:r>
            <a:r>
              <a:rPr lang="en-GB" sz="1600" b="1" kern="1200" dirty="0" err="1" smtClean="0">
                <a:solidFill>
                  <a:schemeClr val="tx1"/>
                </a:solidFill>
                <a:effectLst/>
                <a:latin typeface="+mn-lt"/>
                <a:ea typeface="+mn-ea"/>
                <a:cs typeface="+mn-cs"/>
              </a:rPr>
              <a:t>d_child</a:t>
            </a:r>
            <a:r>
              <a:rPr lang="en-GB" sz="1600" kern="1200" dirty="0" smtClean="0">
                <a:solidFill>
                  <a:schemeClr val="tx1"/>
                </a:solidFill>
                <a:effectLst/>
                <a:latin typeface="+mn-lt"/>
                <a:ea typeface="+mn-ea"/>
                <a:cs typeface="+mn-cs"/>
              </a:rPr>
              <a:t> field in the </a:t>
            </a:r>
            <a:r>
              <a:rPr lang="en-GB" sz="1600"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refers to the list of children of the parent directory (i.e. sibling directories), while a </a:t>
            </a:r>
            <a:r>
              <a:rPr lang="en-GB" sz="1600" b="1" kern="1200" dirty="0" err="1" smtClean="0">
                <a:solidFill>
                  <a:schemeClr val="tx1"/>
                </a:solidFill>
                <a:effectLst/>
                <a:latin typeface="+mn-lt"/>
                <a:ea typeface="+mn-ea"/>
                <a:cs typeface="+mn-cs"/>
              </a:rPr>
              <a:t>d_subdirs</a:t>
            </a:r>
            <a:r>
              <a:rPr lang="en-GB" sz="1600" kern="1200" dirty="0" smtClean="0">
                <a:solidFill>
                  <a:schemeClr val="tx1"/>
                </a:solidFill>
                <a:effectLst/>
                <a:latin typeface="+mn-lt"/>
                <a:ea typeface="+mn-ea"/>
                <a:cs typeface="+mn-cs"/>
              </a:rPr>
              <a:t> entry refers to the list of children for this </a:t>
            </a:r>
            <a:r>
              <a:rPr lang="en-GB" sz="1600"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entry.</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52</a:t>
            </a:fld>
            <a:endParaRPr lang="en-IE"/>
          </a:p>
        </p:txBody>
      </p:sp>
    </p:spTree>
    <p:extLst>
      <p:ext uri="{BB962C8B-B14F-4D97-AF65-F5344CB8AC3E}">
        <p14:creationId xmlns:p14="http://schemas.microsoft.com/office/powerpoint/2010/main" val="20144706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Some of the key structures which have been introduced for the VFS can be summarised. </a:t>
            </a:r>
          </a:p>
          <a:p>
            <a:r>
              <a:rPr lang="en-GB" sz="1600" kern="1200" dirty="0" smtClean="0">
                <a:solidFill>
                  <a:schemeClr val="tx1"/>
                </a:solidFill>
                <a:effectLst/>
                <a:latin typeface="+mn-lt"/>
                <a:ea typeface="+mn-ea"/>
                <a:cs typeface="+mn-cs"/>
              </a:rPr>
              <a:t>These structures are: the </a:t>
            </a:r>
            <a:r>
              <a:rPr lang="en-GB" sz="1600" b="1" kern="1200" dirty="0" err="1" smtClean="0">
                <a:solidFill>
                  <a:schemeClr val="tx1"/>
                </a:solidFill>
                <a:effectLst/>
                <a:latin typeface="+mn-lt"/>
                <a:ea typeface="+mn-ea"/>
                <a:cs typeface="+mn-cs"/>
              </a:rPr>
              <a:t>suberblock</a:t>
            </a:r>
            <a:r>
              <a:rPr lang="en-GB" sz="1600" kern="1200" dirty="0" smtClean="0">
                <a:solidFill>
                  <a:schemeClr val="tx1"/>
                </a:solidFill>
                <a:effectLst/>
                <a:latin typeface="+mn-lt"/>
                <a:ea typeface="+mn-ea"/>
                <a:cs typeface="+mn-cs"/>
              </a:rPr>
              <a:t> object, the </a:t>
            </a:r>
            <a:r>
              <a:rPr lang="en-GB" sz="1600" b="1" kern="1200" dirty="0" smtClean="0">
                <a:solidFill>
                  <a:schemeClr val="tx1"/>
                </a:solidFill>
                <a:effectLst/>
                <a:latin typeface="+mn-lt"/>
                <a:ea typeface="+mn-ea"/>
                <a:cs typeface="+mn-cs"/>
              </a:rPr>
              <a:t>inode</a:t>
            </a:r>
            <a:r>
              <a:rPr lang="en-GB" sz="1600" kern="1200" dirty="0" smtClean="0">
                <a:solidFill>
                  <a:schemeClr val="tx1"/>
                </a:solidFill>
                <a:effectLst/>
                <a:latin typeface="+mn-lt"/>
                <a:ea typeface="+mn-ea"/>
                <a:cs typeface="+mn-cs"/>
              </a:rPr>
              <a:t> object, the </a:t>
            </a:r>
            <a:r>
              <a:rPr lang="en-GB" sz="1600" b="1" kern="1200" dirty="0" smtClean="0">
                <a:solidFill>
                  <a:schemeClr val="tx1"/>
                </a:solidFill>
                <a:effectLst/>
                <a:latin typeface="+mn-lt"/>
                <a:ea typeface="+mn-ea"/>
                <a:cs typeface="+mn-cs"/>
              </a:rPr>
              <a:t>file</a:t>
            </a:r>
            <a:r>
              <a:rPr lang="en-GB" sz="1600" kern="1200" dirty="0" smtClean="0">
                <a:solidFill>
                  <a:schemeClr val="tx1"/>
                </a:solidFill>
                <a:effectLst/>
                <a:latin typeface="+mn-lt"/>
                <a:ea typeface="+mn-ea"/>
                <a:cs typeface="+mn-cs"/>
              </a:rPr>
              <a:t> object, and the </a:t>
            </a:r>
            <a:r>
              <a:rPr lang="en-GB" sz="1600" b="1"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object. Structures which are described here have the characteristics of objects as they enclose a set of functions within the structure. More recent Linux documentation refers to such structures as objects, and refers to the functions as methods. Please note that structures shown in the Addendum are abstract and are presented to aid the reader’s understanding of the VFS implementation. The reader should refer to the relevant version of the Linux kernel source code for more exact information. In true UNIX/Linux fashion, many of the functions listed map directly to system calls.</a:t>
            </a:r>
            <a:endParaRPr lang="en-IE" sz="1600" kern="1200" dirty="0" smtClean="0">
              <a:solidFill>
                <a:schemeClr val="tx1"/>
              </a:solidFill>
              <a:effectLst/>
              <a:latin typeface="+mn-lt"/>
              <a:ea typeface="+mn-ea"/>
              <a:cs typeface="+mn-cs"/>
            </a:endParaRPr>
          </a:p>
          <a:p>
            <a:endParaRPr lang="en-GB" sz="1600" b="1" kern="1200" dirty="0" smtClean="0">
              <a:solidFill>
                <a:schemeClr val="tx1"/>
              </a:solidFill>
              <a:effectLst/>
              <a:latin typeface="+mn-lt"/>
              <a:ea typeface="+mn-ea"/>
              <a:cs typeface="+mn-cs"/>
            </a:endParaRPr>
          </a:p>
          <a:p>
            <a:endParaRPr lang="en-GB" sz="1600" b="1"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The </a:t>
            </a:r>
            <a:r>
              <a:rPr lang="en-GB" sz="1600" b="1" kern="1200" dirty="0" err="1" smtClean="0">
                <a:solidFill>
                  <a:schemeClr val="tx1"/>
                </a:solidFill>
                <a:effectLst/>
                <a:latin typeface="+mn-lt"/>
                <a:ea typeface="+mn-ea"/>
                <a:cs typeface="+mn-cs"/>
              </a:rPr>
              <a:t>suberblock</a:t>
            </a:r>
            <a:r>
              <a:rPr lang="en-GB" sz="1600" b="1" kern="1200" dirty="0" smtClean="0">
                <a:solidFill>
                  <a:schemeClr val="tx1"/>
                </a:solidFill>
                <a:effectLst/>
                <a:latin typeface="+mn-lt"/>
                <a:ea typeface="+mn-ea"/>
                <a:cs typeface="+mn-cs"/>
              </a:rPr>
              <a:t> object</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structure for the superblock object is </a:t>
            </a:r>
            <a:r>
              <a:rPr lang="en-GB" sz="1600" b="1" kern="1200" dirty="0" err="1" smtClean="0">
                <a:solidFill>
                  <a:schemeClr val="tx1"/>
                </a:solidFill>
                <a:effectLst/>
                <a:latin typeface="+mn-lt"/>
                <a:ea typeface="+mn-ea"/>
                <a:cs typeface="+mn-cs"/>
              </a:rPr>
              <a:t>struct</a:t>
            </a:r>
            <a:r>
              <a:rPr lang="en-GB" sz="1600" b="1" kern="1200" dirty="0" smtClean="0">
                <a:solidFill>
                  <a:schemeClr val="tx1"/>
                </a:solidFill>
                <a:effectLst/>
                <a:latin typeface="+mn-lt"/>
                <a:ea typeface="+mn-ea"/>
                <a:cs typeface="+mn-cs"/>
              </a:rPr>
              <a:t> </a:t>
            </a:r>
            <a:r>
              <a:rPr lang="en-GB" sz="1600" b="1" kern="1200" dirty="0" err="1" smtClean="0">
                <a:solidFill>
                  <a:schemeClr val="tx1"/>
                </a:solidFill>
                <a:effectLst/>
                <a:latin typeface="+mn-lt"/>
                <a:ea typeface="+mn-ea"/>
                <a:cs typeface="+mn-cs"/>
              </a:rPr>
              <a:t>super_block</a:t>
            </a:r>
            <a:r>
              <a:rPr lang="en-GB" sz="1600" kern="1200" dirty="0" smtClean="0">
                <a:solidFill>
                  <a:schemeClr val="tx1"/>
                </a:solidFill>
                <a:effectLst/>
                <a:latin typeface="+mn-lt"/>
                <a:ea typeface="+mn-ea"/>
                <a:cs typeface="+mn-cs"/>
              </a:rPr>
              <a:t>. The superblock object stores information to describe the mounted file system. The superblock object normally corresponds to a disk’s </a:t>
            </a:r>
            <a:r>
              <a:rPr lang="en-GB" sz="1600" b="1" kern="1200" dirty="0" smtClean="0">
                <a:solidFill>
                  <a:schemeClr val="tx1"/>
                </a:solidFill>
                <a:effectLst/>
                <a:latin typeface="+mn-lt"/>
                <a:ea typeface="+mn-ea"/>
                <a:cs typeface="+mn-cs"/>
              </a:rPr>
              <a:t>file system control block</a:t>
            </a:r>
            <a:r>
              <a:rPr lang="en-GB" sz="1600" kern="1200" dirty="0" smtClean="0">
                <a:solidFill>
                  <a:schemeClr val="tx1"/>
                </a:solidFill>
                <a:effectLst/>
                <a:latin typeface="+mn-lt"/>
                <a:ea typeface="+mn-ea"/>
                <a:cs typeface="+mn-cs"/>
              </a:rPr>
              <a:t>.</a:t>
            </a:r>
          </a:p>
          <a:p>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The inode object</a:t>
            </a:r>
            <a:endParaRPr lang="en-IE" sz="1600" b="1"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structure for the inode object is </a:t>
            </a:r>
            <a:r>
              <a:rPr lang="en-GB" sz="1600" b="1" kern="1200" dirty="0" err="1" smtClean="0">
                <a:solidFill>
                  <a:schemeClr val="tx1"/>
                </a:solidFill>
                <a:effectLst/>
                <a:latin typeface="+mn-lt"/>
                <a:ea typeface="+mn-ea"/>
                <a:cs typeface="+mn-cs"/>
              </a:rPr>
              <a:t>struct</a:t>
            </a:r>
            <a:r>
              <a:rPr lang="en-GB" sz="1600" b="1" kern="1200" dirty="0" smtClean="0">
                <a:solidFill>
                  <a:schemeClr val="tx1"/>
                </a:solidFill>
                <a:effectLst/>
                <a:latin typeface="+mn-lt"/>
                <a:ea typeface="+mn-ea"/>
                <a:cs typeface="+mn-cs"/>
              </a:rPr>
              <a:t> inode</a:t>
            </a:r>
            <a:r>
              <a:rPr lang="en-GB" sz="1600" kern="1200" dirty="0" smtClean="0">
                <a:solidFill>
                  <a:schemeClr val="tx1"/>
                </a:solidFill>
                <a:effectLst/>
                <a:latin typeface="+mn-lt"/>
                <a:ea typeface="+mn-ea"/>
                <a:cs typeface="+mn-cs"/>
              </a:rPr>
              <a:t>. The inode object stores information to describe an individual file. The inode object normally corresponds to a disk’s file system’s </a:t>
            </a:r>
            <a:r>
              <a:rPr lang="en-GB" sz="1600" b="1" kern="1200" dirty="0" smtClean="0">
                <a:solidFill>
                  <a:schemeClr val="tx1"/>
                </a:solidFill>
                <a:effectLst/>
                <a:latin typeface="+mn-lt"/>
                <a:ea typeface="+mn-ea"/>
                <a:cs typeface="+mn-cs"/>
              </a:rPr>
              <a:t>file control block</a:t>
            </a:r>
            <a:r>
              <a:rPr lang="en-GB" sz="1600" kern="1200" dirty="0" smtClean="0">
                <a:solidFill>
                  <a:schemeClr val="tx1"/>
                </a:solidFill>
                <a:effectLst/>
                <a:latin typeface="+mn-lt"/>
                <a:ea typeface="+mn-ea"/>
                <a:cs typeface="+mn-cs"/>
              </a:rPr>
              <a:t>.</a:t>
            </a:r>
            <a:endParaRPr lang="en-IE" sz="1600" kern="1200" dirty="0" smtClean="0">
              <a:solidFill>
                <a:schemeClr val="tx1"/>
              </a:solidFill>
              <a:effectLst/>
              <a:latin typeface="+mn-lt"/>
              <a:ea typeface="+mn-ea"/>
              <a:cs typeface="+mn-cs"/>
            </a:endParaRPr>
          </a:p>
          <a:p>
            <a:endParaRPr lang="en-IE" dirty="0" smtClean="0"/>
          </a:p>
          <a:p>
            <a:r>
              <a:rPr lang="en-GB" sz="1600" b="1" kern="1200" dirty="0" smtClean="0">
                <a:solidFill>
                  <a:schemeClr val="tx1"/>
                </a:solidFill>
                <a:effectLst/>
                <a:latin typeface="+mn-lt"/>
                <a:ea typeface="+mn-ea"/>
                <a:cs typeface="+mn-cs"/>
              </a:rPr>
              <a:t>The file object</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structure for the file object is </a:t>
            </a:r>
            <a:r>
              <a:rPr lang="en-GB" sz="1600" b="1" kern="1200" dirty="0" err="1" smtClean="0">
                <a:solidFill>
                  <a:schemeClr val="tx1"/>
                </a:solidFill>
                <a:effectLst/>
                <a:latin typeface="+mn-lt"/>
                <a:ea typeface="+mn-ea"/>
                <a:cs typeface="+mn-cs"/>
              </a:rPr>
              <a:t>struct</a:t>
            </a:r>
            <a:r>
              <a:rPr lang="en-GB" sz="1600" b="1" kern="1200" dirty="0" smtClean="0">
                <a:solidFill>
                  <a:schemeClr val="tx1"/>
                </a:solidFill>
                <a:effectLst/>
                <a:latin typeface="+mn-lt"/>
                <a:ea typeface="+mn-ea"/>
                <a:cs typeface="+mn-cs"/>
              </a:rPr>
              <a:t>  file</a:t>
            </a:r>
            <a:r>
              <a:rPr lang="en-GB" sz="1600" kern="1200" dirty="0" smtClean="0">
                <a:solidFill>
                  <a:schemeClr val="tx1"/>
                </a:solidFill>
                <a:effectLst/>
                <a:latin typeface="+mn-lt"/>
                <a:ea typeface="+mn-ea"/>
                <a:cs typeface="+mn-cs"/>
              </a:rPr>
              <a:t>. The file object stores information on how a process interacts with an open file. The object is a temporary kernel object, and exists while the file is open for a process</a:t>
            </a:r>
          </a:p>
          <a:p>
            <a:endParaRPr lang="en-GB"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The </a:t>
            </a:r>
            <a:r>
              <a:rPr lang="en-GB" sz="1600" b="1" kern="1200" dirty="0" err="1" smtClean="0">
                <a:solidFill>
                  <a:schemeClr val="tx1"/>
                </a:solidFill>
                <a:effectLst/>
                <a:latin typeface="+mn-lt"/>
                <a:ea typeface="+mn-ea"/>
                <a:cs typeface="+mn-cs"/>
              </a:rPr>
              <a:t>dentry</a:t>
            </a:r>
            <a:r>
              <a:rPr lang="en-GB" sz="1600" b="1" kern="1200" dirty="0" smtClean="0">
                <a:solidFill>
                  <a:schemeClr val="tx1"/>
                </a:solidFill>
                <a:effectLst/>
                <a:latin typeface="+mn-lt"/>
                <a:ea typeface="+mn-ea"/>
                <a:cs typeface="+mn-cs"/>
              </a:rPr>
              <a:t> object</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structure for the </a:t>
            </a:r>
            <a:r>
              <a:rPr lang="en-GB" sz="1600"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object is </a:t>
            </a:r>
            <a:r>
              <a:rPr lang="en-GB" sz="1600" b="1" kern="1200" dirty="0" err="1" smtClean="0">
                <a:solidFill>
                  <a:schemeClr val="tx1"/>
                </a:solidFill>
                <a:effectLst/>
                <a:latin typeface="+mn-lt"/>
                <a:ea typeface="+mn-ea"/>
                <a:cs typeface="+mn-cs"/>
              </a:rPr>
              <a:t>struct</a:t>
            </a:r>
            <a:r>
              <a:rPr lang="en-GB" sz="1600" b="1" kern="1200" dirty="0" smtClean="0">
                <a:solidFill>
                  <a:schemeClr val="tx1"/>
                </a:solidFill>
                <a:effectLst/>
                <a:latin typeface="+mn-lt"/>
                <a:ea typeface="+mn-ea"/>
                <a:cs typeface="+mn-cs"/>
              </a:rPr>
              <a:t>  </a:t>
            </a:r>
            <a:r>
              <a:rPr lang="en-GB" sz="1600" b="1"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The </a:t>
            </a:r>
            <a:r>
              <a:rPr lang="en-GB" sz="1600" kern="1200" dirty="0" err="1" smtClean="0">
                <a:solidFill>
                  <a:schemeClr val="tx1"/>
                </a:solidFill>
                <a:effectLst/>
                <a:latin typeface="+mn-lt"/>
                <a:ea typeface="+mn-ea"/>
                <a:cs typeface="+mn-cs"/>
              </a:rPr>
              <a:t>dentry</a:t>
            </a:r>
            <a:r>
              <a:rPr lang="en-GB" sz="1600" kern="1200" dirty="0" smtClean="0">
                <a:solidFill>
                  <a:schemeClr val="tx1"/>
                </a:solidFill>
                <a:effectLst/>
                <a:latin typeface="+mn-lt"/>
                <a:ea typeface="+mn-ea"/>
                <a:cs typeface="+mn-cs"/>
              </a:rPr>
              <a:t> object stores information about the linking of a directory entry to a particular file.</a:t>
            </a: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53</a:t>
            </a:fld>
            <a:endParaRPr lang="en-IE"/>
          </a:p>
        </p:txBody>
      </p:sp>
    </p:spTree>
    <p:extLst>
      <p:ext uri="{BB962C8B-B14F-4D97-AF65-F5344CB8AC3E}">
        <p14:creationId xmlns:p14="http://schemas.microsoft.com/office/powerpoint/2010/main" val="1885444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 set of tracks on different platters that are all the same distance from the</a:t>
            </a:r>
            <a:r>
              <a:rPr lang="en-IE" baseline="0" dirty="0" smtClean="0"/>
              <a:t> </a:t>
            </a:r>
            <a:r>
              <a:rPr lang="en-IE" dirty="0" smtClean="0"/>
              <a:t>spindle is called a cylinder. The cylinder’s data can be read without any</a:t>
            </a:r>
            <a:r>
              <a:rPr lang="en-IE" baseline="0" dirty="0" smtClean="0"/>
              <a:t> </a:t>
            </a:r>
            <a:r>
              <a:rPr lang="en-IE" dirty="0" smtClean="0"/>
              <a:t>additional movement of the arm. Although heads move amazingly fast, they</a:t>
            </a:r>
            <a:r>
              <a:rPr lang="en-IE" baseline="0" dirty="0" smtClean="0"/>
              <a:t> </a:t>
            </a:r>
            <a:r>
              <a:rPr lang="en-IE" dirty="0" smtClean="0"/>
              <a:t>still move much more slowly than the disks spin around. </a:t>
            </a:r>
          </a:p>
          <a:p>
            <a:r>
              <a:rPr lang="en-IE" dirty="0" smtClean="0"/>
              <a:t>Therefore, any disk</a:t>
            </a:r>
            <a:r>
              <a:rPr lang="en-IE" baseline="0" dirty="0" smtClean="0"/>
              <a:t> </a:t>
            </a:r>
            <a:r>
              <a:rPr lang="en-IE" dirty="0" smtClean="0"/>
              <a:t>access that does not require the heads to seek to a new position will be faster.</a:t>
            </a:r>
          </a:p>
          <a:p>
            <a:endParaRPr lang="en-IE" dirty="0" smtClean="0"/>
          </a:p>
          <a:p>
            <a:r>
              <a:rPr lang="en-IE" dirty="0" smtClean="0"/>
              <a:t>One thing to be aware of in looking at the specifications of modern hard disks</a:t>
            </a:r>
            <a:r>
              <a:rPr lang="en-IE" baseline="0" dirty="0" smtClean="0"/>
              <a:t> </a:t>
            </a:r>
            <a:r>
              <a:rPr lang="en-IE" dirty="0" smtClean="0"/>
              <a:t>is that the geometry specified, and used by the driver software, is almost always</a:t>
            </a:r>
            <a:r>
              <a:rPr lang="en-IE" baseline="0" dirty="0" smtClean="0"/>
              <a:t> </a:t>
            </a:r>
            <a:r>
              <a:rPr lang="en-IE" dirty="0" smtClean="0"/>
              <a:t>different from the physical format.</a:t>
            </a:r>
          </a:p>
          <a:p>
            <a:r>
              <a:rPr lang="en-IE" dirty="0" smtClean="0"/>
              <a:t>Modern disks are divided into zones with more sectors on the outer zones than the inner ones.</a:t>
            </a:r>
          </a:p>
          <a:p>
            <a:endParaRPr lang="en-IE" dirty="0" smtClean="0"/>
          </a:p>
          <a:p>
            <a:r>
              <a:rPr lang="en-IE" dirty="0" smtClean="0"/>
              <a:t>A real disk will typically</a:t>
            </a:r>
            <a:r>
              <a:rPr lang="en-IE" baseline="0" dirty="0" smtClean="0"/>
              <a:t> ahs 16 or more zones, with the number of sectors increasing by about 4% per zone as one goes out from the innermost to the outermost zone.</a:t>
            </a:r>
          </a:p>
          <a:p>
            <a:endParaRPr lang="en-IE" baseline="0" dirty="0" smtClean="0"/>
          </a:p>
          <a:p>
            <a:r>
              <a:rPr lang="en-IE" dirty="0" smtClean="0"/>
              <a:t>To hide the details of how many sectors each track has, most modern disks</a:t>
            </a:r>
            <a:r>
              <a:rPr lang="en-IE" baseline="0" dirty="0" smtClean="0"/>
              <a:t> </a:t>
            </a:r>
            <a:r>
              <a:rPr lang="en-IE" dirty="0" smtClean="0"/>
              <a:t>have a virtual geometry that is presented to the operating system. The software is</a:t>
            </a:r>
            <a:r>
              <a:rPr lang="en-IE" baseline="0" dirty="0" smtClean="0"/>
              <a:t> </a:t>
            </a:r>
            <a:r>
              <a:rPr lang="en-IE" dirty="0" smtClean="0"/>
              <a:t>instructed to act as though there are </a:t>
            </a:r>
            <a:r>
              <a:rPr lang="en-IE" b="1" dirty="0" smtClean="0"/>
              <a:t>x</a:t>
            </a:r>
            <a:r>
              <a:rPr lang="en-IE" dirty="0" smtClean="0"/>
              <a:t> cylinders, </a:t>
            </a:r>
            <a:r>
              <a:rPr lang="en-IE" b="1" dirty="0" smtClean="0"/>
              <a:t>y</a:t>
            </a:r>
            <a:r>
              <a:rPr lang="en-IE" dirty="0" smtClean="0"/>
              <a:t> heads, and </a:t>
            </a:r>
            <a:r>
              <a:rPr lang="en-IE" b="1" dirty="0" smtClean="0"/>
              <a:t>z</a:t>
            </a:r>
            <a:r>
              <a:rPr lang="en-IE" dirty="0" smtClean="0"/>
              <a:t> sectors per track.</a:t>
            </a:r>
          </a:p>
          <a:p>
            <a:r>
              <a:rPr lang="en-IE" dirty="0" smtClean="0"/>
              <a:t>The controller then remaps a request for (</a:t>
            </a:r>
            <a:r>
              <a:rPr lang="en-IE" b="1" dirty="0" smtClean="0"/>
              <a:t>x, y, z</a:t>
            </a:r>
            <a:r>
              <a:rPr lang="en-IE" dirty="0" smtClean="0"/>
              <a:t>) onto the real </a:t>
            </a:r>
            <a:r>
              <a:rPr lang="en-IE" b="1" dirty="0" smtClean="0"/>
              <a:t>cylinder</a:t>
            </a:r>
            <a:r>
              <a:rPr lang="en-IE" dirty="0" smtClean="0"/>
              <a:t>, </a:t>
            </a:r>
            <a:r>
              <a:rPr lang="en-IE" b="1" dirty="0" smtClean="0"/>
              <a:t>head</a:t>
            </a:r>
            <a:r>
              <a:rPr lang="en-IE" dirty="0" smtClean="0"/>
              <a:t>, and</a:t>
            </a:r>
            <a:r>
              <a:rPr lang="en-IE" baseline="0" dirty="0" smtClean="0"/>
              <a:t> </a:t>
            </a:r>
            <a:r>
              <a:rPr lang="en-IE" b="1" dirty="0" smtClean="0"/>
              <a:t>sector</a:t>
            </a:r>
            <a:r>
              <a:rPr lang="en-IE" dirty="0" smtClean="0"/>
              <a:t>.</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6</a:t>
            </a:fld>
            <a:endParaRPr lang="en-IE"/>
          </a:p>
        </p:txBody>
      </p:sp>
    </p:spTree>
    <p:extLst>
      <p:ext uri="{BB962C8B-B14F-4D97-AF65-F5344CB8AC3E}">
        <p14:creationId xmlns:p14="http://schemas.microsoft.com/office/powerpoint/2010/main" val="660444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smtClean="0"/>
              <a:t>Before the disk can be used, each platter must receive a </a:t>
            </a:r>
            <a:r>
              <a:rPr lang="en-IE" b="1" dirty="0" smtClean="0"/>
              <a:t>low-level</a:t>
            </a:r>
            <a:r>
              <a:rPr lang="en-IE" dirty="0" smtClean="0"/>
              <a:t> format done</a:t>
            </a:r>
            <a:r>
              <a:rPr lang="en-IE" baseline="0" dirty="0" smtClean="0"/>
              <a:t> </a:t>
            </a:r>
            <a:r>
              <a:rPr lang="en-IE" dirty="0" smtClean="0"/>
              <a:t>by software. The format consists of a series of concentric tracks, each containing</a:t>
            </a:r>
            <a:r>
              <a:rPr lang="en-IE" baseline="0" dirty="0" smtClean="0"/>
              <a:t> </a:t>
            </a:r>
            <a:r>
              <a:rPr lang="en-IE" dirty="0" smtClean="0"/>
              <a:t>some number of </a:t>
            </a:r>
            <a:r>
              <a:rPr lang="en-IE" b="1" dirty="0" smtClean="0"/>
              <a:t>sectors</a:t>
            </a:r>
            <a:r>
              <a:rPr lang="en-IE" dirty="0" smtClean="0"/>
              <a:t>, with short gaps between the sectors.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smtClean="0"/>
              <a:t>The </a:t>
            </a:r>
            <a:r>
              <a:rPr lang="en-IE" b="1" dirty="0" smtClean="0"/>
              <a:t>low-level</a:t>
            </a:r>
            <a:r>
              <a:rPr lang="en-IE" dirty="0" smtClean="0"/>
              <a:t> format structure is defined by the disk manufacturer and will provide a set of addressable sectors on the disk, where each sector is typically 512 bytes in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smtClean="0"/>
              <a:t>The </a:t>
            </a:r>
            <a:r>
              <a:rPr lang="en-IE" b="1" dirty="0" smtClean="0"/>
              <a:t>high-level</a:t>
            </a:r>
            <a:r>
              <a:rPr lang="en-IE" dirty="0" smtClean="0"/>
              <a:t> format will provide the logical format for the particular </a:t>
            </a:r>
            <a:r>
              <a:rPr lang="en-IE" b="1" dirty="0" smtClean="0"/>
              <a:t>file</a:t>
            </a:r>
            <a:r>
              <a:rPr lang="en-IE" dirty="0" smtClean="0"/>
              <a:t> </a:t>
            </a:r>
            <a:r>
              <a:rPr lang="en-IE" b="1" dirty="0" smtClean="0"/>
              <a:t>system</a:t>
            </a:r>
            <a:r>
              <a:rPr lang="en-IE" dirty="0" smtClean="0"/>
              <a:t>, so that the disk is represented in the structure of the target file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7</a:t>
            </a:fld>
            <a:endParaRPr lang="en-IE"/>
          </a:p>
        </p:txBody>
      </p:sp>
    </p:spTree>
    <p:extLst>
      <p:ext uri="{BB962C8B-B14F-4D97-AF65-F5344CB8AC3E}">
        <p14:creationId xmlns:p14="http://schemas.microsoft.com/office/powerpoint/2010/main" val="1307503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The figure on the previous page shows the low-level format representation of a typical disk drive track. The following table describes the individual fields.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Data organisation for a low-level format</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 single track is shown in a linear diagram to show the various fields for the track and sector formats. Each sector is formatted and an individual sector can be addressed using the sector’s </a:t>
            </a:r>
            <a:r>
              <a:rPr lang="en-GB" sz="1600" b="1" kern="1200" dirty="0" smtClean="0">
                <a:solidFill>
                  <a:schemeClr val="tx1"/>
                </a:solidFill>
                <a:effectLst/>
                <a:latin typeface="+mn-lt"/>
                <a:ea typeface="+mn-ea"/>
                <a:cs typeface="+mn-cs"/>
              </a:rPr>
              <a:t>cylinder</a:t>
            </a:r>
            <a:r>
              <a:rPr lang="en-GB" sz="1600" kern="1200" dirty="0" smtClean="0">
                <a:solidFill>
                  <a:schemeClr val="tx1"/>
                </a:solidFill>
                <a:effectLst/>
                <a:latin typeface="+mn-lt"/>
                <a:ea typeface="+mn-ea"/>
                <a:cs typeface="+mn-cs"/>
              </a:rPr>
              <a:t> number, </a:t>
            </a:r>
            <a:r>
              <a:rPr lang="en-GB" sz="1600" b="1" kern="1200" dirty="0" smtClean="0">
                <a:solidFill>
                  <a:schemeClr val="tx1"/>
                </a:solidFill>
                <a:effectLst/>
                <a:latin typeface="+mn-lt"/>
                <a:ea typeface="+mn-ea"/>
                <a:cs typeface="+mn-cs"/>
              </a:rPr>
              <a:t>head</a:t>
            </a:r>
            <a:r>
              <a:rPr lang="en-GB" sz="1600" kern="1200" dirty="0" smtClean="0">
                <a:solidFill>
                  <a:schemeClr val="tx1"/>
                </a:solidFill>
                <a:effectLst/>
                <a:latin typeface="+mn-lt"/>
                <a:ea typeface="+mn-ea"/>
                <a:cs typeface="+mn-cs"/>
              </a:rPr>
              <a:t> number and </a:t>
            </a:r>
            <a:r>
              <a:rPr lang="en-GB" sz="1600" b="1" kern="1200" dirty="0" smtClean="0">
                <a:solidFill>
                  <a:schemeClr val="tx1"/>
                </a:solidFill>
                <a:effectLst/>
                <a:latin typeface="+mn-lt"/>
                <a:ea typeface="+mn-ea"/>
                <a:cs typeface="+mn-cs"/>
              </a:rPr>
              <a:t>sector</a:t>
            </a:r>
            <a:r>
              <a:rPr lang="en-GB" sz="1600" kern="1200" dirty="0" smtClean="0">
                <a:solidFill>
                  <a:schemeClr val="tx1"/>
                </a:solidFill>
                <a:effectLst/>
                <a:latin typeface="+mn-lt"/>
                <a:ea typeface="+mn-ea"/>
                <a:cs typeface="+mn-cs"/>
              </a:rPr>
              <a:t> number. The electronic circuit’s read/write clock must synchronise to the data rate of the rotating mechanical disks. Gaps are used to allow clock synchronisation time and SYNC (synchronisation) fields are used to synchronise the electronic clocks, using PLL (phase-locked loop) techniques. The ECC fields are for the detection of errors and to provide a level of error correction.</a:t>
            </a:r>
            <a:endParaRPr lang="en-IE" sz="1600" kern="1200" dirty="0" smtClean="0">
              <a:solidFill>
                <a:schemeClr val="tx1"/>
              </a:solidFill>
              <a:effectLst/>
              <a:latin typeface="+mn-lt"/>
              <a:ea typeface="+mn-ea"/>
              <a:cs typeface="+mn-cs"/>
            </a:endParaRPr>
          </a:p>
          <a:p>
            <a:endParaRPr lang="en-IE" dirty="0" smtClean="0"/>
          </a:p>
          <a:p>
            <a:r>
              <a:rPr lang="en-IE" dirty="0" smtClean="0"/>
              <a:t>The preamble starts with a certain bit pattern that allows the hardware to recognize the start of the sector. It also contains the</a:t>
            </a:r>
            <a:r>
              <a:rPr lang="en-IE" baseline="0" dirty="0" smtClean="0"/>
              <a:t> </a:t>
            </a:r>
            <a:r>
              <a:rPr lang="en-IE" dirty="0" smtClean="0"/>
              <a:t>cylinder and sector numbers and</a:t>
            </a:r>
            <a:r>
              <a:rPr lang="en-IE" baseline="0" dirty="0" smtClean="0"/>
              <a:t> </a:t>
            </a:r>
            <a:r>
              <a:rPr lang="en-IE" dirty="0" smtClean="0"/>
              <a:t>some other information. The size of the data portion is determined by the </a:t>
            </a:r>
            <a:r>
              <a:rPr lang="en-IE" b="1" dirty="0" smtClean="0"/>
              <a:t>low-level</a:t>
            </a:r>
            <a:r>
              <a:rPr lang="en-IE" dirty="0" smtClean="0"/>
              <a:t> formatting program. Most disks use 512-byte sectors. The ECC field contains redundant information that can be used to recover from read errors. The size</a:t>
            </a:r>
            <a:r>
              <a:rPr lang="en-IE" baseline="0" dirty="0" smtClean="0"/>
              <a:t> </a:t>
            </a:r>
            <a:r>
              <a:rPr lang="en-IE" dirty="0" smtClean="0"/>
              <a:t>and content of this field varies from manufacturer to manufacturer, depending on</a:t>
            </a:r>
            <a:r>
              <a:rPr lang="en-IE" baseline="0" dirty="0" smtClean="0"/>
              <a:t> </a:t>
            </a:r>
            <a:r>
              <a:rPr lang="en-IE" dirty="0" smtClean="0"/>
              <a:t>how much disk space the designer is willing to give up for higher reliability and</a:t>
            </a:r>
            <a:r>
              <a:rPr lang="en-IE" baseline="0" dirty="0" smtClean="0"/>
              <a:t> </a:t>
            </a:r>
            <a:r>
              <a:rPr lang="en-IE" dirty="0" smtClean="0"/>
              <a:t>how complex an ECC code the controller can handle. A 16-byte ECC field is not</a:t>
            </a:r>
            <a:r>
              <a:rPr lang="en-IE" baseline="0" dirty="0" smtClean="0"/>
              <a:t> </a:t>
            </a:r>
            <a:r>
              <a:rPr lang="en-IE" dirty="0" smtClean="0"/>
              <a:t>unusual. Furthermore, all hard disks have some number of spare sectors allocated</a:t>
            </a:r>
            <a:r>
              <a:rPr lang="en-IE" baseline="0" dirty="0" smtClean="0"/>
              <a:t> </a:t>
            </a:r>
            <a:r>
              <a:rPr lang="en-IE" dirty="0" smtClean="0"/>
              <a:t>to be used to replace sectors with a manufacturing defect.</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8</a:t>
            </a:fld>
            <a:endParaRPr lang="en-IE"/>
          </a:p>
        </p:txBody>
      </p:sp>
    </p:spTree>
    <p:extLst>
      <p:ext uri="{BB962C8B-B14F-4D97-AF65-F5344CB8AC3E}">
        <p14:creationId xmlns:p14="http://schemas.microsoft.com/office/powerpoint/2010/main" val="406463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r>
                  <a:rPr lang="en-IE" dirty="0" smtClean="0"/>
                  <a:t>As a result of the low-level formatting, </a:t>
                </a:r>
                <a:r>
                  <a:rPr lang="en-IE" b="1" dirty="0" smtClean="0"/>
                  <a:t>disk capacity </a:t>
                </a:r>
                <a:r>
                  <a:rPr lang="en-IE" dirty="0" smtClean="0"/>
                  <a:t>is reduced, depending on</a:t>
                </a:r>
                <a:r>
                  <a:rPr lang="en-IE" baseline="0" dirty="0" smtClean="0"/>
                  <a:t> </a:t>
                </a:r>
                <a:r>
                  <a:rPr lang="en-IE" dirty="0" smtClean="0"/>
                  <a:t>the sizes of the </a:t>
                </a:r>
                <a:r>
                  <a:rPr lang="en-IE" b="1" dirty="0" smtClean="0"/>
                  <a:t>preamble</a:t>
                </a:r>
                <a:r>
                  <a:rPr lang="en-IE" dirty="0" smtClean="0"/>
                  <a:t>, </a:t>
                </a:r>
                <a:r>
                  <a:rPr lang="en-IE" b="1" dirty="0" smtClean="0"/>
                  <a:t>inter-sector gap</a:t>
                </a:r>
                <a:r>
                  <a:rPr lang="en-IE" dirty="0" smtClean="0"/>
                  <a:t>, and </a:t>
                </a:r>
                <a:r>
                  <a:rPr lang="en-IE" b="1" dirty="0" smtClean="0"/>
                  <a:t>ECC</a:t>
                </a:r>
                <a:r>
                  <a:rPr lang="en-IE" dirty="0" smtClean="0"/>
                  <a:t>, as well as the number of spare</a:t>
                </a:r>
                <a:r>
                  <a:rPr lang="en-IE" baseline="0" dirty="0" smtClean="0"/>
                  <a:t> </a:t>
                </a:r>
                <a:r>
                  <a:rPr lang="en-IE" dirty="0" smtClean="0"/>
                  <a:t>sectors reserved. Often the formatted capacity is 20% lower than the unformatted</a:t>
                </a:r>
                <a:r>
                  <a:rPr lang="en-IE" baseline="0" dirty="0" smtClean="0"/>
                  <a:t> </a:t>
                </a:r>
                <a:r>
                  <a:rPr lang="en-IE" dirty="0" smtClean="0"/>
                  <a:t>capacity. The spare sectors do not count toward the formatted capacity, so all disks</a:t>
                </a:r>
                <a:r>
                  <a:rPr lang="en-IE" baseline="0" dirty="0" smtClean="0"/>
                  <a:t> </a:t>
                </a:r>
                <a:r>
                  <a:rPr lang="en-IE" dirty="0" smtClean="0"/>
                  <a:t>of a given type have exactly the same capacity when shipped, independent of how</a:t>
                </a:r>
                <a:r>
                  <a:rPr lang="en-IE" baseline="0" dirty="0" smtClean="0"/>
                  <a:t> </a:t>
                </a:r>
                <a:r>
                  <a:rPr lang="en-IE" dirty="0" smtClean="0"/>
                  <a:t>many bad sectors they actually have (if the number of bad sectors exceeds the</a:t>
                </a:r>
                <a:r>
                  <a:rPr lang="en-IE" baseline="0" dirty="0" smtClean="0"/>
                  <a:t> </a:t>
                </a:r>
                <a:r>
                  <a:rPr lang="en-IE" dirty="0" smtClean="0"/>
                  <a:t>number of spares, the drive will be rejected and not shipped).</a:t>
                </a:r>
              </a:p>
              <a:p>
                <a:r>
                  <a:rPr lang="en-IE" dirty="0" smtClean="0"/>
                  <a:t>There is considerable confusion about disk capacity because some manufacturers advertised the unformatted capacity to make their drives look larger than they</a:t>
                </a:r>
                <a:r>
                  <a:rPr lang="en-IE" baseline="0" dirty="0" smtClean="0"/>
                  <a:t> </a:t>
                </a:r>
                <a:r>
                  <a:rPr lang="en-IE" dirty="0" smtClean="0"/>
                  <a:t>in reality are. For example, let us consider a drive whose unformatted capacity is</a:t>
                </a:r>
              </a:p>
              <a:p>
                <a:r>
                  <a:rPr lang="en-IE" dirty="0" smtClean="0"/>
                  <a:t>200 × </a:t>
                </a:r>
                <a14:m>
                  <m:oMath xmlns:m="http://schemas.openxmlformats.org/officeDocument/2006/math">
                    <m:sSup>
                      <m:sSupPr>
                        <m:ctrlPr>
                          <a:rPr lang="en-IE" i="1" baseline="0" smtClean="0">
                            <a:latin typeface="Cambria Math" panose="02040503050406030204" pitchFamily="18" charset="0"/>
                          </a:rPr>
                        </m:ctrlPr>
                      </m:sSupPr>
                      <m:e>
                        <m:r>
                          <a:rPr lang="en-IE" b="0" i="1" baseline="0" smtClean="0">
                            <a:latin typeface="Cambria Math" panose="02040503050406030204" pitchFamily="18" charset="0"/>
                          </a:rPr>
                          <m:t>10</m:t>
                        </m:r>
                      </m:e>
                      <m:sup>
                        <m:r>
                          <a:rPr lang="en-IE" b="0" i="1" baseline="0" smtClean="0">
                            <a:latin typeface="Cambria Math" panose="02040503050406030204" pitchFamily="18" charset="0"/>
                          </a:rPr>
                          <m:t>9</m:t>
                        </m:r>
                      </m:sup>
                    </m:sSup>
                  </m:oMath>
                </a14:m>
                <a:r>
                  <a:rPr lang="en-IE" dirty="0" smtClean="0"/>
                  <a:t> bytes. This might be sold as a 200-GB disk. </a:t>
                </a:r>
              </a:p>
              <a:p>
                <a:r>
                  <a:rPr lang="en-IE" dirty="0" smtClean="0"/>
                  <a:t>However, after formatting,</a:t>
                </a:r>
                <a:r>
                  <a:rPr lang="en-IE" baseline="0" dirty="0" smtClean="0"/>
                  <a:t> </a:t>
                </a:r>
                <a:r>
                  <a:rPr lang="en-IE" dirty="0" smtClean="0"/>
                  <a:t>possibly only 170 × </a:t>
                </a:r>
                <a14:m>
                  <m:oMath xmlns:m="http://schemas.openxmlformats.org/officeDocument/2006/math">
                    <m:sSup>
                      <m:sSupPr>
                        <m:ctrlPr>
                          <a:rPr lang="en-IE" i="1" baseline="0" smtClean="0">
                            <a:latin typeface="Cambria Math" panose="02040503050406030204" pitchFamily="18" charset="0"/>
                          </a:rPr>
                        </m:ctrlPr>
                      </m:sSupPr>
                      <m:e>
                        <m:r>
                          <a:rPr lang="en-IE" b="0" i="1" baseline="0" smtClean="0">
                            <a:latin typeface="Cambria Math" panose="02040503050406030204" pitchFamily="18" charset="0"/>
                          </a:rPr>
                          <m:t>10</m:t>
                        </m:r>
                      </m:e>
                      <m:sup>
                        <m:r>
                          <a:rPr lang="en-IE" b="0" i="1" baseline="0" smtClean="0">
                            <a:latin typeface="Cambria Math" panose="02040503050406030204" pitchFamily="18" charset="0"/>
                          </a:rPr>
                          <m:t>9</m:t>
                        </m:r>
                      </m:sup>
                    </m:sSup>
                  </m:oMath>
                </a14:m>
                <a:r>
                  <a:rPr lang="en-IE" dirty="0" smtClean="0"/>
                  <a:t> bytes are available for data. To add to the confusion, the</a:t>
                </a:r>
                <a:r>
                  <a:rPr lang="en-IE" baseline="0" dirty="0" smtClean="0"/>
                  <a:t> </a:t>
                </a:r>
                <a:r>
                  <a:rPr lang="en-IE" dirty="0" smtClean="0"/>
                  <a:t>operating system will probably report this capacity as 158 GB, not 170 GB, because software considers a memory of 1 GB to be </a:t>
                </a:r>
                <a14:m>
                  <m:oMath xmlns:m="http://schemas.openxmlformats.org/officeDocument/2006/math">
                    <m:sSup>
                      <m:sSupPr>
                        <m:ctrlPr>
                          <a:rPr lang="en-IE" i="1" smtClean="0">
                            <a:latin typeface="Cambria Math" panose="02040503050406030204" pitchFamily="18" charset="0"/>
                          </a:rPr>
                        </m:ctrlPr>
                      </m:sSupPr>
                      <m:e>
                        <m:r>
                          <a:rPr lang="en-IE" b="0" i="1" smtClean="0">
                            <a:latin typeface="Cambria Math" panose="02040503050406030204" pitchFamily="18" charset="0"/>
                          </a:rPr>
                          <m:t>2</m:t>
                        </m:r>
                      </m:e>
                      <m:sup>
                        <m:r>
                          <a:rPr lang="en-IE" b="0" i="1" smtClean="0">
                            <a:latin typeface="Cambria Math" panose="02040503050406030204" pitchFamily="18" charset="0"/>
                          </a:rPr>
                          <m:t>30</m:t>
                        </m:r>
                      </m:sup>
                    </m:sSup>
                  </m:oMath>
                </a14:m>
                <a:r>
                  <a:rPr lang="en-IE" dirty="0" smtClean="0"/>
                  <a:t> (1,073,741,824) bytes, not</a:t>
                </a:r>
                <a:r>
                  <a:rPr lang="en-IE" baseline="0" dirty="0" smtClean="0"/>
                  <a:t> </a:t>
                </a:r>
                <a14:m>
                  <m:oMath xmlns:m="http://schemas.openxmlformats.org/officeDocument/2006/math">
                    <m:sSup>
                      <m:sSupPr>
                        <m:ctrlPr>
                          <a:rPr lang="en-IE" i="1" baseline="0" smtClean="0">
                            <a:latin typeface="Cambria Math" panose="02040503050406030204" pitchFamily="18" charset="0"/>
                          </a:rPr>
                        </m:ctrlPr>
                      </m:sSupPr>
                      <m:e>
                        <m:r>
                          <a:rPr lang="en-IE" b="0" i="1" baseline="0" smtClean="0">
                            <a:latin typeface="Cambria Math" panose="02040503050406030204" pitchFamily="18" charset="0"/>
                          </a:rPr>
                          <m:t>10</m:t>
                        </m:r>
                      </m:e>
                      <m:sup>
                        <m:r>
                          <a:rPr lang="en-IE" b="0" i="1" baseline="0" smtClean="0">
                            <a:latin typeface="Cambria Math" panose="02040503050406030204" pitchFamily="18" charset="0"/>
                          </a:rPr>
                          <m:t>9</m:t>
                        </m:r>
                      </m:sup>
                    </m:sSup>
                  </m:oMath>
                </a14:m>
                <a:r>
                  <a:rPr lang="en-IE" dirty="0" smtClean="0"/>
                  <a:t> (1,000,000,000) bytes. It would be better if this were reported as 158 </a:t>
                </a:r>
                <a:r>
                  <a:rPr lang="en-IE" dirty="0" err="1" smtClean="0"/>
                  <a:t>GiB.</a:t>
                </a:r>
                <a:endParaRPr lang="en-IE"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r>
                  <a:rPr lang="en-IE" dirty="0" smtClean="0"/>
                  <a:t>As a result of the low-level formatting, </a:t>
                </a:r>
                <a:r>
                  <a:rPr lang="en-IE" b="1" dirty="0" smtClean="0"/>
                  <a:t>disk capacity </a:t>
                </a:r>
                <a:r>
                  <a:rPr lang="en-IE" dirty="0" smtClean="0"/>
                  <a:t>is reduced, depending on</a:t>
                </a:r>
                <a:r>
                  <a:rPr lang="en-IE" baseline="0" dirty="0" smtClean="0"/>
                  <a:t> </a:t>
                </a:r>
                <a:r>
                  <a:rPr lang="en-IE" dirty="0" smtClean="0"/>
                  <a:t>the sizes of the </a:t>
                </a:r>
                <a:r>
                  <a:rPr lang="en-IE" b="1" dirty="0" smtClean="0"/>
                  <a:t>preamble</a:t>
                </a:r>
                <a:r>
                  <a:rPr lang="en-IE" dirty="0" smtClean="0"/>
                  <a:t>, </a:t>
                </a:r>
                <a:r>
                  <a:rPr lang="en-IE" b="1" dirty="0" smtClean="0"/>
                  <a:t>inter-sector gap</a:t>
                </a:r>
                <a:r>
                  <a:rPr lang="en-IE" dirty="0" smtClean="0"/>
                  <a:t>, and </a:t>
                </a:r>
                <a:r>
                  <a:rPr lang="en-IE" b="1" dirty="0" smtClean="0"/>
                  <a:t>ECC</a:t>
                </a:r>
                <a:r>
                  <a:rPr lang="en-IE" dirty="0" smtClean="0"/>
                  <a:t>, as well as the number of spare</a:t>
                </a:r>
                <a:r>
                  <a:rPr lang="en-IE" baseline="0" dirty="0" smtClean="0"/>
                  <a:t> </a:t>
                </a:r>
                <a:r>
                  <a:rPr lang="en-IE" dirty="0" smtClean="0"/>
                  <a:t>sectors reserved. Often the formatted capacity is 20% lower than the unformatted</a:t>
                </a:r>
                <a:r>
                  <a:rPr lang="en-IE" baseline="0" dirty="0" smtClean="0"/>
                  <a:t> </a:t>
                </a:r>
                <a:r>
                  <a:rPr lang="en-IE" dirty="0" smtClean="0"/>
                  <a:t>capacity. The spare sectors do not count toward the formatted capacity, so all disks</a:t>
                </a:r>
                <a:r>
                  <a:rPr lang="en-IE" baseline="0" dirty="0" smtClean="0"/>
                  <a:t> </a:t>
                </a:r>
                <a:r>
                  <a:rPr lang="en-IE" dirty="0" smtClean="0"/>
                  <a:t>of a given type have exactly the same capacity when shipped, independent of how</a:t>
                </a:r>
                <a:r>
                  <a:rPr lang="en-IE" baseline="0" dirty="0" smtClean="0"/>
                  <a:t> </a:t>
                </a:r>
                <a:r>
                  <a:rPr lang="en-IE" dirty="0" smtClean="0"/>
                  <a:t>many bad sectors they actually have (if the number of bad sectors exceeds the</a:t>
                </a:r>
                <a:r>
                  <a:rPr lang="en-IE" baseline="0" dirty="0" smtClean="0"/>
                  <a:t> </a:t>
                </a:r>
                <a:r>
                  <a:rPr lang="en-IE" dirty="0" smtClean="0"/>
                  <a:t>number of spares, the drive will be rejected and not shipped).</a:t>
                </a:r>
              </a:p>
              <a:p>
                <a:r>
                  <a:rPr lang="en-IE" dirty="0" smtClean="0"/>
                  <a:t>There is considerable confusion about disk capacity because some manufacturers advertised the unformatted capacity to make their drives look larger than they</a:t>
                </a:r>
                <a:r>
                  <a:rPr lang="en-IE" baseline="0" dirty="0" smtClean="0"/>
                  <a:t> </a:t>
                </a:r>
                <a:r>
                  <a:rPr lang="en-IE" dirty="0" smtClean="0"/>
                  <a:t>in reality are. For example, let us consider a drive whose unformatted capacity is</a:t>
                </a:r>
              </a:p>
              <a:p>
                <a:r>
                  <a:rPr lang="en-IE" dirty="0" smtClean="0"/>
                  <a:t>200 × </a:t>
                </a:r>
                <a:r>
                  <a:rPr lang="en-IE" i="0" baseline="0" smtClean="0">
                    <a:latin typeface="Cambria Math" panose="02040503050406030204" pitchFamily="18" charset="0"/>
                  </a:rPr>
                  <a:t>〖</a:t>
                </a:r>
                <a:r>
                  <a:rPr lang="en-IE" b="0" i="0" baseline="0" smtClean="0">
                    <a:latin typeface="Cambria Math" panose="02040503050406030204" pitchFamily="18" charset="0"/>
                  </a:rPr>
                  <a:t>10</a:t>
                </a:r>
                <a:r>
                  <a:rPr lang="en-IE" b="0" i="0" baseline="0" smtClean="0">
                    <a:latin typeface="Cambria Math" panose="02040503050406030204" pitchFamily="18" charset="0"/>
                  </a:rPr>
                  <a:t>〗^</a:t>
                </a:r>
                <a:r>
                  <a:rPr lang="en-IE" b="0" i="0" baseline="0" smtClean="0">
                    <a:latin typeface="Cambria Math" panose="02040503050406030204" pitchFamily="18" charset="0"/>
                  </a:rPr>
                  <a:t>9</a:t>
                </a:r>
                <a:r>
                  <a:rPr lang="en-IE" dirty="0" smtClean="0"/>
                  <a:t> bytes. This might be sold as a 200-GB disk. </a:t>
                </a:r>
              </a:p>
              <a:p>
                <a:r>
                  <a:rPr lang="en-IE" dirty="0" smtClean="0"/>
                  <a:t>However, after formatting,</a:t>
                </a:r>
                <a:r>
                  <a:rPr lang="en-IE" baseline="0" dirty="0" smtClean="0"/>
                  <a:t> </a:t>
                </a:r>
                <a:r>
                  <a:rPr lang="en-IE" dirty="0" smtClean="0"/>
                  <a:t>possibly only 170 × </a:t>
                </a:r>
                <a:r>
                  <a:rPr lang="en-IE" i="0" baseline="0" smtClean="0">
                    <a:latin typeface="Cambria Math" panose="02040503050406030204" pitchFamily="18" charset="0"/>
                  </a:rPr>
                  <a:t>〖</a:t>
                </a:r>
                <a:r>
                  <a:rPr lang="en-IE" b="0" i="0" baseline="0" smtClean="0">
                    <a:latin typeface="Cambria Math" panose="02040503050406030204" pitchFamily="18" charset="0"/>
                  </a:rPr>
                  <a:t>10</a:t>
                </a:r>
                <a:r>
                  <a:rPr lang="en-IE" b="0" i="0" baseline="0" smtClean="0">
                    <a:latin typeface="Cambria Math" panose="02040503050406030204" pitchFamily="18" charset="0"/>
                  </a:rPr>
                  <a:t>〗^</a:t>
                </a:r>
                <a:r>
                  <a:rPr lang="en-IE" b="0" i="0" baseline="0" smtClean="0">
                    <a:latin typeface="Cambria Math" panose="02040503050406030204" pitchFamily="18" charset="0"/>
                  </a:rPr>
                  <a:t>9</a:t>
                </a:r>
                <a:r>
                  <a:rPr lang="en-IE" dirty="0" smtClean="0"/>
                  <a:t> bytes are available for data. To add to the confusion, the</a:t>
                </a:r>
                <a:r>
                  <a:rPr lang="en-IE" baseline="0" dirty="0" smtClean="0"/>
                  <a:t> </a:t>
                </a:r>
                <a:r>
                  <a:rPr lang="en-IE" dirty="0" smtClean="0"/>
                  <a:t>operating system will probably report this capacity as 158 GB, not 170 GB, because software considers a memory of 1 GB to be </a:t>
                </a:r>
                <a:r>
                  <a:rPr lang="en-IE" b="0" i="0" smtClean="0">
                    <a:latin typeface="Cambria Math" panose="02040503050406030204" pitchFamily="18" charset="0"/>
                  </a:rPr>
                  <a:t>2^30</a:t>
                </a:r>
                <a:r>
                  <a:rPr lang="en-IE" dirty="0" smtClean="0"/>
                  <a:t> (1,073,741,824) bytes, not</a:t>
                </a:r>
                <a:r>
                  <a:rPr lang="en-IE" baseline="0" dirty="0" smtClean="0"/>
                  <a:t> </a:t>
                </a:r>
                <a:r>
                  <a:rPr lang="en-IE" i="0" baseline="0" smtClean="0">
                    <a:latin typeface="Cambria Math" panose="02040503050406030204" pitchFamily="18" charset="0"/>
                  </a:rPr>
                  <a:t>〖</a:t>
                </a:r>
                <a:r>
                  <a:rPr lang="en-IE" b="0" i="0" baseline="0" smtClean="0">
                    <a:latin typeface="Cambria Math" panose="02040503050406030204" pitchFamily="18" charset="0"/>
                  </a:rPr>
                  <a:t>10〗^9</a:t>
                </a:r>
                <a:r>
                  <a:rPr lang="en-IE" dirty="0" smtClean="0"/>
                  <a:t> (1,000,000,000) bytes. It would be better if this were reported as 158 </a:t>
                </a:r>
                <a:r>
                  <a:rPr lang="en-IE" dirty="0" err="1" smtClean="0"/>
                  <a:t>GiB.</a:t>
                </a:r>
                <a:endParaRPr lang="en-IE" dirty="0"/>
              </a:p>
            </p:txBody>
          </p:sp>
        </mc:Fallback>
      </mc:AlternateContent>
      <p:sp>
        <p:nvSpPr>
          <p:cNvPr id="4" name="Slide Number Placeholder 3"/>
          <p:cNvSpPr>
            <a:spLocks noGrp="1"/>
          </p:cNvSpPr>
          <p:nvPr>
            <p:ph type="sldNum" sz="quarter" idx="10"/>
          </p:nvPr>
        </p:nvSpPr>
        <p:spPr/>
        <p:txBody>
          <a:bodyPr/>
          <a:lstStyle/>
          <a:p>
            <a:fld id="{48832CCC-606F-4F90-BA92-C9266F869194}" type="slidenum">
              <a:rPr lang="en-IE" smtClean="0"/>
              <a:t>9</a:t>
            </a:fld>
            <a:endParaRPr lang="en-IE"/>
          </a:p>
        </p:txBody>
      </p:sp>
    </p:spTree>
    <p:extLst>
      <p:ext uri="{BB962C8B-B14F-4D97-AF65-F5344CB8AC3E}">
        <p14:creationId xmlns:p14="http://schemas.microsoft.com/office/powerpoint/2010/main" val="577632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Since no software that communicates with storage hardware actually has an</a:t>
            </a:r>
            <a:r>
              <a:rPr lang="en-IE" baseline="0" dirty="0" smtClean="0"/>
              <a:t> </a:t>
            </a:r>
            <a:r>
              <a:rPr lang="en-IE" dirty="0" smtClean="0"/>
              <a:t>interest in reading and writing data at 512-byte granularity, it’s inefficient and</a:t>
            </a:r>
            <a:r>
              <a:rPr lang="en-IE" baseline="0" dirty="0" smtClean="0"/>
              <a:t> </a:t>
            </a:r>
            <a:r>
              <a:rPr lang="en-IE" dirty="0" smtClean="0"/>
              <a:t>wasteful for the hardware to maintain such tiny sectors. </a:t>
            </a:r>
          </a:p>
          <a:p>
            <a:r>
              <a:rPr lang="en-IE" dirty="0" smtClean="0"/>
              <a:t>Over the last decade,</a:t>
            </a:r>
            <a:r>
              <a:rPr lang="en-IE" baseline="0" dirty="0" smtClean="0"/>
              <a:t> </a:t>
            </a:r>
            <a:r>
              <a:rPr lang="en-IE" dirty="0" smtClean="0"/>
              <a:t>the storage industry has migrated to a new standard block size of 4KiB,</a:t>
            </a:r>
            <a:r>
              <a:rPr lang="en-IE" baseline="0" dirty="0" smtClean="0"/>
              <a:t> </a:t>
            </a:r>
            <a:r>
              <a:rPr lang="en-IE" dirty="0" smtClean="0"/>
              <a:t>known as </a:t>
            </a:r>
            <a:r>
              <a:rPr lang="en-IE" b="1" dirty="0" smtClean="0"/>
              <a:t>Advanced Format</a:t>
            </a:r>
            <a:r>
              <a:rPr lang="en-IE" dirty="0" smtClean="0"/>
              <a:t>. </a:t>
            </a:r>
          </a:p>
          <a:p>
            <a:r>
              <a:rPr lang="en-IE" dirty="0" smtClean="0"/>
              <a:t>All modern storage devices use 4KiB sectors</a:t>
            </a:r>
            <a:r>
              <a:rPr lang="en-IE" baseline="0" dirty="0" smtClean="0"/>
              <a:t> </a:t>
            </a:r>
            <a:r>
              <a:rPr lang="en-IE" dirty="0" smtClean="0"/>
              <a:t>internally, although most of them continue to emulate 512-byte blocks from</a:t>
            </a:r>
          </a:p>
          <a:p>
            <a:r>
              <a:rPr lang="en-IE" dirty="0" smtClean="0"/>
              <a:t>the perspective of clients.</a:t>
            </a:r>
          </a:p>
          <a:p>
            <a:endParaRPr lang="en-I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The figure shows a 4Kbyte block (or cluster), which consists of eight 512 byte sectors.</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10</a:t>
            </a:fld>
            <a:endParaRPr lang="en-IE"/>
          </a:p>
        </p:txBody>
      </p:sp>
    </p:spTree>
    <p:extLst>
      <p:ext uri="{BB962C8B-B14F-4D97-AF65-F5344CB8AC3E}">
        <p14:creationId xmlns:p14="http://schemas.microsoft.com/office/powerpoint/2010/main" val="1654201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noChangeArrowheads="1"/>
          </p:cNvSpPr>
          <p:nvPr>
            <p:ph type="dt" idx="10"/>
          </p:nvPr>
        </p:nvSpPr>
        <p:spPr>
          <a:xfrm>
            <a:off x="609601" y="6356350"/>
            <a:ext cx="2834217" cy="357188"/>
          </a:xfrm>
          <a:prstGeom prst="rect">
            <a:avLst/>
          </a:prstGeom>
          <a:ln/>
        </p:spPr>
        <p:txBody>
          <a:bodyPr/>
          <a:lstStyle>
            <a:lvl1pPr>
              <a:defRPr/>
            </a:lvl1pPr>
          </a:lstStyle>
          <a:p>
            <a:fld id="{F880104E-843B-419E-9F18-D869C42995EA}" type="datetimeFigureOut">
              <a:rPr lang="en-IE" smtClean="0"/>
              <a:t>19/03/2019</a:t>
            </a:fld>
            <a:endParaRPr lang="en-IE"/>
          </a:p>
        </p:txBody>
      </p:sp>
    </p:spTree>
    <p:extLst>
      <p:ext uri="{BB962C8B-B14F-4D97-AF65-F5344CB8AC3E}">
        <p14:creationId xmlns:p14="http://schemas.microsoft.com/office/powerpoint/2010/main" val="337403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43107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274639"/>
            <a:ext cx="2738967" cy="5843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0051" cy="5843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62925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1" y="274638"/>
            <a:ext cx="10962217" cy="11350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600201"/>
            <a:ext cx="5378451"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1251" y="1600201"/>
            <a:ext cx="5380567"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935413"/>
            <a:ext cx="5378451" cy="2182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1251" y="3935413"/>
            <a:ext cx="5380567" cy="2182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xfrm>
            <a:off x="609601" y="6356350"/>
            <a:ext cx="2834217" cy="357188"/>
          </a:xfrm>
          <a:prstGeom prst="rect">
            <a:avLst/>
          </a:prstGeom>
          <a:ln/>
        </p:spPr>
        <p:txBody>
          <a:bodyPr/>
          <a:lstStyle>
            <a:lvl1pPr>
              <a:defRPr/>
            </a:lvl1pPr>
          </a:lstStyle>
          <a:p>
            <a:fld id="{F880104E-843B-419E-9F18-D869C42995EA}" type="datetimeFigureOut">
              <a:rPr lang="en-IE" smtClean="0"/>
              <a:t>19/03/2019</a:t>
            </a:fld>
            <a:endParaRPr lang="en-IE"/>
          </a:p>
        </p:txBody>
      </p:sp>
      <p:sp>
        <p:nvSpPr>
          <p:cNvPr id="8"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Tree>
    <p:extLst>
      <p:ext uri="{BB962C8B-B14F-4D97-AF65-F5344CB8AC3E}">
        <p14:creationId xmlns:p14="http://schemas.microsoft.com/office/powerpoint/2010/main" val="226120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9641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49517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8451"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1251" y="1600200"/>
            <a:ext cx="5380567"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89729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84809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5"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39083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33579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55853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0833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61657" y="274638"/>
            <a:ext cx="8110161"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dirty="0" smtClean="0"/>
              <a:t>Click to edit the title text format</a:t>
            </a:r>
          </a:p>
        </p:txBody>
      </p:sp>
      <p:sp>
        <p:nvSpPr>
          <p:cNvPr id="1027" name="Rectangle 2"/>
          <p:cNvSpPr>
            <a:spLocks noGrp="1" noChangeArrowheads="1"/>
          </p:cNvSpPr>
          <p:nvPr>
            <p:ph type="body" idx="1"/>
          </p:nvPr>
        </p:nvSpPr>
        <p:spPr bwMode="auto">
          <a:xfrm>
            <a:off x="609601" y="1600200"/>
            <a:ext cx="10962217"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dirty="0" smtClean="0"/>
              <a:t>Click to edit the outline text format</a:t>
            </a:r>
          </a:p>
          <a:p>
            <a:pPr lvl="1"/>
            <a:r>
              <a:rPr lang="en-GB" altLang="en-US" dirty="0" smtClean="0"/>
              <a:t>Second Outline Level</a:t>
            </a:r>
          </a:p>
          <a:p>
            <a:pPr lvl="2"/>
            <a:r>
              <a:rPr lang="en-GB" altLang="en-US" dirty="0" smtClean="0"/>
              <a:t>Third Outline Level</a:t>
            </a:r>
          </a:p>
          <a:p>
            <a:pPr lvl="3"/>
            <a:r>
              <a:rPr lang="en-GB" altLang="en-US" dirty="0" smtClean="0"/>
              <a:t>Fourth Outline Level</a:t>
            </a:r>
          </a:p>
          <a:p>
            <a:pPr lvl="4"/>
            <a:r>
              <a:rPr lang="en-GB" altLang="en-US" dirty="0" smtClean="0"/>
              <a:t>Fifth Outline Level</a:t>
            </a:r>
          </a:p>
          <a:p>
            <a:pPr lvl="4"/>
            <a:r>
              <a:rPr lang="en-GB" altLang="en-US" dirty="0" smtClean="0"/>
              <a:t>Sixth Outline Level</a:t>
            </a:r>
          </a:p>
          <a:p>
            <a:pPr lvl="4"/>
            <a:r>
              <a:rPr lang="en-GB" altLang="en-US" dirty="0" smtClean="0"/>
              <a:t>Seventh Outline Level</a:t>
            </a:r>
          </a:p>
          <a:p>
            <a:pPr lvl="4"/>
            <a:r>
              <a:rPr lang="en-GB" altLang="en-US" dirty="0" smtClean="0"/>
              <a:t>Eighth Outline Level</a:t>
            </a:r>
          </a:p>
          <a:p>
            <a:pPr lvl="4"/>
            <a:r>
              <a:rPr lang="en-GB" altLang="en-US" dirty="0" smtClean="0"/>
              <a:t>Ninth Outline Level</a:t>
            </a:r>
          </a:p>
        </p:txBody>
      </p:sp>
      <p:sp>
        <p:nvSpPr>
          <p:cNvPr id="1028" name="Text Box 4"/>
          <p:cNvSpPr txBox="1">
            <a:spLocks noChangeArrowheads="1"/>
          </p:cNvSpPr>
          <p:nvPr/>
        </p:nvSpPr>
        <p:spPr bwMode="auto">
          <a:xfrm>
            <a:off x="4165600" y="6308726"/>
            <a:ext cx="3860800" cy="460375"/>
          </a:xfrm>
          <a:prstGeom prst="rect">
            <a:avLst/>
          </a:prstGeom>
          <a:noFill/>
          <a:ln w="9525">
            <a:noFill/>
            <a:round/>
            <a:headEnd/>
            <a:tailEnd/>
          </a:ln>
          <a:effectLst/>
        </p:spPr>
        <p:txBody>
          <a:bodyPr wrap="none" anchor="ctr"/>
          <a:lstStyle>
            <a:lvl1pPr eaLnBrk="0" hangingPunct="0">
              <a:defRPr sz="2400">
                <a:solidFill>
                  <a:schemeClr val="bg1"/>
                </a:solidFill>
                <a:latin typeface="Calibri" pitchFamily="34" charset="0"/>
                <a:ea typeface="MS Gothic" pitchFamily="49" charset="-128"/>
              </a:defRPr>
            </a:lvl1pPr>
            <a:lvl2pPr marL="37931725" indent="-37474525" eaLnBrk="0" hangingPunct="0">
              <a:defRPr sz="2400">
                <a:solidFill>
                  <a:schemeClr val="bg1"/>
                </a:solidFill>
                <a:latin typeface="Calibri" pitchFamily="34" charset="0"/>
                <a:ea typeface="MS Gothic" pitchFamily="49" charset="-128"/>
              </a:defRPr>
            </a:lvl2pPr>
            <a:lvl3pPr eaLnBrk="0" hangingPunct="0">
              <a:defRPr sz="2400">
                <a:solidFill>
                  <a:schemeClr val="bg1"/>
                </a:solidFill>
                <a:latin typeface="Calibri" pitchFamily="34" charset="0"/>
                <a:ea typeface="MS Gothic" pitchFamily="49" charset="-128"/>
              </a:defRPr>
            </a:lvl3pPr>
            <a:lvl4pPr eaLnBrk="0" hangingPunct="0">
              <a:defRPr sz="2400">
                <a:solidFill>
                  <a:schemeClr val="bg1"/>
                </a:solidFill>
                <a:latin typeface="Calibri" pitchFamily="34" charset="0"/>
                <a:ea typeface="MS Gothic" pitchFamily="49" charset="-128"/>
              </a:defRPr>
            </a:lvl4pPr>
            <a:lvl5pPr eaLnBrk="0" hangingPunct="0">
              <a:defRPr sz="2400">
                <a:solidFill>
                  <a:schemeClr val="bg1"/>
                </a:solidFill>
                <a:latin typeface="Calibri" pitchFamily="34" charset="0"/>
                <a:ea typeface="MS Gothic" pitchFamily="49" charset="-128"/>
              </a:defRPr>
            </a:lvl5pPr>
            <a:lvl6pPr marL="457200" eaLnBrk="0" fontAlgn="base" hangingPunct="0">
              <a:spcBef>
                <a:spcPct val="0"/>
              </a:spcBef>
              <a:spcAft>
                <a:spcPct val="0"/>
              </a:spcAft>
              <a:defRPr sz="2400">
                <a:solidFill>
                  <a:schemeClr val="bg1"/>
                </a:solidFill>
                <a:latin typeface="Calibri" pitchFamily="34" charset="0"/>
                <a:ea typeface="MS Gothic" pitchFamily="49" charset="-128"/>
              </a:defRPr>
            </a:lvl6pPr>
            <a:lvl7pPr marL="914400" eaLnBrk="0" fontAlgn="base" hangingPunct="0">
              <a:spcBef>
                <a:spcPct val="0"/>
              </a:spcBef>
              <a:spcAft>
                <a:spcPct val="0"/>
              </a:spcAft>
              <a:defRPr sz="2400">
                <a:solidFill>
                  <a:schemeClr val="bg1"/>
                </a:solidFill>
                <a:latin typeface="Calibri" pitchFamily="34" charset="0"/>
                <a:ea typeface="MS Gothic" pitchFamily="49" charset="-128"/>
              </a:defRPr>
            </a:lvl7pPr>
            <a:lvl8pPr marL="1371600" eaLnBrk="0" fontAlgn="base" hangingPunct="0">
              <a:spcBef>
                <a:spcPct val="0"/>
              </a:spcBef>
              <a:spcAft>
                <a:spcPct val="0"/>
              </a:spcAft>
              <a:defRPr sz="2400">
                <a:solidFill>
                  <a:schemeClr val="bg1"/>
                </a:solidFill>
                <a:latin typeface="Calibri" pitchFamily="34" charset="0"/>
                <a:ea typeface="MS Gothic" pitchFamily="49" charset="-128"/>
              </a:defRPr>
            </a:lvl8pPr>
            <a:lvl9pPr marL="1828800" eaLnBrk="0" fontAlgn="base" hangingPunct="0">
              <a:spcBef>
                <a:spcPct val="0"/>
              </a:spcBef>
              <a:spcAft>
                <a:spcPct val="0"/>
              </a:spcAft>
              <a:defRPr sz="2400">
                <a:solidFill>
                  <a:schemeClr val="bg1"/>
                </a:solidFill>
                <a:latin typeface="Calibri" pitchFamily="34" charset="0"/>
                <a:ea typeface="MS Gothic" pitchFamily="49" charset="-128"/>
              </a:defRPr>
            </a:lvl9pPr>
          </a:lstStyle>
          <a:p>
            <a:pPr eaLnBrk="1" hangingPunct="1">
              <a:buClr>
                <a:srgbClr val="000000"/>
              </a:buClr>
              <a:buSzPct val="100000"/>
              <a:buFont typeface="Calibri" panose="020F0502020204030204" pitchFamily="34" charset="0"/>
              <a:buNone/>
              <a:defRPr/>
            </a:pPr>
            <a:endParaRPr lang="en-US" sz="1800" smtClean="0"/>
          </a:p>
        </p:txBody>
      </p:sp>
      <p:sp>
        <p:nvSpPr>
          <p:cNvPr id="7" name="Rectangle 3"/>
          <p:cNvSpPr>
            <a:spLocks noGrp="1" noChangeArrowheads="1"/>
          </p:cNvSpPr>
          <p:nvPr>
            <p:ph type="dt" idx="2"/>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59195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49263" rtl="0" eaLnBrk="1" fontAlgn="base" hangingPunct="1">
        <a:spcBef>
          <a:spcPct val="0"/>
        </a:spcBef>
        <a:spcAft>
          <a:spcPct val="0"/>
        </a:spcAft>
        <a:buClr>
          <a:srgbClr val="000000"/>
        </a:buClr>
        <a:buSzPct val="100000"/>
        <a:buFont typeface="Calibri" panose="020F0502020204030204" pitchFamily="34" charset="0"/>
        <a:defRPr sz="42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2pPr>
      <a:lvl3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3pPr>
      <a:lvl4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4pPr>
      <a:lvl5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5pPr>
      <a:lvl6pPr marL="4572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6pPr>
      <a:lvl7pPr marL="9144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7pPr>
      <a:lvl8pPr marL="13716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8pPr>
      <a:lvl9pPr marL="18288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9pPr>
    </p:titleStyle>
    <p:bodyStyle>
      <a:lvl1pPr marL="334963" indent="-334963" algn="l" defTabSz="449263" rtl="0" eaLnBrk="1" fontAlgn="base" hangingPunct="1">
        <a:spcBef>
          <a:spcPts val="800"/>
        </a:spcBef>
        <a:spcAft>
          <a:spcPct val="0"/>
        </a:spcAft>
        <a:buClr>
          <a:srgbClr val="000000"/>
        </a:buClr>
        <a:buSzPct val="100000"/>
        <a:buFont typeface="Arial" panose="020B0604020202020204" pitchFamily="34" charset="0"/>
        <a:buChar char="•"/>
        <a:defRPr sz="2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marL="735013" indent="-277813" algn="l" defTabSz="449263" rtl="0" eaLnBrk="1" fontAlgn="base" hangingPunct="1">
        <a:spcBef>
          <a:spcPts val="700"/>
        </a:spcBef>
        <a:spcAft>
          <a:spcPct val="0"/>
        </a:spcAft>
        <a:buClr>
          <a:srgbClr val="000000"/>
        </a:buClr>
        <a:buSzPct val="100000"/>
        <a:buFont typeface="Arial" panose="020B0604020202020204" pitchFamily="34" charset="0"/>
        <a:buChar char="–"/>
        <a:defRPr sz="28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2pPr>
      <a:lvl3pPr marL="1143000" indent="-228600" algn="l" defTabSz="449263" rtl="0" eaLnBrk="1" fontAlgn="base" hangingPunct="1">
        <a:spcBef>
          <a:spcPts val="600"/>
        </a:spcBef>
        <a:spcAft>
          <a:spcPct val="0"/>
        </a:spcAft>
        <a:buClr>
          <a:srgbClr val="000000"/>
        </a:buClr>
        <a:buSzPct val="100000"/>
        <a:buFont typeface="Arial" panose="020B0604020202020204" pitchFamily="34" charset="0"/>
        <a:buChar char="•"/>
        <a:defRPr sz="2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3pPr>
      <a:lvl4pPr marL="16002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4pPr>
      <a:lvl5pPr marL="20574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5pPr>
      <a:lvl6pPr marL="25146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6pPr>
      <a:lvl7pPr marL="29718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7pPr>
      <a:lvl8pPr marL="34290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8pPr>
      <a:lvl9pPr marL="38862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3.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14.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8.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9.wmf"/><Relationship Id="rId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0.wmf"/><Relationship Id="rId4" Type="http://schemas.openxmlformats.org/officeDocument/2006/relationships/oleObject" Target="../embeddings/oleObject14.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1.e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2.wmf"/><Relationship Id="rId4"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8.bin"/><Relationship Id="rId5" Type="http://schemas.openxmlformats.org/officeDocument/2006/relationships/image" Target="../media/image25.wmf"/><Relationship Id="rId4"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7.emf"/><Relationship Id="rId4"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8.emf"/><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2.bin"/><Relationship Id="rId5" Type="http://schemas.openxmlformats.org/officeDocument/2006/relationships/image" Target="../media/image30.wmf"/><Relationship Id="rId4" Type="http://schemas.openxmlformats.org/officeDocument/2006/relationships/oleObject" Target="../embeddings/oleObject2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2.wmf"/><Relationship Id="rId4" Type="http://schemas.openxmlformats.org/officeDocument/2006/relationships/oleObject" Target="../embeddings/oleObject2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3.wmf"/><Relationship Id="rId4" Type="http://schemas.openxmlformats.org/officeDocument/2006/relationships/oleObject" Target="../embeddings/oleObject24.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4.wmf"/><Relationship Id="rId4" Type="http://schemas.openxmlformats.org/officeDocument/2006/relationships/oleObject" Target="../embeddings/oleObject25.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35.wmf"/><Relationship Id="rId4" Type="http://schemas.openxmlformats.org/officeDocument/2006/relationships/oleObject" Target="../embeddings/oleObject26.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36.wmf"/><Relationship Id="rId4" Type="http://schemas.openxmlformats.org/officeDocument/2006/relationships/oleObject" Target="../embeddings/oleObject27.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Microsoft_Word_97_-_2003_Document1.doc"/></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u="sng" dirty="0" smtClean="0"/>
              <a:t>UNIT 5</a:t>
            </a:r>
            <a:endParaRPr lang="en-IE" u="sng" dirty="0"/>
          </a:p>
        </p:txBody>
      </p:sp>
      <p:sp>
        <p:nvSpPr>
          <p:cNvPr id="5" name="Content Placeholder 4"/>
          <p:cNvSpPr>
            <a:spLocks noGrp="1"/>
          </p:cNvSpPr>
          <p:nvPr>
            <p:ph idx="1"/>
          </p:nvPr>
        </p:nvSpPr>
        <p:spPr/>
        <p:txBody>
          <a:bodyPr/>
          <a:lstStyle/>
          <a:p>
            <a:pPr marL="0" indent="0" algn="ctr">
              <a:buNone/>
            </a:pPr>
            <a:r>
              <a:rPr lang="en-IE" sz="3200" b="1" dirty="0" smtClean="0"/>
              <a:t>Introduction to File Systems and Storage</a:t>
            </a:r>
            <a:endParaRPr lang="en-IE" sz="3200" b="1" dirty="0"/>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2" name="Picture 1"/>
          <p:cNvPicPr>
            <a:picLocks noChangeAspect="1"/>
          </p:cNvPicPr>
          <p:nvPr/>
        </p:nvPicPr>
        <p:blipFill>
          <a:blip r:embed="rId3"/>
          <a:stretch>
            <a:fillRect/>
          </a:stretch>
        </p:blipFill>
        <p:spPr>
          <a:xfrm>
            <a:off x="2356585" y="2483974"/>
            <a:ext cx="7468247" cy="3353091"/>
          </a:xfrm>
          <a:prstGeom prst="rect">
            <a:avLst/>
          </a:prstGeom>
        </p:spPr>
      </p:pic>
    </p:spTree>
    <p:extLst>
      <p:ext uri="{BB962C8B-B14F-4D97-AF65-F5344CB8AC3E}">
        <p14:creationId xmlns:p14="http://schemas.microsoft.com/office/powerpoint/2010/main" val="456077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61657" y="274638"/>
            <a:ext cx="8110161" cy="724168"/>
          </a:xfrm>
        </p:spPr>
        <p:txBody>
          <a:bodyPr/>
          <a:lstStyle/>
          <a:p>
            <a:r>
              <a:rPr lang="en-IE" sz="3600" dirty="0" smtClean="0"/>
              <a:t>Blocks &amp; Clusters</a:t>
            </a:r>
            <a:endParaRPr lang="en-IE" sz="3600" dirty="0"/>
          </a:p>
        </p:txBody>
      </p:sp>
      <p:sp>
        <p:nvSpPr>
          <p:cNvPr id="6" name="Content Placeholder 5"/>
          <p:cNvSpPr>
            <a:spLocks noGrp="1"/>
          </p:cNvSpPr>
          <p:nvPr>
            <p:ph idx="1"/>
          </p:nvPr>
        </p:nvSpPr>
        <p:spPr>
          <a:xfrm>
            <a:off x="609601" y="1600201"/>
            <a:ext cx="10962217" cy="2735825"/>
          </a:xfrm>
        </p:spPr>
        <p:txBody>
          <a:bodyPr/>
          <a:lstStyle/>
          <a:p>
            <a:r>
              <a:rPr lang="en-IE" sz="2200" b="1" dirty="0" smtClean="0"/>
              <a:t>What are blocks &amp; clusters?</a:t>
            </a:r>
          </a:p>
          <a:p>
            <a:pPr marL="0" indent="0">
              <a:buNone/>
            </a:pPr>
            <a:r>
              <a:rPr lang="en-GB" sz="2000" dirty="0"/>
              <a:t>A file on a disk is allocated in fixed-size allocation units. Most file systems refer to this file allocation unit as a </a:t>
            </a:r>
            <a:r>
              <a:rPr lang="en-GB" sz="2000" b="1" dirty="0"/>
              <a:t>block</a:t>
            </a:r>
            <a:r>
              <a:rPr lang="en-GB" sz="2000" dirty="0"/>
              <a:t>, but Microsoft prefers to use the term </a:t>
            </a:r>
            <a:r>
              <a:rPr lang="en-GB" sz="2000" b="1" dirty="0"/>
              <a:t>cluster</a:t>
            </a:r>
            <a:r>
              <a:rPr lang="en-GB" sz="2000" dirty="0"/>
              <a:t>. So a block and a cluster mean the same thing. We will use the term </a:t>
            </a:r>
            <a:r>
              <a:rPr lang="en-GB" sz="2000" b="1" dirty="0"/>
              <a:t>block</a:t>
            </a:r>
            <a:r>
              <a:rPr lang="en-GB" sz="2000" dirty="0"/>
              <a:t> unless we are specifically referring to a Microsoft file system. </a:t>
            </a:r>
            <a:endParaRPr lang="en-GB" sz="2000" dirty="0" smtClean="0"/>
          </a:p>
          <a:p>
            <a:pPr marL="0" indent="0">
              <a:buNone/>
            </a:pPr>
            <a:r>
              <a:rPr lang="en-GB" sz="2000" dirty="0"/>
              <a:t>	</a:t>
            </a:r>
            <a:r>
              <a:rPr lang="en-GB" sz="2000" dirty="0" smtClean="0"/>
              <a:t>- </a:t>
            </a:r>
            <a:r>
              <a:rPr lang="en-IE" sz="2000" dirty="0"/>
              <a:t>A </a:t>
            </a:r>
            <a:r>
              <a:rPr lang="en-IE" sz="2000" b="1" dirty="0"/>
              <a:t>block</a:t>
            </a:r>
            <a:r>
              <a:rPr lang="en-IE" sz="2000" dirty="0"/>
              <a:t> (or cluster) is a fixed-sized unit of disk storage, whereby a file consists of a fixed number of blocks. </a:t>
            </a:r>
            <a:endParaRPr lang="en-IE" sz="2000" dirty="0" smtClean="0"/>
          </a:p>
          <a:p>
            <a:pPr marL="0" indent="0">
              <a:buNone/>
            </a:pPr>
            <a:r>
              <a:rPr lang="en-IE" sz="2000" dirty="0"/>
              <a:t>	- A block’s </a:t>
            </a:r>
            <a:r>
              <a:rPr lang="en-IE" sz="2000" i="1" dirty="0"/>
              <a:t>sectors</a:t>
            </a:r>
            <a:r>
              <a:rPr lang="en-IE" sz="2000" dirty="0"/>
              <a:t> will be </a:t>
            </a:r>
            <a:r>
              <a:rPr lang="en-IE" sz="2000" b="1" dirty="0"/>
              <a:t>contiguous </a:t>
            </a:r>
            <a:r>
              <a:rPr lang="en-IE" sz="2000" dirty="0"/>
              <a:t>so that time is not wasted in locating a block’s sectors. </a:t>
            </a:r>
          </a:p>
          <a:p>
            <a:pPr marL="0" indent="0">
              <a:buNone/>
            </a:pPr>
            <a:endParaRPr lang="en-IE" sz="2200" dirty="0"/>
          </a:p>
          <a:p>
            <a:pPr marL="0" indent="0">
              <a:buNone/>
            </a:pPr>
            <a:endParaRPr lang="en-GB" sz="2200" dirty="0" smtClean="0"/>
          </a:p>
          <a:p>
            <a:pPr marL="0" indent="0">
              <a:buNone/>
            </a:pPr>
            <a:endParaRPr lang="en-IE" sz="2200" dirty="0"/>
          </a:p>
          <a:p>
            <a:pPr marL="0" indent="0">
              <a:buNone/>
            </a:pPr>
            <a:endParaRPr lang="en-IE" b="1" dirty="0"/>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pSp>
        <p:nvGrpSpPr>
          <p:cNvPr id="49" name="Group 48"/>
          <p:cNvGrpSpPr/>
          <p:nvPr/>
        </p:nvGrpSpPr>
        <p:grpSpPr>
          <a:xfrm>
            <a:off x="1548581" y="4571796"/>
            <a:ext cx="8294909" cy="1364438"/>
            <a:chOff x="1548581" y="4571796"/>
            <a:chExt cx="8294909" cy="1364438"/>
          </a:xfrm>
        </p:grpSpPr>
        <p:sp>
          <p:nvSpPr>
            <p:cNvPr id="15" name="Rectangle 14"/>
            <p:cNvSpPr/>
            <p:nvPr/>
          </p:nvSpPr>
          <p:spPr bwMode="auto">
            <a:xfrm>
              <a:off x="1548581" y="4572000"/>
              <a:ext cx="1047135" cy="504000"/>
            </a:xfrm>
            <a:prstGeom prst="rect">
              <a:avLst/>
            </a:prstGeom>
            <a:solidFill>
              <a:schemeClr val="accent3">
                <a:lumMod val="9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4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Sector</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400" b="1" dirty="0" smtClean="0">
                  <a:latin typeface="Liberation Serif" panose="02020603050405020304" pitchFamily="18" charset="0"/>
                  <a:ea typeface="Liberation Serif" panose="02020603050405020304" pitchFamily="18" charset="0"/>
                  <a:cs typeface="Liberation Serif" panose="02020603050405020304" pitchFamily="18" charset="0"/>
                </a:rPr>
                <a:t>512 bytes</a:t>
              </a:r>
              <a:endParaRPr kumimoji="0" lang="en-IE" sz="14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6" name="Rectangle 35"/>
            <p:cNvSpPr/>
            <p:nvPr/>
          </p:nvSpPr>
          <p:spPr bwMode="auto">
            <a:xfrm>
              <a:off x="2595716" y="4579272"/>
              <a:ext cx="1047135" cy="496524"/>
            </a:xfrm>
            <a:prstGeom prst="rect">
              <a:avLst/>
            </a:prstGeom>
            <a:solidFill>
              <a:schemeClr val="accent3">
                <a:lumMod val="9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defTabSz="449263" fontAlgn="base">
                <a:spcBef>
                  <a:spcPct val="0"/>
                </a:spcBef>
                <a:spcAft>
                  <a:spcPct val="0"/>
                </a:spcAft>
                <a:buClr>
                  <a:srgbClr val="000000"/>
                </a:buClr>
                <a:buSzPct val="100000"/>
              </a:pPr>
              <a:r>
                <a:rPr lang="en-IE" sz="1400" b="1"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Sector</a:t>
              </a:r>
            </a:p>
            <a:p>
              <a:pPr lvl="0" algn="ctr" defTabSz="449263" fontAlgn="base">
                <a:spcBef>
                  <a:spcPct val="0"/>
                </a:spcBef>
                <a:spcAft>
                  <a:spcPct val="0"/>
                </a:spcAft>
                <a:buClr>
                  <a:srgbClr val="000000"/>
                </a:buClr>
                <a:buSzPct val="100000"/>
              </a:pPr>
              <a:r>
                <a:rPr lang="en-IE" sz="1400" b="1"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512 bytes</a:t>
              </a:r>
              <a:endParaRPr kumimoji="0" lang="en-IE" sz="1800" b="0" i="0" u="none" strike="noStrike" cap="none" normalizeH="0" baseline="0" dirty="0">
                <a:ln>
                  <a:noFill/>
                </a:ln>
                <a:solidFill>
                  <a:schemeClr val="bg1"/>
                </a:solidFill>
                <a:effectLst/>
                <a:latin typeface="Calibri" pitchFamily="60" charset="0"/>
              </a:endParaRPr>
            </a:p>
          </p:txBody>
        </p:sp>
        <p:sp>
          <p:nvSpPr>
            <p:cNvPr id="37" name="Rectangle 36"/>
            <p:cNvSpPr/>
            <p:nvPr/>
          </p:nvSpPr>
          <p:spPr bwMode="auto">
            <a:xfrm>
              <a:off x="3646011" y="4572000"/>
              <a:ext cx="1047135" cy="504000"/>
            </a:xfrm>
            <a:prstGeom prst="rect">
              <a:avLst/>
            </a:prstGeom>
            <a:solidFill>
              <a:schemeClr val="accent3">
                <a:lumMod val="9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defTabSz="449263" fontAlgn="base">
                <a:spcBef>
                  <a:spcPct val="0"/>
                </a:spcBef>
                <a:spcAft>
                  <a:spcPct val="0"/>
                </a:spcAft>
                <a:buClr>
                  <a:srgbClr val="000000"/>
                </a:buClr>
                <a:buSzPct val="100000"/>
              </a:pPr>
              <a:r>
                <a:rPr lang="en-IE" sz="1400" b="1"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Sector</a:t>
              </a:r>
            </a:p>
            <a:p>
              <a:pPr lvl="0" algn="ctr" defTabSz="449263" fontAlgn="base">
                <a:spcBef>
                  <a:spcPct val="0"/>
                </a:spcBef>
                <a:spcAft>
                  <a:spcPct val="0"/>
                </a:spcAft>
                <a:buClr>
                  <a:srgbClr val="000000"/>
                </a:buClr>
                <a:buSzPct val="100000"/>
              </a:pPr>
              <a:r>
                <a:rPr lang="en-IE" sz="1400" b="1"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512 bytes</a:t>
              </a:r>
              <a:endParaRPr kumimoji="0" lang="en-IE" sz="1800" b="0" i="0" u="none" strike="noStrike" cap="none" normalizeH="0" baseline="0" dirty="0">
                <a:ln>
                  <a:noFill/>
                </a:ln>
                <a:solidFill>
                  <a:schemeClr val="bg1"/>
                </a:solidFill>
                <a:effectLst/>
                <a:latin typeface="Calibri" pitchFamily="60" charset="0"/>
              </a:endParaRPr>
            </a:p>
          </p:txBody>
        </p:sp>
        <p:sp>
          <p:nvSpPr>
            <p:cNvPr id="38" name="Rectangle 37"/>
            <p:cNvSpPr/>
            <p:nvPr/>
          </p:nvSpPr>
          <p:spPr bwMode="auto">
            <a:xfrm>
              <a:off x="4693146" y="4579272"/>
              <a:ext cx="1047135" cy="496524"/>
            </a:xfrm>
            <a:prstGeom prst="rect">
              <a:avLst/>
            </a:prstGeom>
            <a:solidFill>
              <a:schemeClr val="accent3">
                <a:lumMod val="9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defTabSz="449263" fontAlgn="base">
                <a:spcBef>
                  <a:spcPct val="0"/>
                </a:spcBef>
                <a:spcAft>
                  <a:spcPct val="0"/>
                </a:spcAft>
                <a:buClr>
                  <a:srgbClr val="000000"/>
                </a:buClr>
                <a:buSzPct val="100000"/>
              </a:pPr>
              <a:r>
                <a:rPr lang="en-IE" sz="1400" b="1"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Sector</a:t>
              </a:r>
            </a:p>
            <a:p>
              <a:pPr lvl="0" algn="ctr" defTabSz="449263" fontAlgn="base">
                <a:spcBef>
                  <a:spcPct val="0"/>
                </a:spcBef>
                <a:spcAft>
                  <a:spcPct val="0"/>
                </a:spcAft>
                <a:buClr>
                  <a:srgbClr val="000000"/>
                </a:buClr>
                <a:buSzPct val="100000"/>
              </a:pPr>
              <a:r>
                <a:rPr lang="en-IE" sz="1400" b="1"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512 bytes</a:t>
              </a:r>
              <a:endParaRPr kumimoji="0" lang="en-IE" sz="1800" b="0" i="0" u="none" strike="noStrike" cap="none" normalizeH="0" baseline="0" dirty="0">
                <a:ln>
                  <a:noFill/>
                </a:ln>
                <a:solidFill>
                  <a:schemeClr val="bg1"/>
                </a:solidFill>
                <a:effectLst/>
                <a:latin typeface="Calibri" pitchFamily="60" charset="0"/>
              </a:endParaRPr>
            </a:p>
          </p:txBody>
        </p:sp>
        <p:sp>
          <p:nvSpPr>
            <p:cNvPr id="39" name="Rectangle 38"/>
            <p:cNvSpPr/>
            <p:nvPr/>
          </p:nvSpPr>
          <p:spPr bwMode="auto">
            <a:xfrm>
              <a:off x="5654950" y="4579272"/>
              <a:ext cx="1047135" cy="496524"/>
            </a:xfrm>
            <a:prstGeom prst="rect">
              <a:avLst/>
            </a:prstGeom>
            <a:solidFill>
              <a:schemeClr val="accent3">
                <a:lumMod val="9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defTabSz="449263" fontAlgn="base">
                <a:spcBef>
                  <a:spcPct val="0"/>
                </a:spcBef>
                <a:spcAft>
                  <a:spcPct val="0"/>
                </a:spcAft>
                <a:buClr>
                  <a:srgbClr val="000000"/>
                </a:buClr>
                <a:buSzPct val="100000"/>
              </a:pPr>
              <a:r>
                <a:rPr lang="en-IE" sz="1400" b="1"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Sector</a:t>
              </a:r>
            </a:p>
            <a:p>
              <a:pPr lvl="0" algn="ctr" defTabSz="449263" fontAlgn="base">
                <a:spcBef>
                  <a:spcPct val="0"/>
                </a:spcBef>
                <a:spcAft>
                  <a:spcPct val="0"/>
                </a:spcAft>
                <a:buClr>
                  <a:srgbClr val="000000"/>
                </a:buClr>
                <a:buSzPct val="100000"/>
              </a:pPr>
              <a:r>
                <a:rPr lang="en-IE" sz="1400" b="1"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512 bytes</a:t>
              </a:r>
              <a:endParaRPr kumimoji="0" lang="en-IE" sz="1800" b="0" i="0" u="none" strike="noStrike" cap="none" normalizeH="0" baseline="0" dirty="0">
                <a:ln>
                  <a:noFill/>
                </a:ln>
                <a:solidFill>
                  <a:schemeClr val="bg1"/>
                </a:solidFill>
                <a:effectLst/>
                <a:latin typeface="Calibri" pitchFamily="60" charset="0"/>
              </a:endParaRPr>
            </a:p>
          </p:txBody>
        </p:sp>
        <p:sp>
          <p:nvSpPr>
            <p:cNvPr id="40" name="Rectangle 39"/>
            <p:cNvSpPr/>
            <p:nvPr/>
          </p:nvSpPr>
          <p:spPr bwMode="auto">
            <a:xfrm>
              <a:off x="6702085" y="4571796"/>
              <a:ext cx="1047135" cy="504000"/>
            </a:xfrm>
            <a:prstGeom prst="rect">
              <a:avLst/>
            </a:prstGeom>
            <a:solidFill>
              <a:schemeClr val="accent3">
                <a:lumMod val="9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defTabSz="449263" fontAlgn="base">
                <a:spcBef>
                  <a:spcPct val="0"/>
                </a:spcBef>
                <a:spcAft>
                  <a:spcPct val="0"/>
                </a:spcAft>
                <a:buClr>
                  <a:srgbClr val="000000"/>
                </a:buClr>
                <a:buSzPct val="100000"/>
              </a:pPr>
              <a:r>
                <a:rPr lang="en-IE" sz="14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Sector</a:t>
              </a:r>
            </a:p>
            <a:p>
              <a:pPr lvl="0" algn="ctr" defTabSz="449263" fontAlgn="base">
                <a:spcBef>
                  <a:spcPct val="0"/>
                </a:spcBef>
                <a:spcAft>
                  <a:spcPct val="0"/>
                </a:spcAft>
                <a:buClr>
                  <a:srgbClr val="000000"/>
                </a:buClr>
                <a:buSzPct val="100000"/>
              </a:pPr>
              <a:r>
                <a:rPr lang="en-IE" sz="14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512 bytes</a:t>
              </a:r>
              <a:endParaRPr kumimoji="0" lang="en-IE" sz="1800" b="0" i="0" u="none" strike="noStrike" cap="none" normalizeH="0" baseline="0">
                <a:ln>
                  <a:noFill/>
                </a:ln>
                <a:solidFill>
                  <a:schemeClr val="bg1"/>
                </a:solidFill>
                <a:effectLst/>
                <a:latin typeface="Calibri" pitchFamily="60" charset="0"/>
              </a:endParaRPr>
            </a:p>
          </p:txBody>
        </p:sp>
        <p:sp>
          <p:nvSpPr>
            <p:cNvPr id="41" name="Rectangle 40"/>
            <p:cNvSpPr/>
            <p:nvPr/>
          </p:nvSpPr>
          <p:spPr bwMode="auto">
            <a:xfrm>
              <a:off x="7749220" y="4579272"/>
              <a:ext cx="1047135" cy="496524"/>
            </a:xfrm>
            <a:prstGeom prst="rect">
              <a:avLst/>
            </a:prstGeom>
            <a:solidFill>
              <a:schemeClr val="accent3">
                <a:lumMod val="9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defTabSz="449263" fontAlgn="base">
                <a:spcBef>
                  <a:spcPct val="0"/>
                </a:spcBef>
                <a:spcAft>
                  <a:spcPct val="0"/>
                </a:spcAft>
                <a:buClr>
                  <a:srgbClr val="000000"/>
                </a:buClr>
                <a:buSzPct val="100000"/>
              </a:pPr>
              <a:r>
                <a:rPr lang="en-IE" sz="1400" b="1"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Sector</a:t>
              </a:r>
            </a:p>
            <a:p>
              <a:pPr lvl="0" algn="ctr" defTabSz="449263" fontAlgn="base">
                <a:spcBef>
                  <a:spcPct val="0"/>
                </a:spcBef>
                <a:spcAft>
                  <a:spcPct val="0"/>
                </a:spcAft>
                <a:buClr>
                  <a:srgbClr val="000000"/>
                </a:buClr>
                <a:buSzPct val="100000"/>
              </a:pPr>
              <a:r>
                <a:rPr lang="en-IE" sz="1400" b="1"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512 bytes</a:t>
              </a:r>
              <a:endParaRPr kumimoji="0" lang="en-IE" sz="1800" b="0" i="0" u="none" strike="noStrike" cap="none" normalizeH="0" baseline="0" dirty="0">
                <a:ln>
                  <a:noFill/>
                </a:ln>
                <a:solidFill>
                  <a:schemeClr val="bg1"/>
                </a:solidFill>
                <a:effectLst/>
                <a:latin typeface="Calibri" pitchFamily="60" charset="0"/>
              </a:endParaRPr>
            </a:p>
          </p:txBody>
        </p:sp>
        <p:sp>
          <p:nvSpPr>
            <p:cNvPr id="42" name="Rectangle 41"/>
            <p:cNvSpPr/>
            <p:nvPr/>
          </p:nvSpPr>
          <p:spPr bwMode="auto">
            <a:xfrm>
              <a:off x="8796355" y="4572000"/>
              <a:ext cx="1047135" cy="504000"/>
            </a:xfrm>
            <a:prstGeom prst="rect">
              <a:avLst/>
            </a:prstGeom>
            <a:solidFill>
              <a:schemeClr val="accent3">
                <a:lumMod val="9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defTabSz="449263" fontAlgn="base">
                <a:spcBef>
                  <a:spcPct val="0"/>
                </a:spcBef>
                <a:spcAft>
                  <a:spcPct val="0"/>
                </a:spcAft>
                <a:buClr>
                  <a:srgbClr val="000000"/>
                </a:buClr>
                <a:buSzPct val="100000"/>
              </a:pPr>
              <a:r>
                <a:rPr lang="en-IE" sz="14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Sector</a:t>
              </a:r>
            </a:p>
            <a:p>
              <a:pPr lvl="0" algn="ctr" defTabSz="449263" fontAlgn="base">
                <a:spcBef>
                  <a:spcPct val="0"/>
                </a:spcBef>
                <a:spcAft>
                  <a:spcPct val="0"/>
                </a:spcAft>
                <a:buClr>
                  <a:srgbClr val="000000"/>
                </a:buClr>
                <a:buSzPct val="100000"/>
              </a:pPr>
              <a:r>
                <a:rPr lang="en-IE" sz="14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512 bytes</a:t>
              </a:r>
              <a:endParaRPr kumimoji="0" lang="en-IE" sz="1800" b="0" i="0" u="none" strike="noStrike" cap="none" normalizeH="0" baseline="0">
                <a:ln>
                  <a:noFill/>
                </a:ln>
                <a:solidFill>
                  <a:schemeClr val="bg1"/>
                </a:solidFill>
                <a:effectLst/>
                <a:latin typeface="Calibri" pitchFamily="60" charset="0"/>
              </a:endParaRPr>
            </a:p>
          </p:txBody>
        </p:sp>
        <p:cxnSp>
          <p:nvCxnSpPr>
            <p:cNvPr id="44" name="Straight Connector 43"/>
            <p:cNvCxnSpPr/>
            <p:nvPr/>
          </p:nvCxnSpPr>
          <p:spPr bwMode="auto">
            <a:xfrm>
              <a:off x="1563329" y="5161939"/>
              <a:ext cx="0" cy="252000"/>
            </a:xfrm>
            <a:prstGeom prst="line">
              <a:avLst/>
            </a:prstGeom>
            <a:solidFill>
              <a:srgbClr val="00B8FF"/>
            </a:solidFill>
            <a:ln w="2857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9833659" y="5161939"/>
              <a:ext cx="0" cy="252000"/>
            </a:xfrm>
            <a:prstGeom prst="line">
              <a:avLst/>
            </a:prstGeom>
            <a:solidFill>
              <a:srgbClr val="00B8FF"/>
            </a:solidFill>
            <a:ln w="2857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1548581" y="5413939"/>
              <a:ext cx="8294909" cy="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48" name="TextBox 47"/>
            <p:cNvSpPr txBox="1"/>
            <p:nvPr/>
          </p:nvSpPr>
          <p:spPr>
            <a:xfrm>
              <a:off x="2860131" y="5567524"/>
              <a:ext cx="5589638" cy="368710"/>
            </a:xfrm>
            <a:prstGeom prst="rect">
              <a:avLst/>
            </a:prstGeom>
            <a:noFill/>
          </p:spPr>
          <p:txBody>
            <a:bodyPr wrap="square" rtlCol="0">
              <a:spAutoFit/>
            </a:bodyPr>
            <a:lstStyle/>
            <a:p>
              <a:pPr algn="ct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A single 4 Kbyte block</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spTree>
    <p:extLst>
      <p:ext uri="{BB962C8B-B14F-4D97-AF65-F5344CB8AC3E}">
        <p14:creationId xmlns:p14="http://schemas.microsoft.com/office/powerpoint/2010/main" val="3887713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61657" y="274638"/>
            <a:ext cx="8110161" cy="694662"/>
          </a:xfrm>
        </p:spPr>
        <p:txBody>
          <a:bodyPr/>
          <a:lstStyle/>
          <a:p>
            <a:r>
              <a:rPr lang="en-IE" sz="3600" dirty="0"/>
              <a:t>Blocks &amp; </a:t>
            </a:r>
            <a:r>
              <a:rPr lang="en-IE" sz="3600" dirty="0" smtClean="0"/>
              <a:t>Clusters: Optimal size</a:t>
            </a:r>
            <a:endParaRPr lang="en-IE" sz="3600" dirty="0"/>
          </a:p>
        </p:txBody>
      </p:sp>
      <p:sp>
        <p:nvSpPr>
          <p:cNvPr id="6" name="Content Placeholder 5"/>
          <p:cNvSpPr>
            <a:spLocks noGrp="1"/>
          </p:cNvSpPr>
          <p:nvPr>
            <p:ph idx="1"/>
          </p:nvPr>
        </p:nvSpPr>
        <p:spPr>
          <a:xfrm>
            <a:off x="103239" y="1409700"/>
            <a:ext cx="11468579" cy="2941074"/>
          </a:xfrm>
        </p:spPr>
        <p:txBody>
          <a:bodyPr/>
          <a:lstStyle/>
          <a:p>
            <a:pPr marL="0" indent="0" algn="ctr">
              <a:buNone/>
            </a:pPr>
            <a:r>
              <a:rPr lang="en-IE" b="1" u="sng" dirty="0" smtClean="0"/>
              <a:t>What size should the block(cluster) be?</a:t>
            </a:r>
          </a:p>
          <a:p>
            <a:pPr lvl="1">
              <a:buFont typeface="Wingdings" panose="05000000000000000000" pitchFamily="2" charset="2"/>
              <a:buChar char="Ø"/>
            </a:pPr>
            <a:r>
              <a:rPr lang="en-IE" sz="2000" b="1" dirty="0" smtClean="0">
                <a:solidFill>
                  <a:srgbClr val="7030A0"/>
                </a:solidFill>
              </a:rPr>
              <a:t>Argument for a large block size</a:t>
            </a:r>
          </a:p>
          <a:p>
            <a:pPr marL="36000" indent="0">
              <a:buNone/>
            </a:pPr>
            <a:r>
              <a:rPr lang="en-IE" sz="1800" dirty="0" smtClean="0">
                <a:solidFill>
                  <a:schemeClr val="accent2"/>
                </a:solidFill>
              </a:rPr>
              <a:t>Reduces the number of block searches, thus will</a:t>
            </a:r>
            <a:r>
              <a:rPr lang="en-IE" sz="1800" b="1" dirty="0" smtClean="0">
                <a:solidFill>
                  <a:schemeClr val="accent2"/>
                </a:solidFill>
              </a:rPr>
              <a:t> optimise the speed performance.</a:t>
            </a:r>
          </a:p>
          <a:p>
            <a:pPr marL="57150" indent="0">
              <a:buNone/>
            </a:pPr>
            <a:endParaRPr lang="en-IE" sz="1800" b="1" dirty="0"/>
          </a:p>
          <a:p>
            <a:pPr marL="742950" lvl="1" indent="-285750">
              <a:buFont typeface="Wingdings" panose="05000000000000000000" pitchFamily="2" charset="2"/>
              <a:buChar char="Ø"/>
            </a:pPr>
            <a:r>
              <a:rPr lang="en-IE" sz="2000" b="1" dirty="0" smtClean="0">
                <a:solidFill>
                  <a:srgbClr val="7030A0"/>
                </a:solidFill>
              </a:rPr>
              <a:t>Argument </a:t>
            </a:r>
            <a:r>
              <a:rPr lang="en-IE" sz="2000" b="1" dirty="0">
                <a:solidFill>
                  <a:srgbClr val="7030A0"/>
                </a:solidFill>
              </a:rPr>
              <a:t>for a </a:t>
            </a:r>
            <a:r>
              <a:rPr lang="en-IE" sz="2000" b="1" dirty="0" smtClean="0">
                <a:solidFill>
                  <a:srgbClr val="7030A0"/>
                </a:solidFill>
              </a:rPr>
              <a:t>small </a:t>
            </a:r>
            <a:r>
              <a:rPr lang="en-IE" sz="2000" b="1" dirty="0">
                <a:solidFill>
                  <a:srgbClr val="7030A0"/>
                </a:solidFill>
              </a:rPr>
              <a:t>block </a:t>
            </a:r>
            <a:r>
              <a:rPr lang="en-IE" sz="2000" b="1" dirty="0" smtClean="0">
                <a:solidFill>
                  <a:srgbClr val="7030A0"/>
                </a:solidFill>
              </a:rPr>
              <a:t>size</a:t>
            </a:r>
          </a:p>
          <a:p>
            <a:pPr marL="36000" indent="0">
              <a:buNone/>
            </a:pPr>
            <a:r>
              <a:rPr lang="en-GB" altLang="en-US" sz="1800" dirty="0">
                <a:solidFill>
                  <a:schemeClr val="accent2"/>
                </a:solidFill>
              </a:rPr>
              <a:t>Will </a:t>
            </a:r>
            <a:r>
              <a:rPr lang="en-GB" altLang="en-US" sz="1800" b="1" dirty="0">
                <a:solidFill>
                  <a:schemeClr val="accent2"/>
                </a:solidFill>
              </a:rPr>
              <a:t>optimise the available space</a:t>
            </a:r>
            <a:r>
              <a:rPr lang="en-GB" altLang="en-US" sz="1800" dirty="0">
                <a:solidFill>
                  <a:schemeClr val="accent2"/>
                </a:solidFill>
              </a:rPr>
              <a:t> on the disk drive, since on average half of the final block is wasted</a:t>
            </a:r>
            <a:r>
              <a:rPr lang="en-GB" altLang="en-US" sz="1800" dirty="0" smtClean="0">
                <a:solidFill>
                  <a:schemeClr val="accent2"/>
                </a:solidFill>
              </a:rPr>
              <a:t>.</a:t>
            </a:r>
            <a:endParaRPr lang="en-GB" altLang="en-US" sz="1800" dirty="0">
              <a:solidFill>
                <a:schemeClr val="accent2"/>
              </a:solidFill>
            </a:endParaRPr>
          </a:p>
          <a:p>
            <a:pPr marL="36000" indent="0">
              <a:buNone/>
            </a:pPr>
            <a:r>
              <a:rPr lang="en-GB" altLang="en-US" sz="1800" i="1" dirty="0">
                <a:solidFill>
                  <a:srgbClr val="9900CC"/>
                </a:solidFill>
              </a:rPr>
              <a:t>This wasted of space within a block is referred to as </a:t>
            </a:r>
            <a:r>
              <a:rPr lang="en-GB" altLang="en-US" sz="1800" b="1" i="1" dirty="0">
                <a:solidFill>
                  <a:srgbClr val="9900CC"/>
                </a:solidFill>
              </a:rPr>
              <a:t>internal fragmentation</a:t>
            </a:r>
            <a:r>
              <a:rPr lang="en-GB" altLang="en-US" sz="1800" i="1" dirty="0">
                <a:solidFill>
                  <a:srgbClr val="9900CC"/>
                </a:solidFill>
              </a:rPr>
              <a:t>.</a:t>
            </a:r>
            <a:endParaRPr lang="en-GB" altLang="en-US" sz="2000" i="1" dirty="0">
              <a:solidFill>
                <a:srgbClr val="9900CC"/>
              </a:solidFill>
            </a:endParaRPr>
          </a:p>
          <a:p>
            <a:pPr marL="36000" indent="0">
              <a:buNone/>
            </a:pPr>
            <a:endParaRPr lang="en-GB" altLang="en-US" sz="1800" dirty="0">
              <a:solidFill>
                <a:schemeClr val="accent2"/>
              </a:solidFill>
            </a:endParaRPr>
          </a:p>
          <a:p>
            <a:pPr marL="57150" indent="0">
              <a:buNone/>
            </a:pPr>
            <a:endParaRPr lang="en-IE" sz="1600" dirty="0">
              <a:solidFill>
                <a:srgbClr val="7030A0"/>
              </a:solidFill>
            </a:endParaRPr>
          </a:p>
          <a:p>
            <a:pPr marL="57150" indent="0">
              <a:buNone/>
            </a:pPr>
            <a:endParaRPr lang="en-IE" sz="1800" b="1" dirty="0" smtClean="0"/>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pSp>
        <p:nvGrpSpPr>
          <p:cNvPr id="27" name="Group 26"/>
          <p:cNvGrpSpPr/>
          <p:nvPr/>
        </p:nvGrpSpPr>
        <p:grpSpPr>
          <a:xfrm>
            <a:off x="976555" y="4501669"/>
            <a:ext cx="7769739" cy="1408388"/>
            <a:chOff x="1935197" y="4501669"/>
            <a:chExt cx="7769739" cy="1408388"/>
          </a:xfrm>
        </p:grpSpPr>
        <p:sp>
          <p:nvSpPr>
            <p:cNvPr id="8" name="Rectangle 7"/>
            <p:cNvSpPr/>
            <p:nvPr/>
          </p:nvSpPr>
          <p:spPr bwMode="auto">
            <a:xfrm>
              <a:off x="3701844" y="4572000"/>
              <a:ext cx="1047135" cy="576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block</a:t>
              </a:r>
              <a:endParaRPr kumimoji="0" lang="en-IE" sz="16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a:latin typeface="Liberation Serif" panose="02020603050405020304" pitchFamily="18" charset="0"/>
                  <a:ea typeface="Liberation Serif" panose="02020603050405020304" pitchFamily="18" charset="0"/>
                  <a:cs typeface="Liberation Serif" panose="02020603050405020304" pitchFamily="18" charset="0"/>
                </a:rPr>
                <a:t>4</a:t>
              </a: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 Kbytes</a:t>
              </a:r>
              <a:endParaRPr kumimoji="0" lang="en-IE" sz="16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Rectangle 8"/>
            <p:cNvSpPr/>
            <p:nvPr/>
          </p:nvSpPr>
          <p:spPr bwMode="auto">
            <a:xfrm>
              <a:off x="4929119" y="4572000"/>
              <a:ext cx="1152000" cy="576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block</a:t>
              </a:r>
              <a:endParaRPr kumimoji="0" lang="en-IE" sz="16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a:latin typeface="Liberation Serif" panose="02020603050405020304" pitchFamily="18" charset="0"/>
                  <a:ea typeface="Liberation Serif" panose="02020603050405020304" pitchFamily="18" charset="0"/>
                  <a:cs typeface="Liberation Serif" panose="02020603050405020304" pitchFamily="18" charset="0"/>
                </a:rPr>
                <a:t>4</a:t>
              </a: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 Kbytes</a:t>
              </a:r>
              <a:endParaRPr kumimoji="0" lang="en-IE" sz="16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TextBox 9"/>
            <p:cNvSpPr txBox="1"/>
            <p:nvPr/>
          </p:nvSpPr>
          <p:spPr>
            <a:xfrm>
              <a:off x="1935197" y="4574555"/>
              <a:ext cx="1460090" cy="576000"/>
            </a:xfrm>
            <a:prstGeom prst="rect">
              <a:avLst/>
            </a:prstGeom>
            <a:noFill/>
          </p:spPr>
          <p:txBody>
            <a:bodyPr wrap="square" rtlCol="0">
              <a:spAutoFit/>
            </a:bodyPr>
            <a:lstStyle/>
            <a:p>
              <a:pPr algn="ctr"/>
              <a:r>
                <a:rPr lang="en-IE" sz="1600" b="1" dirty="0" err="1" smtClean="0">
                  <a:latin typeface="Liberation Serif" panose="02020603050405020304" pitchFamily="18" charset="0"/>
                  <a:ea typeface="Liberation Serif" panose="02020603050405020304" pitchFamily="18" charset="0"/>
                  <a:cs typeface="Liberation Serif" panose="02020603050405020304" pitchFamily="18" charset="0"/>
                </a:rPr>
                <a:t>File_X</a:t>
              </a:r>
              <a:endPar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(7.9 Kbytes)</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 name="TextBox 12"/>
            <p:cNvSpPr txBox="1"/>
            <p:nvPr/>
          </p:nvSpPr>
          <p:spPr>
            <a:xfrm>
              <a:off x="7095524" y="4501669"/>
              <a:ext cx="1460090" cy="646331"/>
            </a:xfrm>
            <a:prstGeom prst="rect">
              <a:avLst/>
            </a:prstGeom>
            <a:noFill/>
          </p:spPr>
          <p:txBody>
            <a:bodyPr wrap="square" rtlCol="0">
              <a:spAutoFit/>
            </a:bodyPr>
            <a:lstStyle/>
            <a:p>
              <a:pPr algn="ct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0.1 Kb wasted</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5" name="Straight Arrow Connector 14"/>
            <p:cNvCxnSpPr>
              <a:stCxn id="13" idx="1"/>
              <a:endCxn id="19" idx="3"/>
            </p:cNvCxnSpPr>
            <p:nvPr/>
          </p:nvCxnSpPr>
          <p:spPr bwMode="auto">
            <a:xfrm flipH="1">
              <a:off x="6082821" y="4824835"/>
              <a:ext cx="1012703" cy="0"/>
            </a:xfrm>
            <a:prstGeom prst="straightConnector1">
              <a:avLst/>
            </a:prstGeom>
            <a:solidFill>
              <a:srgbClr val="00B8FF"/>
            </a:solidFill>
            <a:ln w="19050" cap="flat" cmpd="sng" algn="ctr">
              <a:solidFill>
                <a:schemeClr val="tx1"/>
              </a:solidFill>
              <a:prstDash val="solid"/>
              <a:round/>
              <a:headEnd type="none" w="med" len="med"/>
              <a:tailEnd type="triangle"/>
            </a:ln>
            <a:effectLst/>
          </p:spPr>
        </p:cxnSp>
        <p:sp>
          <p:nvSpPr>
            <p:cNvPr id="16" name="Rectangle 15"/>
            <p:cNvSpPr/>
            <p:nvPr/>
          </p:nvSpPr>
          <p:spPr bwMode="auto">
            <a:xfrm>
              <a:off x="3701843" y="5300400"/>
              <a:ext cx="1047135" cy="576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block</a:t>
              </a:r>
              <a:endParaRPr kumimoji="0" lang="en-IE" sz="16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a:latin typeface="Liberation Serif" panose="02020603050405020304" pitchFamily="18" charset="0"/>
                  <a:ea typeface="Liberation Serif" panose="02020603050405020304" pitchFamily="18" charset="0"/>
                  <a:cs typeface="Liberation Serif" panose="02020603050405020304" pitchFamily="18" charset="0"/>
                </a:rPr>
                <a:t>4</a:t>
              </a: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 Kbytes</a:t>
              </a:r>
              <a:endParaRPr kumimoji="0" lang="en-IE" sz="16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7" name="Rectangle 16"/>
            <p:cNvSpPr/>
            <p:nvPr/>
          </p:nvSpPr>
          <p:spPr bwMode="auto">
            <a:xfrm>
              <a:off x="4929119" y="5291381"/>
              <a:ext cx="1047135" cy="576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block</a:t>
              </a:r>
              <a:endParaRPr kumimoji="0" lang="en-IE" sz="16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a:latin typeface="Liberation Serif" panose="02020603050405020304" pitchFamily="18" charset="0"/>
                  <a:ea typeface="Liberation Serif" panose="02020603050405020304" pitchFamily="18" charset="0"/>
                  <a:cs typeface="Liberation Serif" panose="02020603050405020304" pitchFamily="18" charset="0"/>
                </a:rPr>
                <a:t>4</a:t>
              </a: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 Kbytes</a:t>
              </a:r>
              <a:endParaRPr kumimoji="0" lang="en-IE" sz="16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Rectangle 17"/>
            <p:cNvSpPr/>
            <p:nvPr/>
          </p:nvSpPr>
          <p:spPr bwMode="auto">
            <a:xfrm>
              <a:off x="6156394" y="5300400"/>
              <a:ext cx="1152000" cy="576000"/>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buFont typeface="Calibri" pitchFamily="60" charset="0"/>
                <a:buNone/>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block</a:t>
              </a:r>
              <a:endParaRPr kumimoji="0" lang="en-IE" sz="16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a:p>
              <a:pPr algn="ctr" defTabSz="449263" fontAlgn="base">
                <a:spcBef>
                  <a:spcPct val="0"/>
                </a:spcBef>
                <a:spcAft>
                  <a:spcPct val="0"/>
                </a:spcAft>
                <a:buClr>
                  <a:srgbClr val="000000"/>
                </a:buClr>
                <a:buSzPct val="100000"/>
                <a:buFont typeface="Calibri" pitchFamily="60" charset="0"/>
                <a:buNone/>
              </a:pPr>
              <a:r>
                <a:rPr lang="en-IE" sz="1600" b="1" dirty="0">
                  <a:latin typeface="Liberation Serif" panose="02020603050405020304" pitchFamily="18" charset="0"/>
                  <a:ea typeface="Liberation Serif" panose="02020603050405020304" pitchFamily="18" charset="0"/>
                  <a:cs typeface="Liberation Serif" panose="02020603050405020304" pitchFamily="18" charset="0"/>
                </a:rPr>
                <a:t>4</a:t>
              </a: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 Kbytes</a:t>
              </a:r>
              <a:endParaRPr kumimoji="0" lang="en-IE" sz="16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Rectangle 18"/>
            <p:cNvSpPr/>
            <p:nvPr/>
          </p:nvSpPr>
          <p:spPr bwMode="auto">
            <a:xfrm>
              <a:off x="5943524" y="4572000"/>
              <a:ext cx="139297" cy="576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20" name="Rectangle 19"/>
            <p:cNvSpPr/>
            <p:nvPr/>
          </p:nvSpPr>
          <p:spPr bwMode="auto">
            <a:xfrm>
              <a:off x="6156395" y="5291381"/>
              <a:ext cx="139297" cy="576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21" name="TextBox 20"/>
            <p:cNvSpPr txBox="1"/>
            <p:nvPr/>
          </p:nvSpPr>
          <p:spPr>
            <a:xfrm>
              <a:off x="1935197" y="5258400"/>
              <a:ext cx="1460090" cy="584775"/>
            </a:xfrm>
            <a:prstGeom prst="rect">
              <a:avLst/>
            </a:prstGeom>
            <a:noFill/>
          </p:spPr>
          <p:txBody>
            <a:bodyPr wrap="square" rtlCol="0">
              <a:spAutoFit/>
            </a:bodyPr>
            <a:lstStyle/>
            <a:p>
              <a:pPr algn="ctr"/>
              <a:r>
                <a:rPr lang="en-IE" sz="1600" b="1" dirty="0" err="1" smtClean="0">
                  <a:latin typeface="Liberation Serif" panose="02020603050405020304" pitchFamily="18" charset="0"/>
                  <a:ea typeface="Liberation Serif" panose="02020603050405020304" pitchFamily="18" charset="0"/>
                  <a:cs typeface="Liberation Serif" panose="02020603050405020304" pitchFamily="18" charset="0"/>
                </a:rPr>
                <a:t>File_Y</a:t>
              </a:r>
              <a:endPar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(8.1 Kbytes)</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TextBox 21"/>
            <p:cNvSpPr txBox="1"/>
            <p:nvPr/>
          </p:nvSpPr>
          <p:spPr>
            <a:xfrm>
              <a:off x="8244846" y="5263726"/>
              <a:ext cx="1460090" cy="646331"/>
            </a:xfrm>
            <a:prstGeom prst="rect">
              <a:avLst/>
            </a:prstGeom>
            <a:noFill/>
          </p:spPr>
          <p:txBody>
            <a:bodyPr wrap="square" rtlCol="0">
              <a:spAutoFit/>
            </a:bodyPr>
            <a:lstStyle/>
            <a:p>
              <a:pPr algn="ct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3.9 Kb wasted</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4" name="Straight Arrow Connector 23"/>
            <p:cNvCxnSpPr/>
            <p:nvPr/>
          </p:nvCxnSpPr>
          <p:spPr bwMode="auto">
            <a:xfrm flipH="1">
              <a:off x="7308394" y="5588400"/>
              <a:ext cx="976552" cy="0"/>
            </a:xfrm>
            <a:prstGeom prst="straightConnector1">
              <a:avLst/>
            </a:prstGeom>
            <a:solidFill>
              <a:srgbClr val="00B8FF"/>
            </a:solidFill>
            <a:ln w="1905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1978715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597559"/>
          </a:xfrm>
        </p:spPr>
        <p:txBody>
          <a:bodyPr/>
          <a:lstStyle/>
          <a:p>
            <a:r>
              <a:rPr lang="en-IE" sz="3600" dirty="0" smtClean="0"/>
              <a:t>Disk Drive Performance</a:t>
            </a:r>
            <a:endParaRPr lang="en-IE" sz="3600" dirty="0"/>
          </a:p>
        </p:txBody>
      </p:sp>
      <p:sp>
        <p:nvSpPr>
          <p:cNvPr id="3" name="Content Placeholder 2"/>
          <p:cNvSpPr>
            <a:spLocks noGrp="1"/>
          </p:cNvSpPr>
          <p:nvPr>
            <p:ph idx="1"/>
          </p:nvPr>
        </p:nvSpPr>
        <p:spPr>
          <a:xfrm>
            <a:off x="609601" y="1489588"/>
            <a:ext cx="10962217" cy="4628638"/>
          </a:xfrm>
        </p:spPr>
        <p:txBody>
          <a:bodyPr/>
          <a:lstStyle/>
          <a:p>
            <a:pPr marL="0" indent="0" algn="ctr">
              <a:buNone/>
            </a:pPr>
            <a:r>
              <a:rPr lang="en-IE" b="1" u="sng" dirty="0" smtClean="0"/>
              <a:t>Mechanical Latencies</a:t>
            </a:r>
          </a:p>
          <a:p>
            <a:pPr marL="0" indent="0" algn="ctr">
              <a:buNone/>
            </a:pPr>
            <a:endParaRPr lang="en-IE" b="1" u="sng" dirty="0" smtClean="0"/>
          </a:p>
          <a:p>
            <a:pPr>
              <a:spcBef>
                <a:spcPct val="50000"/>
              </a:spcBef>
            </a:pPr>
            <a:r>
              <a:rPr lang="en-GB" altLang="en-US" sz="2200" b="1" dirty="0">
                <a:solidFill>
                  <a:srgbClr val="333399"/>
                </a:solidFill>
                <a:ea typeface="Arial Unicode MS" panose="020B0604020202020204" pitchFamily="34" charset="-128"/>
                <a:cs typeface="Arial Unicode MS" panose="020B0604020202020204" pitchFamily="34" charset="-128"/>
              </a:rPr>
              <a:t>Seek access latency</a:t>
            </a:r>
            <a:r>
              <a:rPr lang="en-GB" altLang="en-US" sz="2200" i="1" dirty="0">
                <a:solidFill>
                  <a:srgbClr val="333399"/>
                </a:solidFill>
                <a:ea typeface="Arial Unicode MS" panose="020B0604020202020204" pitchFamily="34" charset="-128"/>
                <a:cs typeface="Arial Unicode MS" panose="020B0604020202020204" pitchFamily="34" charset="-128"/>
              </a:rPr>
              <a:t> (average seek access time)</a:t>
            </a:r>
            <a:endParaRPr lang="en-GB" altLang="en-US" sz="2200" dirty="0">
              <a:solidFill>
                <a:srgbClr val="333399"/>
              </a:solidFill>
              <a:ea typeface="Arial Unicode MS" panose="020B0604020202020204" pitchFamily="34" charset="-128"/>
              <a:cs typeface="Arial Unicode MS" panose="020B0604020202020204" pitchFamily="34" charset="-128"/>
            </a:endParaRPr>
          </a:p>
          <a:p>
            <a:pPr>
              <a:spcBef>
                <a:spcPct val="50000"/>
              </a:spcBef>
              <a:buNone/>
            </a:pPr>
            <a:r>
              <a:rPr lang="en-GB" altLang="en-US" sz="2000" dirty="0">
                <a:solidFill>
                  <a:srgbClr val="333399"/>
                </a:solidFill>
                <a:ea typeface="Arial Unicode MS" panose="020B0604020202020204" pitchFamily="34" charset="-128"/>
                <a:cs typeface="Arial Unicode MS" panose="020B0604020202020204" pitchFamily="34" charset="-128"/>
              </a:rPr>
              <a:t>Time it takes to position the read-write heads on the correct cylinder</a:t>
            </a:r>
            <a:r>
              <a:rPr lang="en-GB" altLang="en-US" sz="2000" dirty="0" smtClean="0">
                <a:solidFill>
                  <a:srgbClr val="333399"/>
                </a:solidFill>
                <a:ea typeface="Arial Unicode MS" panose="020B0604020202020204" pitchFamily="34" charset="-128"/>
                <a:cs typeface="Arial Unicode MS" panose="020B0604020202020204" pitchFamily="34" charset="-128"/>
              </a:rPr>
              <a:t>.</a:t>
            </a:r>
          </a:p>
          <a:p>
            <a:pPr>
              <a:spcBef>
                <a:spcPct val="50000"/>
              </a:spcBef>
              <a:buNone/>
            </a:pPr>
            <a:endParaRPr lang="en-GB" altLang="en-US" sz="2000" dirty="0">
              <a:solidFill>
                <a:srgbClr val="333399"/>
              </a:solidFill>
              <a:ea typeface="Arial Unicode MS" panose="020B0604020202020204" pitchFamily="34" charset="-128"/>
              <a:cs typeface="Arial Unicode MS" panose="020B0604020202020204" pitchFamily="34" charset="-128"/>
            </a:endParaRPr>
          </a:p>
          <a:p>
            <a:pPr>
              <a:spcBef>
                <a:spcPct val="50000"/>
              </a:spcBef>
            </a:pPr>
            <a:r>
              <a:rPr lang="en-GB" altLang="en-US" sz="2200" b="1" dirty="0">
                <a:solidFill>
                  <a:srgbClr val="333399"/>
                </a:solidFill>
                <a:ea typeface="Arial Unicode MS" panose="020B0604020202020204" pitchFamily="34" charset="-128"/>
                <a:cs typeface="Arial Unicode MS" panose="020B0604020202020204" pitchFamily="34" charset="-128"/>
              </a:rPr>
              <a:t>Rotational latency (</a:t>
            </a:r>
            <a:r>
              <a:rPr lang="en-GB" altLang="en-US" sz="2200" i="1" dirty="0">
                <a:solidFill>
                  <a:srgbClr val="333399"/>
                </a:solidFill>
                <a:ea typeface="Arial Unicode MS" panose="020B0604020202020204" pitchFamily="34" charset="-128"/>
                <a:cs typeface="Arial Unicode MS" panose="020B0604020202020204" pitchFamily="34" charset="-128"/>
              </a:rPr>
              <a:t>average rotational latency)</a:t>
            </a:r>
            <a:endParaRPr lang="en-GB" altLang="en-US" sz="2200" dirty="0">
              <a:solidFill>
                <a:srgbClr val="333399"/>
              </a:solidFill>
              <a:ea typeface="Arial Unicode MS" panose="020B0604020202020204" pitchFamily="34" charset="-128"/>
              <a:cs typeface="Arial Unicode MS" panose="020B0604020202020204" pitchFamily="34" charset="-128"/>
            </a:endParaRPr>
          </a:p>
          <a:p>
            <a:pPr>
              <a:spcBef>
                <a:spcPct val="50000"/>
              </a:spcBef>
              <a:buNone/>
            </a:pPr>
            <a:r>
              <a:rPr lang="en-GB" altLang="en-US" sz="2000" dirty="0">
                <a:solidFill>
                  <a:srgbClr val="333399"/>
                </a:solidFill>
                <a:ea typeface="Arial Unicode MS" panose="020B0604020202020204" pitchFamily="34" charset="-128"/>
                <a:cs typeface="Arial Unicode MS" panose="020B0604020202020204" pitchFamily="34" charset="-128"/>
              </a:rPr>
              <a:t>This is half the time that it takes for a single disk revolution.</a:t>
            </a:r>
            <a:r>
              <a:rPr lang="en-GB" altLang="en-US" sz="2000" b="1" dirty="0">
                <a:solidFill>
                  <a:srgbClr val="333399"/>
                </a:solidFill>
                <a:ea typeface="Arial Unicode MS" panose="020B0604020202020204" pitchFamily="34" charset="-128"/>
                <a:cs typeface="Arial Unicode MS" panose="020B0604020202020204" pitchFamily="34" charset="-128"/>
              </a:rPr>
              <a:t> </a:t>
            </a:r>
            <a:endParaRPr lang="en-GB" altLang="en-US" sz="2000" dirty="0">
              <a:solidFill>
                <a:srgbClr val="333399"/>
              </a:solidFill>
              <a:ea typeface="Arial Unicode MS" panose="020B0604020202020204" pitchFamily="34" charset="-128"/>
              <a:cs typeface="Arial Unicode MS" panose="020B0604020202020204" pitchFamily="34" charset="-128"/>
            </a:endParaRPr>
          </a:p>
          <a:p>
            <a:pPr>
              <a:spcBef>
                <a:spcPct val="50000"/>
              </a:spcBef>
              <a:buNone/>
            </a:pPr>
            <a:endParaRPr lang="en-GB" altLang="en-US" sz="2000" dirty="0">
              <a:solidFill>
                <a:srgbClr val="333399"/>
              </a:solidFill>
              <a:ea typeface="Arial Unicode MS" panose="020B0604020202020204" pitchFamily="34" charset="-128"/>
              <a:cs typeface="Arial Unicode MS" panose="020B0604020202020204" pitchFamily="34" charset="-128"/>
            </a:endParaRPr>
          </a:p>
          <a:p>
            <a:endParaRPr lang="en-IE" sz="2000" b="1" u="sng" dirty="0"/>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685790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69" y="2005780"/>
            <a:ext cx="4974421" cy="1201654"/>
          </a:xfrm>
        </p:spPr>
        <p:txBody>
          <a:bodyPr/>
          <a:lstStyle/>
          <a:p>
            <a:r>
              <a:rPr lang="en-IE" sz="3600" dirty="0" smtClean="0"/>
              <a:t>Rotational and Seek </a:t>
            </a:r>
            <a:br>
              <a:rPr lang="en-IE" sz="3600" dirty="0" smtClean="0"/>
            </a:br>
            <a:r>
              <a:rPr lang="en-IE" sz="3600" dirty="0" smtClean="0"/>
              <a:t>Latency</a:t>
            </a:r>
            <a:endParaRPr lang="en-IE" sz="3600" dirty="0"/>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7" name="Object 2"/>
          <p:cNvGraphicFramePr>
            <a:graphicFrameLocks noChangeAspect="1"/>
          </p:cNvGraphicFramePr>
          <p:nvPr>
            <p:extLst>
              <p:ext uri="{D42A27DB-BD31-4B8C-83A1-F6EECF244321}">
                <p14:modId xmlns:p14="http://schemas.microsoft.com/office/powerpoint/2010/main" val="1415878160"/>
              </p:ext>
            </p:extLst>
          </p:nvPr>
        </p:nvGraphicFramePr>
        <p:xfrm>
          <a:off x="5899355" y="32290"/>
          <a:ext cx="6120581" cy="6058794"/>
        </p:xfrm>
        <a:graphic>
          <a:graphicData uri="http://schemas.openxmlformats.org/presentationml/2006/ole">
            <mc:AlternateContent xmlns:mc="http://schemas.openxmlformats.org/markup-compatibility/2006">
              <mc:Choice xmlns:v="urn:schemas-microsoft-com:vml" Requires="v">
                <p:oleObj spid="_x0000_s17673" r:id="rId4" imgW="5367528" imgH="5564124" progId="Visio.Drawing.6">
                  <p:embed/>
                </p:oleObj>
              </mc:Choice>
              <mc:Fallback>
                <p:oleObj r:id="rId4" imgW="5367528" imgH="556412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9355" y="32290"/>
                        <a:ext cx="6120581" cy="6058794"/>
                      </a:xfrm>
                      <a:prstGeom prst="rect">
                        <a:avLst/>
                      </a:prstGeom>
                      <a:noFill/>
                      <a:ln>
                        <a:noFill/>
                      </a:ln>
                      <a:extLst/>
                    </p:spPr>
                  </p:pic>
                </p:oleObj>
              </mc:Fallback>
            </mc:AlternateContent>
          </a:graphicData>
        </a:graphic>
      </p:graphicFrame>
      <p:sp>
        <p:nvSpPr>
          <p:cNvPr id="5" name="TextBox 4"/>
          <p:cNvSpPr txBox="1"/>
          <p:nvPr/>
        </p:nvSpPr>
        <p:spPr>
          <a:xfrm>
            <a:off x="143269" y="4129548"/>
            <a:ext cx="5180898" cy="1692000"/>
          </a:xfrm>
          <a:prstGeom prst="rect">
            <a:avLst/>
          </a:prstGeom>
          <a:noFill/>
        </p:spPr>
        <p:txBody>
          <a:bodyPr wrap="square" rtlCol="0">
            <a:spAutoFit/>
          </a:bodyPr>
          <a:lstStyle/>
          <a:p>
            <a:pPr>
              <a:spcBef>
                <a:spcPct val="50000"/>
              </a:spcBef>
            </a:pPr>
            <a:r>
              <a:rPr lang="en-GB" altLang="en-US" b="1">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Assume the following performance specification for a disk drive:</a:t>
            </a:r>
            <a:endParaRPr lang="en-GB" altLang="en-US">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50000"/>
              </a:spcBef>
            </a:pPr>
            <a:r>
              <a:rPr lang="en-GB" altLang="en-US">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 Spindle rotational speed:		</a:t>
            </a:r>
            <a:r>
              <a:rPr lang="en-GB" altLang="en-US">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10,000 rpm</a:t>
            </a:r>
          </a:p>
          <a:p>
            <a:pPr>
              <a:spcBef>
                <a:spcPct val="50000"/>
              </a:spcBef>
            </a:pPr>
            <a:r>
              <a:rPr lang="en-GB" altLang="en-US">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Average seek access time (</a:t>
            </a:r>
            <a:r>
              <a:rPr lang="en-GB" altLang="en-US" b="1">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t</a:t>
            </a:r>
            <a:r>
              <a:rPr lang="en-GB" altLang="en-US" b="1" baseline="-3000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s</a:t>
            </a:r>
            <a:r>
              <a:rPr lang="en-GB" altLang="en-US" b="1">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 </a:t>
            </a:r>
            <a:r>
              <a:rPr lang="en-GB" altLang="en-US">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	</a:t>
            </a:r>
            <a:r>
              <a:rPr lang="en-GB" altLang="en-US">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8 millisecs.</a:t>
            </a:r>
            <a:r>
              <a:rPr lang="en-GB" altLang="en-US">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 </a:t>
            </a:r>
            <a:endParaRPr lang="en-GB" altLang="en-US" dirty="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101270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9"/>
            <a:ext cx="8110161" cy="625694"/>
          </a:xfrm>
        </p:spPr>
        <p:txBody>
          <a:bodyPr/>
          <a:lstStyle/>
          <a:p>
            <a:r>
              <a:rPr lang="en-IE" sz="3600" dirty="0" smtClean="0"/>
              <a:t>Latency Calculation example</a:t>
            </a:r>
            <a:endParaRPr lang="en-IE" sz="3600" dirty="0"/>
          </a:p>
        </p:txBody>
      </p:sp>
      <p:sp>
        <p:nvSpPr>
          <p:cNvPr id="3" name="Content Placeholder 2"/>
          <p:cNvSpPr>
            <a:spLocks noGrp="1"/>
          </p:cNvSpPr>
          <p:nvPr>
            <p:ph idx="1"/>
          </p:nvPr>
        </p:nvSpPr>
        <p:spPr>
          <a:xfrm>
            <a:off x="609601" y="1496962"/>
            <a:ext cx="10962217" cy="3502742"/>
          </a:xfrm>
        </p:spPr>
        <p:txBody>
          <a:bodyPr/>
          <a:lstStyle/>
          <a:p>
            <a:pPr>
              <a:spcBef>
                <a:spcPct val="50000"/>
              </a:spcBef>
              <a:buNone/>
            </a:pPr>
            <a:r>
              <a:rPr lang="en-GB" altLang="en-US" sz="1800" dirty="0">
                <a:solidFill>
                  <a:srgbClr val="333399"/>
                </a:solidFill>
                <a:ea typeface="Arial Unicode MS" panose="020B0604020202020204" pitchFamily="34" charset="-128"/>
                <a:cs typeface="Arial Unicode MS" panose="020B0604020202020204" pitchFamily="34" charset="-128"/>
              </a:rPr>
              <a:t>Rotational delay, </a:t>
            </a:r>
            <a:r>
              <a:rPr lang="en-GB" altLang="en-US" sz="1800" b="1" dirty="0" err="1">
                <a:solidFill>
                  <a:srgbClr val="333399"/>
                </a:solidFill>
                <a:ea typeface="Arial Unicode MS" panose="020B0604020202020204" pitchFamily="34" charset="-128"/>
                <a:cs typeface="Arial Unicode MS" panose="020B0604020202020204" pitchFamily="34" charset="-128"/>
              </a:rPr>
              <a:t>t</a:t>
            </a:r>
            <a:r>
              <a:rPr lang="en-GB" altLang="en-US" sz="1800" b="1" baseline="-30000" dirty="0" err="1">
                <a:solidFill>
                  <a:srgbClr val="333399"/>
                </a:solidFill>
                <a:ea typeface="Arial Unicode MS" panose="020B0604020202020204" pitchFamily="34" charset="-128"/>
                <a:cs typeface="Arial Unicode MS" panose="020B0604020202020204" pitchFamily="34" charset="-128"/>
              </a:rPr>
              <a:t>r</a:t>
            </a:r>
            <a:r>
              <a:rPr lang="en-GB" altLang="en-US" sz="1800" dirty="0">
                <a:solidFill>
                  <a:srgbClr val="333399"/>
                </a:solidFill>
                <a:ea typeface="Arial Unicode MS" panose="020B0604020202020204" pitchFamily="34" charset="-128"/>
                <a:cs typeface="Arial Unicode MS" panose="020B0604020202020204" pitchFamily="34" charset="-128"/>
              </a:rPr>
              <a:t>, is 6 </a:t>
            </a:r>
            <a:r>
              <a:rPr lang="en-GB" altLang="en-US" sz="1800" dirty="0" smtClean="0">
                <a:solidFill>
                  <a:srgbClr val="333399"/>
                </a:solidFill>
                <a:ea typeface="Arial Unicode MS" panose="020B0604020202020204" pitchFamily="34" charset="-128"/>
                <a:cs typeface="Arial Unicode MS" panose="020B0604020202020204" pitchFamily="34" charset="-128"/>
              </a:rPr>
              <a:t>milliseconds, </a:t>
            </a:r>
            <a:r>
              <a:rPr lang="en-GB" altLang="en-US" sz="1800" dirty="0">
                <a:solidFill>
                  <a:srgbClr val="333399"/>
                </a:solidFill>
                <a:ea typeface="Arial Unicode MS" panose="020B0604020202020204" pitchFamily="34" charset="-128"/>
                <a:cs typeface="Arial Unicode MS" panose="020B0604020202020204" pitchFamily="34" charset="-128"/>
              </a:rPr>
              <a:t>calculated as follows:</a:t>
            </a:r>
          </a:p>
          <a:p>
            <a:pPr>
              <a:spcBef>
                <a:spcPct val="50000"/>
              </a:spcBef>
              <a:buNone/>
            </a:pPr>
            <a:r>
              <a:rPr lang="en-GB" altLang="en-US" sz="1800" b="1" dirty="0">
                <a:solidFill>
                  <a:srgbClr val="333399"/>
                </a:solidFill>
                <a:ea typeface="Arial Unicode MS" panose="020B0604020202020204" pitchFamily="34" charset="-128"/>
                <a:cs typeface="Arial Unicode MS" panose="020B0604020202020204" pitchFamily="34" charset="-128"/>
              </a:rPr>
              <a:t>            </a:t>
            </a:r>
            <a:r>
              <a:rPr lang="en-GB" altLang="en-US" sz="1800" dirty="0">
                <a:solidFill>
                  <a:srgbClr val="333399"/>
                </a:solidFill>
                <a:ea typeface="Arial Unicode MS" panose="020B0604020202020204" pitchFamily="34" charset="-128"/>
                <a:cs typeface="Arial Unicode MS" panose="020B0604020202020204" pitchFamily="34" charset="-128"/>
              </a:rPr>
              <a:t>10,000 rpm (revs per minute) =  </a:t>
            </a:r>
            <a:r>
              <a:rPr lang="en-GB" altLang="en-US" sz="1800" b="1" dirty="0">
                <a:solidFill>
                  <a:srgbClr val="333399"/>
                </a:solidFill>
                <a:ea typeface="Arial Unicode MS" panose="020B0604020202020204" pitchFamily="34" charset="-128"/>
                <a:cs typeface="Arial Unicode MS" panose="020B0604020202020204" pitchFamily="34" charset="-128"/>
              </a:rPr>
              <a:t>10,000 /60</a:t>
            </a:r>
            <a:r>
              <a:rPr lang="en-GB" altLang="en-US" sz="1800" dirty="0">
                <a:solidFill>
                  <a:srgbClr val="333399"/>
                </a:solidFill>
                <a:ea typeface="Arial Unicode MS" panose="020B0604020202020204" pitchFamily="34" charset="-128"/>
                <a:cs typeface="Arial Unicode MS" panose="020B0604020202020204" pitchFamily="34" charset="-128"/>
              </a:rPr>
              <a:t>  </a:t>
            </a:r>
            <a:r>
              <a:rPr lang="en-GB" altLang="en-US" sz="1800" dirty="0" err="1">
                <a:solidFill>
                  <a:srgbClr val="333399"/>
                </a:solidFill>
                <a:ea typeface="Arial Unicode MS" panose="020B0604020202020204" pitchFamily="34" charset="-128"/>
                <a:cs typeface="Arial Unicode MS" panose="020B0604020202020204" pitchFamily="34" charset="-128"/>
              </a:rPr>
              <a:t>rps</a:t>
            </a:r>
            <a:r>
              <a:rPr lang="en-GB" altLang="en-US" sz="1800" dirty="0">
                <a:solidFill>
                  <a:srgbClr val="333399"/>
                </a:solidFill>
                <a:ea typeface="Arial Unicode MS" panose="020B0604020202020204" pitchFamily="34" charset="-128"/>
                <a:cs typeface="Arial Unicode MS" panose="020B0604020202020204" pitchFamily="34" charset="-128"/>
              </a:rPr>
              <a:t> (revs per second)</a:t>
            </a:r>
          </a:p>
          <a:p>
            <a:pPr>
              <a:spcBef>
                <a:spcPct val="50000"/>
              </a:spcBef>
              <a:buNone/>
            </a:pPr>
            <a:r>
              <a:rPr lang="en-GB" altLang="en-US" sz="1800" dirty="0">
                <a:solidFill>
                  <a:srgbClr val="333399"/>
                </a:solidFill>
                <a:ea typeface="Arial Unicode MS" panose="020B0604020202020204" pitchFamily="34" charset="-128"/>
                <a:cs typeface="Arial Unicode MS" panose="020B0604020202020204" pitchFamily="34" charset="-128"/>
              </a:rPr>
              <a:t>Time for a single rotation is thus:   1 / (10,000/60)  =  6 </a:t>
            </a:r>
            <a:r>
              <a:rPr lang="en-GB" altLang="en-US" sz="1800" dirty="0" smtClean="0">
                <a:solidFill>
                  <a:srgbClr val="333399"/>
                </a:solidFill>
                <a:ea typeface="Arial Unicode MS" panose="020B0604020202020204" pitchFamily="34" charset="-128"/>
                <a:cs typeface="Arial Unicode MS" panose="020B0604020202020204" pitchFamily="34" charset="-128"/>
              </a:rPr>
              <a:t>milliseconds</a:t>
            </a:r>
            <a:r>
              <a:rPr lang="en-GB" altLang="en-US" sz="1800" dirty="0">
                <a:solidFill>
                  <a:srgbClr val="333399"/>
                </a:solidFill>
                <a:ea typeface="Arial Unicode MS" panose="020B0604020202020204" pitchFamily="34" charset="-128"/>
                <a:cs typeface="Arial Unicode MS" panose="020B0604020202020204" pitchFamily="34" charset="-128"/>
              </a:rPr>
              <a:t>.</a:t>
            </a:r>
          </a:p>
          <a:p>
            <a:pPr>
              <a:spcBef>
                <a:spcPct val="50000"/>
              </a:spcBef>
              <a:buNone/>
            </a:pPr>
            <a:r>
              <a:rPr lang="en-GB" altLang="en-US" sz="1800" dirty="0">
                <a:solidFill>
                  <a:srgbClr val="333399"/>
                </a:solidFill>
                <a:ea typeface="Arial Unicode MS" panose="020B0604020202020204" pitchFamily="34" charset="-128"/>
                <a:cs typeface="Arial Unicode MS" panose="020B0604020202020204" pitchFamily="34" charset="-128"/>
              </a:rPr>
              <a:t>Average rotational delay is half of one revolution, </a:t>
            </a:r>
            <a:r>
              <a:rPr lang="en-GB" altLang="en-US" sz="1800" b="1" dirty="0" err="1">
                <a:solidFill>
                  <a:srgbClr val="333399"/>
                </a:solidFill>
                <a:ea typeface="Arial Unicode MS" panose="020B0604020202020204" pitchFamily="34" charset="-128"/>
                <a:cs typeface="Arial Unicode MS" panose="020B0604020202020204" pitchFamily="34" charset="-128"/>
              </a:rPr>
              <a:t>t</a:t>
            </a:r>
            <a:r>
              <a:rPr lang="en-GB" altLang="en-US" sz="1800" b="1" baseline="-30000" dirty="0" err="1">
                <a:solidFill>
                  <a:srgbClr val="333399"/>
                </a:solidFill>
                <a:ea typeface="Arial Unicode MS" panose="020B0604020202020204" pitchFamily="34" charset="-128"/>
                <a:cs typeface="Arial Unicode MS" panose="020B0604020202020204" pitchFamily="34" charset="-128"/>
              </a:rPr>
              <a:t>r</a:t>
            </a:r>
            <a:r>
              <a:rPr lang="en-GB" altLang="en-US" sz="1800" b="1" dirty="0">
                <a:solidFill>
                  <a:srgbClr val="333399"/>
                </a:solidFill>
                <a:ea typeface="Arial Unicode MS" panose="020B0604020202020204" pitchFamily="34" charset="-128"/>
                <a:cs typeface="Arial Unicode MS" panose="020B0604020202020204" pitchFamily="34" charset="-128"/>
              </a:rPr>
              <a:t>/2</a:t>
            </a:r>
            <a:r>
              <a:rPr lang="en-GB" altLang="en-US" sz="1800" dirty="0">
                <a:solidFill>
                  <a:srgbClr val="333399"/>
                </a:solidFill>
                <a:ea typeface="Arial Unicode MS" panose="020B0604020202020204" pitchFamily="34" charset="-128"/>
                <a:cs typeface="Arial Unicode MS" panose="020B0604020202020204" pitchFamily="34" charset="-128"/>
              </a:rPr>
              <a:t>, or </a:t>
            </a:r>
            <a:r>
              <a:rPr lang="en-GB" altLang="en-US" sz="1800" b="1" dirty="0">
                <a:solidFill>
                  <a:srgbClr val="333399"/>
                </a:solidFill>
                <a:ea typeface="Arial Unicode MS" panose="020B0604020202020204" pitchFamily="34" charset="-128"/>
                <a:cs typeface="Arial Unicode MS" panose="020B0604020202020204" pitchFamily="34" charset="-128"/>
              </a:rPr>
              <a:t>3 </a:t>
            </a:r>
            <a:r>
              <a:rPr lang="en-GB" altLang="en-US" sz="1800" b="1" dirty="0" smtClean="0">
                <a:solidFill>
                  <a:srgbClr val="333399"/>
                </a:solidFill>
                <a:ea typeface="Arial Unicode MS" panose="020B0604020202020204" pitchFamily="34" charset="-128"/>
                <a:cs typeface="Arial Unicode MS" panose="020B0604020202020204" pitchFamily="34" charset="-128"/>
              </a:rPr>
              <a:t>milliseconds</a:t>
            </a:r>
            <a:r>
              <a:rPr lang="en-GB" altLang="en-US" sz="1800" dirty="0" smtClean="0">
                <a:solidFill>
                  <a:srgbClr val="333399"/>
                </a:solidFill>
                <a:ea typeface="Arial Unicode MS" panose="020B0604020202020204" pitchFamily="34" charset="-128"/>
                <a:cs typeface="Arial Unicode MS" panose="020B0604020202020204" pitchFamily="34" charset="-128"/>
              </a:rPr>
              <a:t>.</a:t>
            </a:r>
            <a:endParaRPr lang="en-GB" altLang="en-US" sz="1800" dirty="0">
              <a:solidFill>
                <a:srgbClr val="333399"/>
              </a:solidFill>
              <a:ea typeface="Arial Unicode MS" panose="020B0604020202020204" pitchFamily="34" charset="-128"/>
              <a:cs typeface="Arial Unicode MS" panose="020B0604020202020204" pitchFamily="34" charset="-128"/>
            </a:endParaRPr>
          </a:p>
          <a:p>
            <a:pPr>
              <a:spcBef>
                <a:spcPct val="50000"/>
              </a:spcBef>
              <a:buNone/>
            </a:pPr>
            <a:r>
              <a:rPr lang="en-GB" altLang="en-US" sz="1800" dirty="0">
                <a:solidFill>
                  <a:srgbClr val="333399"/>
                </a:solidFill>
                <a:ea typeface="Arial Unicode MS" panose="020B0604020202020204" pitchFamily="34" charset="-128"/>
                <a:cs typeface="Arial Unicode MS" panose="020B0604020202020204" pitchFamily="34" charset="-128"/>
              </a:rPr>
              <a:t>Average latency (delay) to access a block is the sum of the seek average access time (</a:t>
            </a:r>
            <a:r>
              <a:rPr lang="en-GB" altLang="en-US" sz="1800" b="1" dirty="0" err="1">
                <a:solidFill>
                  <a:srgbClr val="333399"/>
                </a:solidFill>
                <a:ea typeface="Arial Unicode MS" panose="020B0604020202020204" pitchFamily="34" charset="-128"/>
                <a:cs typeface="Arial Unicode MS" panose="020B0604020202020204" pitchFamily="34" charset="-128"/>
              </a:rPr>
              <a:t>t</a:t>
            </a:r>
            <a:r>
              <a:rPr lang="en-GB" altLang="en-US" sz="1800" b="1" baseline="-30000" dirty="0" err="1">
                <a:solidFill>
                  <a:srgbClr val="333399"/>
                </a:solidFill>
                <a:ea typeface="Arial Unicode MS" panose="020B0604020202020204" pitchFamily="34" charset="-128"/>
                <a:cs typeface="Arial Unicode MS" panose="020B0604020202020204" pitchFamily="34" charset="-128"/>
              </a:rPr>
              <a:t>s</a:t>
            </a:r>
            <a:r>
              <a:rPr lang="en-GB" altLang="en-US" sz="1800" dirty="0">
                <a:solidFill>
                  <a:srgbClr val="333399"/>
                </a:solidFill>
                <a:ea typeface="Arial Unicode MS" panose="020B0604020202020204" pitchFamily="34" charset="-128"/>
                <a:cs typeface="Arial Unicode MS" panose="020B0604020202020204" pitchFamily="34" charset="-128"/>
              </a:rPr>
              <a:t> ) and the average rotational delay time (</a:t>
            </a:r>
            <a:r>
              <a:rPr lang="en-GB" altLang="en-US" sz="1800" b="1" dirty="0" err="1">
                <a:solidFill>
                  <a:srgbClr val="333399"/>
                </a:solidFill>
                <a:ea typeface="Arial Unicode MS" panose="020B0604020202020204" pitchFamily="34" charset="-128"/>
                <a:cs typeface="Arial Unicode MS" panose="020B0604020202020204" pitchFamily="34" charset="-128"/>
              </a:rPr>
              <a:t>t</a:t>
            </a:r>
            <a:r>
              <a:rPr lang="en-GB" altLang="en-US" sz="1800" b="1" baseline="-30000" dirty="0" err="1">
                <a:solidFill>
                  <a:srgbClr val="333399"/>
                </a:solidFill>
                <a:ea typeface="Arial Unicode MS" panose="020B0604020202020204" pitchFamily="34" charset="-128"/>
                <a:cs typeface="Arial Unicode MS" panose="020B0604020202020204" pitchFamily="34" charset="-128"/>
              </a:rPr>
              <a:t>r</a:t>
            </a:r>
            <a:r>
              <a:rPr lang="en-GB" altLang="en-US" sz="1800" b="1" dirty="0">
                <a:solidFill>
                  <a:srgbClr val="333399"/>
                </a:solidFill>
                <a:ea typeface="Arial Unicode MS" panose="020B0604020202020204" pitchFamily="34" charset="-128"/>
                <a:cs typeface="Arial Unicode MS" panose="020B0604020202020204" pitchFamily="34" charset="-128"/>
              </a:rPr>
              <a:t>/2</a:t>
            </a:r>
            <a:r>
              <a:rPr lang="en-GB" altLang="en-US" sz="1800" dirty="0">
                <a:solidFill>
                  <a:srgbClr val="333399"/>
                </a:solidFill>
                <a:ea typeface="Arial Unicode MS" panose="020B0604020202020204" pitchFamily="34" charset="-128"/>
                <a:cs typeface="Arial Unicode MS" panose="020B0604020202020204" pitchFamily="34" charset="-128"/>
              </a:rPr>
              <a:t> ), thus: (</a:t>
            </a:r>
            <a:r>
              <a:rPr lang="en-GB" altLang="en-US" sz="1800" b="1" dirty="0" err="1">
                <a:solidFill>
                  <a:srgbClr val="333399"/>
                </a:solidFill>
                <a:ea typeface="Arial Unicode MS" panose="020B0604020202020204" pitchFamily="34" charset="-128"/>
                <a:cs typeface="Arial Unicode MS" panose="020B0604020202020204" pitchFamily="34" charset="-128"/>
              </a:rPr>
              <a:t>t</a:t>
            </a:r>
            <a:r>
              <a:rPr lang="en-GB" altLang="en-US" sz="1800" b="1" baseline="-30000" dirty="0" err="1">
                <a:solidFill>
                  <a:srgbClr val="333399"/>
                </a:solidFill>
                <a:ea typeface="Arial Unicode MS" panose="020B0604020202020204" pitchFamily="34" charset="-128"/>
                <a:cs typeface="Arial Unicode MS" panose="020B0604020202020204" pitchFamily="34" charset="-128"/>
              </a:rPr>
              <a:t>s</a:t>
            </a:r>
            <a:r>
              <a:rPr lang="en-GB" altLang="en-US" sz="1800" b="1" dirty="0">
                <a:solidFill>
                  <a:srgbClr val="333399"/>
                </a:solidFill>
                <a:ea typeface="Arial Unicode MS" panose="020B0604020202020204" pitchFamily="34" charset="-128"/>
                <a:cs typeface="Arial Unicode MS" panose="020B0604020202020204" pitchFamily="34" charset="-128"/>
              </a:rPr>
              <a:t>  +  </a:t>
            </a:r>
            <a:r>
              <a:rPr lang="en-GB" altLang="en-US" sz="1800" b="1" dirty="0" err="1">
                <a:solidFill>
                  <a:srgbClr val="333399"/>
                </a:solidFill>
                <a:ea typeface="Arial Unicode MS" panose="020B0604020202020204" pitchFamily="34" charset="-128"/>
                <a:cs typeface="Arial Unicode MS" panose="020B0604020202020204" pitchFamily="34" charset="-128"/>
              </a:rPr>
              <a:t>t</a:t>
            </a:r>
            <a:r>
              <a:rPr lang="en-GB" altLang="en-US" sz="1800" b="1" baseline="-30000" dirty="0" err="1">
                <a:solidFill>
                  <a:srgbClr val="333399"/>
                </a:solidFill>
                <a:ea typeface="Arial Unicode MS" panose="020B0604020202020204" pitchFamily="34" charset="-128"/>
                <a:cs typeface="Arial Unicode MS" panose="020B0604020202020204" pitchFamily="34" charset="-128"/>
              </a:rPr>
              <a:t>r</a:t>
            </a:r>
            <a:r>
              <a:rPr lang="en-GB" altLang="en-US" sz="1800" b="1" dirty="0">
                <a:solidFill>
                  <a:srgbClr val="333399"/>
                </a:solidFill>
                <a:ea typeface="Arial Unicode MS" panose="020B0604020202020204" pitchFamily="34" charset="-128"/>
                <a:cs typeface="Arial Unicode MS" panose="020B0604020202020204" pitchFamily="34" charset="-128"/>
              </a:rPr>
              <a:t>/2</a:t>
            </a:r>
            <a:r>
              <a:rPr lang="en-GB" altLang="en-US" sz="1800" dirty="0">
                <a:solidFill>
                  <a:srgbClr val="333399"/>
                </a:solidFill>
                <a:ea typeface="Arial Unicode MS" panose="020B0604020202020204" pitchFamily="34" charset="-128"/>
                <a:cs typeface="Arial Unicode MS" panose="020B0604020202020204" pitchFamily="34" charset="-128"/>
              </a:rPr>
              <a:t>) = </a:t>
            </a:r>
            <a:r>
              <a:rPr lang="en-GB" altLang="en-US" sz="1800" b="1" dirty="0">
                <a:solidFill>
                  <a:srgbClr val="333399"/>
                </a:solidFill>
                <a:ea typeface="Arial Unicode MS" panose="020B0604020202020204" pitchFamily="34" charset="-128"/>
                <a:cs typeface="Arial Unicode MS" panose="020B0604020202020204" pitchFamily="34" charset="-128"/>
              </a:rPr>
              <a:t>11 </a:t>
            </a:r>
            <a:r>
              <a:rPr lang="en-GB" altLang="en-US" sz="1800" b="1" dirty="0" smtClean="0">
                <a:solidFill>
                  <a:srgbClr val="333399"/>
                </a:solidFill>
                <a:ea typeface="Arial Unicode MS" panose="020B0604020202020204" pitchFamily="34" charset="-128"/>
                <a:cs typeface="Arial Unicode MS" panose="020B0604020202020204" pitchFamily="34" charset="-128"/>
              </a:rPr>
              <a:t>milliseconds</a:t>
            </a:r>
            <a:r>
              <a:rPr lang="en-GB" altLang="en-US" sz="1800" dirty="0" smtClean="0">
                <a:solidFill>
                  <a:srgbClr val="333399"/>
                </a:solidFill>
                <a:ea typeface="Arial Unicode MS" panose="020B0604020202020204" pitchFamily="34" charset="-128"/>
                <a:cs typeface="Arial Unicode MS" panose="020B0604020202020204" pitchFamily="34" charset="-128"/>
              </a:rPr>
              <a:t>.</a:t>
            </a:r>
            <a:endParaRPr lang="en-GB" altLang="en-US" sz="1800" dirty="0">
              <a:solidFill>
                <a:srgbClr val="333399"/>
              </a:solidFill>
              <a:ea typeface="Arial Unicode MS" panose="020B0604020202020204" pitchFamily="34" charset="-128"/>
              <a:cs typeface="Arial Unicode MS" panose="020B0604020202020204" pitchFamily="34" charset="-128"/>
            </a:endParaRPr>
          </a:p>
          <a:p>
            <a:pPr>
              <a:spcBef>
                <a:spcPct val="50000"/>
              </a:spcBef>
              <a:buNone/>
            </a:pPr>
            <a:r>
              <a:rPr lang="en-GB" altLang="en-US" sz="1800" dirty="0">
                <a:solidFill>
                  <a:srgbClr val="333399"/>
                </a:solidFill>
                <a:ea typeface="Arial Unicode MS" panose="020B0604020202020204" pitchFamily="34" charset="-128"/>
                <a:cs typeface="Arial Unicode MS" panose="020B0604020202020204" pitchFamily="34" charset="-128"/>
              </a:rPr>
              <a:t>Assume that there are </a:t>
            </a:r>
            <a:r>
              <a:rPr lang="en-GB" altLang="en-US" sz="1800" b="1" dirty="0">
                <a:solidFill>
                  <a:srgbClr val="333399"/>
                </a:solidFill>
                <a:ea typeface="Arial Unicode MS" panose="020B0604020202020204" pitchFamily="34" charset="-128"/>
                <a:cs typeface="Arial Unicode MS" panose="020B0604020202020204" pitchFamily="34" charset="-128"/>
              </a:rPr>
              <a:t>240 </a:t>
            </a:r>
            <a:r>
              <a:rPr lang="en-GB" altLang="en-US" sz="1800" b="1" dirty="0" err="1">
                <a:solidFill>
                  <a:srgbClr val="333399"/>
                </a:solidFill>
                <a:ea typeface="Arial Unicode MS" panose="020B0604020202020204" pitchFamily="34" charset="-128"/>
                <a:cs typeface="Arial Unicode MS" panose="020B0604020202020204" pitchFamily="34" charset="-128"/>
              </a:rPr>
              <a:t>kBytes</a:t>
            </a:r>
            <a:r>
              <a:rPr lang="en-GB" altLang="en-US" sz="1800" dirty="0">
                <a:solidFill>
                  <a:srgbClr val="333399"/>
                </a:solidFill>
                <a:ea typeface="Arial Unicode MS" panose="020B0604020202020204" pitchFamily="34" charset="-128"/>
                <a:cs typeface="Arial Unicode MS" panose="020B0604020202020204" pitchFamily="34" charset="-128"/>
              </a:rPr>
              <a:t> of data on one track and that the block size is 2 </a:t>
            </a:r>
            <a:r>
              <a:rPr lang="en-GB" altLang="en-US" sz="1800" dirty="0" err="1">
                <a:solidFill>
                  <a:srgbClr val="333399"/>
                </a:solidFill>
                <a:ea typeface="Arial Unicode MS" panose="020B0604020202020204" pitchFamily="34" charset="-128"/>
                <a:cs typeface="Arial Unicode MS" panose="020B0604020202020204" pitchFamily="34" charset="-128"/>
              </a:rPr>
              <a:t>kBytes</a:t>
            </a:r>
            <a:r>
              <a:rPr lang="en-GB" altLang="en-US" sz="1800" dirty="0">
                <a:solidFill>
                  <a:srgbClr val="333399"/>
                </a:solidFill>
                <a:ea typeface="Arial Unicode MS" panose="020B0604020202020204" pitchFamily="34" charset="-128"/>
                <a:cs typeface="Arial Unicode MS" panose="020B0604020202020204" pitchFamily="34" charset="-128"/>
              </a:rPr>
              <a:t>. Then the time taken to transfer one block of data is approximately: </a:t>
            </a:r>
          </a:p>
          <a:p>
            <a:pPr>
              <a:spcBef>
                <a:spcPct val="50000"/>
              </a:spcBef>
              <a:buNone/>
            </a:pPr>
            <a:r>
              <a:rPr lang="en-GB" altLang="en-US" sz="1800" dirty="0">
                <a:solidFill>
                  <a:srgbClr val="333399"/>
                </a:solidFill>
                <a:ea typeface="Arial Unicode MS" panose="020B0604020202020204" pitchFamily="34" charset="-128"/>
                <a:cs typeface="Arial Unicode MS" panose="020B0604020202020204" pitchFamily="34" charset="-128"/>
              </a:rPr>
              <a:t> </a:t>
            </a:r>
            <a:r>
              <a:rPr lang="en-GB" altLang="en-US" sz="1800" dirty="0">
                <a:solidFill>
                  <a:srgbClr val="333399"/>
                </a:solidFill>
                <a:cs typeface="Times New Roman" panose="02020603050405020304" pitchFamily="18" charset="0"/>
              </a:rPr>
              <a:t>( 2k / 240k ) x 6 </a:t>
            </a:r>
            <a:r>
              <a:rPr lang="en-GB" altLang="en-US" sz="1800" dirty="0" err="1">
                <a:solidFill>
                  <a:srgbClr val="333399"/>
                </a:solidFill>
                <a:cs typeface="Times New Roman" panose="02020603050405020304" pitchFamily="18" charset="0"/>
              </a:rPr>
              <a:t>msecs</a:t>
            </a:r>
            <a:r>
              <a:rPr lang="en-GB" altLang="en-US" sz="1800" dirty="0">
                <a:solidFill>
                  <a:srgbClr val="333399"/>
                </a:solidFill>
                <a:cs typeface="Times New Roman" panose="02020603050405020304" pitchFamily="18" charset="0"/>
              </a:rPr>
              <a:t>.  =  50</a:t>
            </a:r>
            <a:r>
              <a:rPr lang="en-GB" altLang="en-US" sz="1800" b="1" dirty="0">
                <a:solidFill>
                  <a:srgbClr val="333399"/>
                </a:solidFill>
                <a:cs typeface="Times New Roman" panose="02020603050405020304" pitchFamily="18" charset="0"/>
              </a:rPr>
              <a:t> </a:t>
            </a:r>
            <a:r>
              <a:rPr lang="en-GB" altLang="en-US" sz="1800" dirty="0" err="1">
                <a:solidFill>
                  <a:srgbClr val="333399"/>
                </a:solidFill>
                <a:cs typeface="Times New Roman" panose="02020603050405020304" pitchFamily="18" charset="0"/>
              </a:rPr>
              <a:t>microsecs</a:t>
            </a:r>
            <a:r>
              <a:rPr lang="en-GB" altLang="en-US" sz="1800" dirty="0">
                <a:solidFill>
                  <a:srgbClr val="333399"/>
                </a:solidFill>
                <a:cs typeface="Times New Roman" panose="02020603050405020304" pitchFamily="18" charset="0"/>
              </a:rPr>
              <a:t>, i.e.  </a:t>
            </a:r>
            <a:r>
              <a:rPr lang="en-GB" altLang="en-US" sz="1800" b="1" dirty="0">
                <a:solidFill>
                  <a:srgbClr val="333399"/>
                </a:solidFill>
                <a:cs typeface="Times New Roman" panose="02020603050405020304" pitchFamily="18" charset="0"/>
              </a:rPr>
              <a:t>0.05 milliseconds</a:t>
            </a:r>
            <a:r>
              <a:rPr lang="en-GB" altLang="en-US" sz="1800" dirty="0">
                <a:solidFill>
                  <a:srgbClr val="333399"/>
                </a:solidFill>
                <a:cs typeface="Times New Roman" panose="02020603050405020304" pitchFamily="18" charset="0"/>
              </a:rPr>
              <a:t>.</a:t>
            </a:r>
            <a:r>
              <a:rPr lang="en-GB" altLang="en-US" sz="1800" dirty="0"/>
              <a:t> </a:t>
            </a:r>
          </a:p>
          <a:p>
            <a:pPr marL="0" indent="0">
              <a:buNone/>
            </a:pPr>
            <a:endParaRPr lang="en-IE" sz="1800" dirty="0"/>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pSp>
        <p:nvGrpSpPr>
          <p:cNvPr id="22" name="Group 21"/>
          <p:cNvGrpSpPr/>
          <p:nvPr/>
        </p:nvGrpSpPr>
        <p:grpSpPr>
          <a:xfrm>
            <a:off x="609601" y="5051323"/>
            <a:ext cx="10962217" cy="951018"/>
            <a:chOff x="609601" y="5051323"/>
            <a:chExt cx="10962217" cy="951018"/>
          </a:xfrm>
        </p:grpSpPr>
        <p:sp>
          <p:nvSpPr>
            <p:cNvPr id="5" name="Rectangle 4"/>
            <p:cNvSpPr/>
            <p:nvPr/>
          </p:nvSpPr>
          <p:spPr bwMode="auto">
            <a:xfrm>
              <a:off x="609601" y="5051323"/>
              <a:ext cx="7413522" cy="3600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600" b="1" i="0" u="none" strike="noStrike" cap="none" normalizeH="0" baseline="0" dirty="0" smtClean="0">
                  <a:ln>
                    <a:noFill/>
                  </a:ln>
                  <a:solidFill>
                    <a:schemeClr val="accent2"/>
                  </a:solidFill>
                  <a:effectLst/>
                  <a:latin typeface="Liberation Serif" panose="02020603050405020304" pitchFamily="18" charset="0"/>
                  <a:ea typeface="Liberation Serif" panose="02020603050405020304" pitchFamily="18" charset="0"/>
                  <a:cs typeface="Liberation Serif" panose="02020603050405020304" pitchFamily="18" charset="0"/>
                </a:rPr>
                <a:t>Seek Latency</a:t>
              </a:r>
              <a:endParaRPr kumimoji="0" lang="en-IE" sz="1600" b="1" i="0" u="none" strike="noStrike" cap="none" normalizeH="0" baseline="0" dirty="0">
                <a:ln>
                  <a:noFill/>
                </a:ln>
                <a:solidFill>
                  <a:schemeClr val="accent2"/>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7" name="Straight Arrow Connector 6"/>
            <p:cNvCxnSpPr/>
            <p:nvPr/>
          </p:nvCxnSpPr>
          <p:spPr bwMode="auto">
            <a:xfrm>
              <a:off x="653845" y="5589642"/>
              <a:ext cx="7339780" cy="0"/>
            </a:xfrm>
            <a:prstGeom prst="straightConnector1">
              <a:avLst/>
            </a:prstGeom>
            <a:solidFill>
              <a:srgbClr val="00B8FF"/>
            </a:solidFill>
            <a:ln w="28575" cap="flat" cmpd="sng" algn="ctr">
              <a:solidFill>
                <a:schemeClr val="tx1"/>
              </a:solidFill>
              <a:prstDash val="solid"/>
              <a:round/>
              <a:headEnd type="triangle" w="lg" len="lg"/>
              <a:tailEnd type="triangle" w="lg" len="lg"/>
            </a:ln>
            <a:effectLst/>
          </p:spPr>
        </p:cxnSp>
        <p:cxnSp>
          <p:nvCxnSpPr>
            <p:cNvPr id="12" name="Straight Connector 11"/>
            <p:cNvCxnSpPr/>
            <p:nvPr/>
          </p:nvCxnSpPr>
          <p:spPr bwMode="auto">
            <a:xfrm>
              <a:off x="8023123" y="5440819"/>
              <a:ext cx="0" cy="266806"/>
            </a:xfrm>
            <a:prstGeom prst="line">
              <a:avLst/>
            </a:prstGeom>
            <a:solidFill>
              <a:srgbClr val="00B8FF"/>
            </a:solidFill>
            <a:ln w="2857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609601" y="5456239"/>
              <a:ext cx="0" cy="266806"/>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14" name="Rectangle 13"/>
            <p:cNvSpPr/>
            <p:nvPr/>
          </p:nvSpPr>
          <p:spPr bwMode="auto">
            <a:xfrm>
              <a:off x="8124813" y="5053350"/>
              <a:ext cx="385010" cy="360000"/>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15" name="TextBox 14"/>
            <p:cNvSpPr txBox="1"/>
            <p:nvPr/>
          </p:nvSpPr>
          <p:spPr>
            <a:xfrm>
              <a:off x="830179" y="5633009"/>
              <a:ext cx="5666874"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11 milliseconds spent finding the block location on disk</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6" name="Straight Arrow Connector 15"/>
            <p:cNvCxnSpPr/>
            <p:nvPr/>
          </p:nvCxnSpPr>
          <p:spPr bwMode="auto">
            <a:xfrm>
              <a:off x="8136845" y="5568380"/>
              <a:ext cx="360000" cy="0"/>
            </a:xfrm>
            <a:prstGeom prst="straightConnector1">
              <a:avLst/>
            </a:prstGeom>
            <a:solidFill>
              <a:srgbClr val="00B8FF"/>
            </a:solidFill>
            <a:ln w="28575" cap="flat" cmpd="sng" algn="ctr">
              <a:solidFill>
                <a:schemeClr val="tx1"/>
              </a:solidFill>
              <a:prstDash val="solid"/>
              <a:round/>
              <a:headEnd type="triangle" w="lg" len="lg"/>
              <a:tailEnd type="triangle" w="lg" len="lg"/>
            </a:ln>
            <a:effectLst/>
          </p:spPr>
        </p:cxnSp>
        <p:cxnSp>
          <p:nvCxnSpPr>
            <p:cNvPr id="17" name="Straight Connector 16"/>
            <p:cNvCxnSpPr/>
            <p:nvPr/>
          </p:nvCxnSpPr>
          <p:spPr bwMode="auto">
            <a:xfrm>
              <a:off x="8124813" y="5435387"/>
              <a:ext cx="0" cy="266806"/>
            </a:xfrm>
            <a:prstGeom prst="line">
              <a:avLst/>
            </a:prstGeom>
            <a:solidFill>
              <a:srgbClr val="00B8FF"/>
            </a:solidFill>
            <a:ln w="2857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8509823" y="5434977"/>
              <a:ext cx="0" cy="266806"/>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19" name="TextBox 18"/>
            <p:cNvSpPr txBox="1"/>
            <p:nvPr/>
          </p:nvSpPr>
          <p:spPr>
            <a:xfrm>
              <a:off x="9083842" y="5055452"/>
              <a:ext cx="2487976" cy="646331"/>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0.05 milliseconds spent</a:t>
              </a:r>
            </a:p>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In transferring data</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1" name="Straight Arrow Connector 20"/>
            <p:cNvCxnSpPr/>
            <p:nvPr/>
          </p:nvCxnSpPr>
          <p:spPr bwMode="auto">
            <a:xfrm flipH="1">
              <a:off x="8545919" y="5378618"/>
              <a:ext cx="574019" cy="189762"/>
            </a:xfrm>
            <a:prstGeom prst="straightConnector1">
              <a:avLst/>
            </a:prstGeom>
            <a:solidFill>
              <a:srgbClr val="00B8FF"/>
            </a:solidFill>
            <a:ln w="1905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799790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9"/>
            <a:ext cx="8110161" cy="625693"/>
          </a:xfrm>
        </p:spPr>
        <p:txBody>
          <a:bodyPr/>
          <a:lstStyle/>
          <a:p>
            <a:r>
              <a:rPr lang="en-IE" sz="3600" dirty="0" smtClean="0"/>
              <a:t>Example Question</a:t>
            </a:r>
            <a:endParaRPr lang="en-IE" sz="3600"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5" name="Content Placeholder 4"/>
          <p:cNvSpPr>
            <a:spLocks noGrp="1"/>
          </p:cNvSpPr>
          <p:nvPr>
            <p:ph idx="1"/>
          </p:nvPr>
        </p:nvSpPr>
        <p:spPr>
          <a:xfrm>
            <a:off x="609601" y="1491344"/>
            <a:ext cx="10962217" cy="4626882"/>
          </a:xfrm>
        </p:spPr>
        <p:txBody>
          <a:bodyPr/>
          <a:lstStyle/>
          <a:p>
            <a:pPr>
              <a:spcBef>
                <a:spcPct val="50000"/>
              </a:spcBef>
              <a:buNone/>
            </a:pPr>
            <a:endParaRPr lang="en-GB" altLang="en-US" b="1" dirty="0" smtClean="0">
              <a:solidFill>
                <a:srgbClr val="660066"/>
              </a:solidFill>
            </a:endParaRPr>
          </a:p>
          <a:p>
            <a:pPr>
              <a:spcBef>
                <a:spcPct val="50000"/>
              </a:spcBef>
              <a:buNone/>
            </a:pPr>
            <a:endParaRPr lang="en-GB" altLang="en-US" b="1" dirty="0">
              <a:solidFill>
                <a:srgbClr val="660066"/>
              </a:solidFill>
            </a:endParaRPr>
          </a:p>
          <a:p>
            <a:pPr>
              <a:spcBef>
                <a:spcPct val="50000"/>
              </a:spcBef>
              <a:buNone/>
            </a:pPr>
            <a:r>
              <a:rPr lang="en-GB" altLang="en-US" b="1" dirty="0" smtClean="0">
                <a:solidFill>
                  <a:srgbClr val="660066"/>
                </a:solidFill>
              </a:rPr>
              <a:t>Spindle </a:t>
            </a:r>
            <a:r>
              <a:rPr lang="en-GB" altLang="en-US" b="1" dirty="0">
                <a:solidFill>
                  <a:srgbClr val="333399"/>
                </a:solidFill>
              </a:rPr>
              <a:t>rotational speed</a:t>
            </a:r>
            <a:r>
              <a:rPr lang="en-GB" altLang="en-US" b="1" dirty="0">
                <a:solidFill>
                  <a:srgbClr val="660066"/>
                </a:solidFill>
              </a:rPr>
              <a:t> of 10,000 rpm.</a:t>
            </a:r>
            <a:br>
              <a:rPr lang="en-GB" altLang="en-US" b="1" dirty="0">
                <a:solidFill>
                  <a:srgbClr val="660066"/>
                </a:solidFill>
              </a:rPr>
            </a:br>
            <a:endParaRPr lang="en-GB" altLang="en-US" b="1" dirty="0">
              <a:solidFill>
                <a:srgbClr val="660066"/>
              </a:solidFill>
            </a:endParaRPr>
          </a:p>
          <a:p>
            <a:pPr>
              <a:spcBef>
                <a:spcPct val="50000"/>
              </a:spcBef>
              <a:buNone/>
            </a:pPr>
            <a:r>
              <a:rPr lang="en-GB" altLang="en-US" b="1" dirty="0">
                <a:solidFill>
                  <a:srgbClr val="660066"/>
                </a:solidFill>
              </a:rPr>
              <a:t>Track contains </a:t>
            </a:r>
            <a:r>
              <a:rPr lang="en-GB" altLang="en-US" b="1" dirty="0">
                <a:solidFill>
                  <a:srgbClr val="333399"/>
                </a:solidFill>
              </a:rPr>
              <a:t>1024 sectors</a:t>
            </a:r>
            <a:r>
              <a:rPr lang="en-GB" altLang="en-US" b="1" dirty="0">
                <a:solidFill>
                  <a:srgbClr val="660066"/>
                </a:solidFill>
              </a:rPr>
              <a:t>, each sector is 512 bytes. </a:t>
            </a:r>
            <a:br>
              <a:rPr lang="en-GB" altLang="en-US" b="1" dirty="0">
                <a:solidFill>
                  <a:srgbClr val="660066"/>
                </a:solidFill>
              </a:rPr>
            </a:br>
            <a:endParaRPr lang="en-GB" altLang="en-US" b="1" dirty="0">
              <a:solidFill>
                <a:srgbClr val="660066"/>
              </a:solidFill>
            </a:endParaRPr>
          </a:p>
          <a:p>
            <a:pPr>
              <a:spcBef>
                <a:spcPct val="50000"/>
              </a:spcBef>
              <a:buNone/>
            </a:pPr>
            <a:r>
              <a:rPr lang="en-GB" altLang="en-US" b="1" dirty="0">
                <a:solidFill>
                  <a:srgbClr val="660066"/>
                </a:solidFill>
              </a:rPr>
              <a:t>Calculate the </a:t>
            </a:r>
            <a:r>
              <a:rPr lang="en-GB" altLang="en-US" b="1" dirty="0">
                <a:solidFill>
                  <a:srgbClr val="333399"/>
                </a:solidFill>
              </a:rPr>
              <a:t>raw read/write data transfer rate</a:t>
            </a:r>
            <a:r>
              <a:rPr lang="en-GB" altLang="en-US" b="1" dirty="0">
                <a:solidFill>
                  <a:srgbClr val="660066"/>
                </a:solidFill>
              </a:rPr>
              <a:t> for a track.</a:t>
            </a:r>
          </a:p>
          <a:p>
            <a:pPr marL="57150" indent="0">
              <a:buNone/>
            </a:pPr>
            <a:endParaRPr lang="en-IE" b="1" dirty="0"/>
          </a:p>
        </p:txBody>
      </p:sp>
    </p:spTree>
    <p:extLst>
      <p:ext uri="{BB962C8B-B14F-4D97-AF65-F5344CB8AC3E}">
        <p14:creationId xmlns:p14="http://schemas.microsoft.com/office/powerpoint/2010/main" val="4126106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61657" y="274638"/>
            <a:ext cx="8110161" cy="597559"/>
          </a:xfrm>
        </p:spPr>
        <p:txBody>
          <a:bodyPr/>
          <a:lstStyle/>
          <a:p>
            <a:r>
              <a:rPr lang="en-IE" sz="3600" dirty="0"/>
              <a:t>Example </a:t>
            </a:r>
            <a:r>
              <a:rPr lang="en-IE" sz="3600" dirty="0" smtClean="0"/>
              <a:t>Question: Solution</a:t>
            </a:r>
            <a:endParaRPr lang="en-IE" sz="3600" dirty="0"/>
          </a:p>
        </p:txBody>
      </p:sp>
      <p:sp>
        <p:nvSpPr>
          <p:cNvPr id="3" name="Content Placeholder 2"/>
          <p:cNvSpPr>
            <a:spLocks noGrp="1"/>
          </p:cNvSpPr>
          <p:nvPr>
            <p:ph idx="1"/>
          </p:nvPr>
        </p:nvSpPr>
        <p:spPr/>
        <p:txBody>
          <a:bodyPr/>
          <a:lstStyle/>
          <a:p>
            <a:pPr marL="0" indent="0">
              <a:spcAft>
                <a:spcPts val="0"/>
              </a:spcAft>
              <a:buNone/>
            </a:pPr>
            <a:r>
              <a:rPr lang="en-GB" sz="1600" b="1" dirty="0" smtClean="0"/>
              <a:t>Rotational </a:t>
            </a:r>
            <a:r>
              <a:rPr lang="en-GB" sz="1600" b="1" dirty="0"/>
              <a:t>delay</a:t>
            </a:r>
            <a:r>
              <a:rPr lang="en-GB" sz="1600" dirty="0"/>
              <a:t>,  </a:t>
            </a:r>
            <a:r>
              <a:rPr lang="en-GB" sz="1600" b="1" dirty="0" err="1"/>
              <a:t>t</a:t>
            </a:r>
            <a:r>
              <a:rPr lang="en-GB" sz="1600" b="1" baseline="-25000" dirty="0" err="1"/>
              <a:t>r</a:t>
            </a:r>
            <a:r>
              <a:rPr lang="en-GB" sz="1600" dirty="0"/>
              <a:t>, is </a:t>
            </a:r>
            <a:r>
              <a:rPr lang="en-GB" sz="1600" b="1" dirty="0"/>
              <a:t>6 </a:t>
            </a:r>
            <a:r>
              <a:rPr lang="en-GB" sz="1600" b="1" dirty="0" err="1"/>
              <a:t>millisecs</a:t>
            </a:r>
            <a:r>
              <a:rPr lang="en-GB" sz="1600" dirty="0"/>
              <a:t>., calculated as </a:t>
            </a:r>
            <a:r>
              <a:rPr lang="en-GB" sz="1600" dirty="0" smtClean="0"/>
              <a:t>follows:</a:t>
            </a:r>
            <a:r>
              <a:rPr lang="en-IE" sz="1600" dirty="0" smtClean="0"/>
              <a:t>		</a:t>
            </a:r>
            <a:r>
              <a:rPr lang="en-GB" sz="1600" dirty="0" smtClean="0"/>
              <a:t>10,000 </a:t>
            </a:r>
            <a:r>
              <a:rPr lang="en-GB" sz="1600" dirty="0"/>
              <a:t>rpm = (10,000 /60 ) </a:t>
            </a:r>
            <a:r>
              <a:rPr lang="en-GB" sz="1600" dirty="0" err="1"/>
              <a:t>rps</a:t>
            </a:r>
            <a:r>
              <a:rPr lang="en-GB" sz="1600" dirty="0"/>
              <a:t> (revs per second)</a:t>
            </a:r>
            <a:endParaRPr lang="en-IE" sz="1600" dirty="0"/>
          </a:p>
          <a:p>
            <a:pPr marL="0" indent="0">
              <a:spcAft>
                <a:spcPts val="0"/>
              </a:spcAft>
              <a:buNone/>
            </a:pPr>
            <a:r>
              <a:rPr lang="en-GB" sz="1600" dirty="0"/>
              <a:t>Time for a single rotation is thus:  ( 1 / (10,000/60) ) =  </a:t>
            </a:r>
            <a:r>
              <a:rPr lang="en-GB" sz="1600" b="1" dirty="0"/>
              <a:t>6 </a:t>
            </a:r>
            <a:r>
              <a:rPr lang="en-GB" sz="1600" b="1" dirty="0" err="1" smtClean="0"/>
              <a:t>millisecs</a:t>
            </a:r>
            <a:r>
              <a:rPr lang="en-GB" sz="1600" dirty="0" smtClean="0"/>
              <a:t>.</a:t>
            </a:r>
            <a:r>
              <a:rPr lang="en-IE" sz="1600" dirty="0" smtClean="0"/>
              <a:t>	</a:t>
            </a:r>
            <a:r>
              <a:rPr lang="en-GB" sz="1600" dirty="0" smtClean="0"/>
              <a:t>So </a:t>
            </a:r>
            <a:r>
              <a:rPr lang="en-GB" sz="1600" dirty="0"/>
              <a:t>– to read (or write) a single track takes </a:t>
            </a:r>
            <a:r>
              <a:rPr lang="en-GB" sz="1600" b="1" dirty="0"/>
              <a:t>6 </a:t>
            </a:r>
            <a:r>
              <a:rPr lang="en-GB" sz="1600" b="1" dirty="0" err="1"/>
              <a:t>msecs</a:t>
            </a:r>
            <a:r>
              <a:rPr lang="en-GB" sz="1600" dirty="0" smtClean="0"/>
              <a:t>.</a:t>
            </a:r>
            <a:endParaRPr lang="en-IE" sz="1600" dirty="0"/>
          </a:p>
          <a:p>
            <a:pPr marL="0" indent="0">
              <a:spcAft>
                <a:spcPts val="0"/>
              </a:spcAft>
              <a:buNone/>
            </a:pPr>
            <a:r>
              <a:rPr lang="en-GB" sz="1600" dirty="0"/>
              <a:t>A single track of 1024 sectors contains the following amount of data (ignore sector overhead</a:t>
            </a:r>
            <a:r>
              <a:rPr lang="en-GB" sz="1600" dirty="0" smtClean="0"/>
              <a:t>):</a:t>
            </a:r>
            <a:endParaRPr lang="en-IE" sz="1600" dirty="0"/>
          </a:p>
          <a:p>
            <a:pPr marL="400050" lvl="1" indent="0">
              <a:spcAft>
                <a:spcPts val="0"/>
              </a:spcAft>
              <a:buNone/>
            </a:pPr>
            <a:r>
              <a:rPr lang="en-GB" sz="1600" dirty="0" smtClean="0"/>
              <a:t>	1024 </a:t>
            </a:r>
            <a:r>
              <a:rPr lang="en-GB" sz="1600" dirty="0"/>
              <a:t>x 512 bytes </a:t>
            </a:r>
            <a:endParaRPr lang="en-IE" sz="1600" dirty="0"/>
          </a:p>
          <a:p>
            <a:pPr marL="400050" lvl="1" indent="0">
              <a:spcAft>
                <a:spcPts val="0"/>
              </a:spcAft>
              <a:buNone/>
            </a:pPr>
            <a:r>
              <a:rPr lang="en-GB" sz="1600" dirty="0" smtClean="0"/>
              <a:t>	= </a:t>
            </a:r>
            <a:r>
              <a:rPr lang="en-GB" sz="1600" dirty="0"/>
              <a:t>2</a:t>
            </a:r>
            <a:r>
              <a:rPr lang="en-GB" sz="1600" baseline="30000" dirty="0"/>
              <a:t>10</a:t>
            </a:r>
            <a:r>
              <a:rPr lang="en-GB" sz="1600" dirty="0"/>
              <a:t> x 2</a:t>
            </a:r>
            <a:r>
              <a:rPr lang="en-GB" sz="1600" baseline="30000" dirty="0"/>
              <a:t>9</a:t>
            </a:r>
            <a:r>
              <a:rPr lang="en-GB" sz="1600" dirty="0"/>
              <a:t> 	=  2</a:t>
            </a:r>
            <a:r>
              <a:rPr lang="en-GB" sz="1600" baseline="30000" dirty="0"/>
              <a:t>19</a:t>
            </a:r>
            <a:r>
              <a:rPr lang="en-GB" sz="1600" dirty="0"/>
              <a:t> bytes</a:t>
            </a:r>
            <a:endParaRPr lang="en-IE" sz="1600" dirty="0"/>
          </a:p>
          <a:p>
            <a:pPr marL="400050" lvl="1" indent="0">
              <a:spcAft>
                <a:spcPts val="0"/>
              </a:spcAft>
              <a:buNone/>
            </a:pPr>
            <a:r>
              <a:rPr lang="en-GB" sz="1600" dirty="0" smtClean="0"/>
              <a:t>	=  </a:t>
            </a:r>
            <a:r>
              <a:rPr lang="en-GB" sz="1600" dirty="0"/>
              <a:t>2</a:t>
            </a:r>
            <a:r>
              <a:rPr lang="en-GB" sz="1600" baseline="30000" dirty="0"/>
              <a:t>19 </a:t>
            </a:r>
            <a:r>
              <a:rPr lang="en-GB" sz="1600" dirty="0"/>
              <a:t>x 2</a:t>
            </a:r>
            <a:r>
              <a:rPr lang="en-GB" sz="1600" baseline="30000" dirty="0"/>
              <a:t>3</a:t>
            </a:r>
            <a:r>
              <a:rPr lang="en-GB" sz="1600" dirty="0"/>
              <a:t> bits		= 2</a:t>
            </a:r>
            <a:r>
              <a:rPr lang="en-GB" sz="1600" baseline="30000" dirty="0"/>
              <a:t>22</a:t>
            </a:r>
            <a:r>
              <a:rPr lang="en-GB" sz="1600" dirty="0"/>
              <a:t>  bits  = </a:t>
            </a:r>
            <a:r>
              <a:rPr lang="en-GB" sz="1600" b="1" dirty="0"/>
              <a:t>4 </a:t>
            </a:r>
            <a:r>
              <a:rPr lang="en-GB" sz="1600" b="1" dirty="0" err="1" smtClean="0"/>
              <a:t>Mbits</a:t>
            </a:r>
            <a:endParaRPr lang="en-IE" sz="1600" dirty="0"/>
          </a:p>
          <a:p>
            <a:pPr marL="0" indent="0">
              <a:spcAft>
                <a:spcPts val="0"/>
              </a:spcAft>
              <a:buNone/>
            </a:pPr>
            <a:r>
              <a:rPr lang="en-GB" sz="1600" dirty="0"/>
              <a:t>So the raw read/write transfer data rate is</a:t>
            </a:r>
            <a:r>
              <a:rPr lang="en-GB" sz="1600" dirty="0" smtClean="0"/>
              <a:t>:</a:t>
            </a:r>
            <a:endParaRPr lang="en-IE" sz="1600" dirty="0"/>
          </a:p>
          <a:p>
            <a:pPr marL="0" indent="0">
              <a:spcAft>
                <a:spcPts val="0"/>
              </a:spcAft>
              <a:buNone/>
            </a:pPr>
            <a:r>
              <a:rPr lang="en-GB" sz="1600" dirty="0"/>
              <a:t>4Mbits per revolution, or 4Mbits every 6 milliseconds</a:t>
            </a:r>
            <a:r>
              <a:rPr lang="en-GB" sz="1600" dirty="0" smtClean="0"/>
              <a:t>.</a:t>
            </a:r>
            <a:r>
              <a:rPr lang="en-GB" sz="1600" dirty="0"/>
              <a:t> </a:t>
            </a:r>
            <a:endParaRPr lang="en-IE" sz="1600" dirty="0"/>
          </a:p>
          <a:p>
            <a:pPr marL="0" indent="0">
              <a:spcAft>
                <a:spcPts val="0"/>
              </a:spcAft>
              <a:buNone/>
            </a:pPr>
            <a:r>
              <a:rPr lang="en-GB" sz="1600" dirty="0"/>
              <a:t>There are 1000/6 revolutions per second = </a:t>
            </a:r>
            <a:r>
              <a:rPr lang="en-GB" sz="1600" b="1" dirty="0"/>
              <a:t>166.66 </a:t>
            </a:r>
            <a:r>
              <a:rPr lang="en-GB" sz="1600" b="1" dirty="0" err="1"/>
              <a:t>rps</a:t>
            </a:r>
            <a:r>
              <a:rPr lang="en-GB" sz="1600" dirty="0" smtClean="0"/>
              <a:t>.</a:t>
            </a:r>
          </a:p>
          <a:p>
            <a:pPr marL="0" indent="0">
              <a:spcAft>
                <a:spcPts val="0"/>
              </a:spcAft>
              <a:buNone/>
            </a:pPr>
            <a:endParaRPr lang="en-IE" sz="1600" dirty="0"/>
          </a:p>
          <a:p>
            <a:pPr marL="0" indent="0">
              <a:spcAft>
                <a:spcPts val="0"/>
              </a:spcAft>
              <a:buNone/>
            </a:pPr>
            <a:r>
              <a:rPr lang="en-GB" sz="1600" dirty="0"/>
              <a:t>The data rate is thus:  	(166.66 x 4 </a:t>
            </a:r>
            <a:r>
              <a:rPr lang="en-GB" sz="1600" dirty="0" err="1"/>
              <a:t>Mbits</a:t>
            </a:r>
            <a:r>
              <a:rPr lang="en-GB" sz="1600" dirty="0"/>
              <a:t>) / sec. </a:t>
            </a:r>
            <a:endParaRPr lang="en-IE" sz="1600" dirty="0" smtClean="0"/>
          </a:p>
          <a:p>
            <a:pPr marL="0" indent="0">
              <a:spcAft>
                <a:spcPts val="0"/>
              </a:spcAft>
              <a:buNone/>
            </a:pPr>
            <a:r>
              <a:rPr lang="en-GB" sz="1600" b="1" dirty="0" smtClean="0"/>
              <a:t>666.7 </a:t>
            </a:r>
            <a:r>
              <a:rPr lang="en-GB" sz="1600" b="1" dirty="0" err="1"/>
              <a:t>Mbits</a:t>
            </a:r>
            <a:r>
              <a:rPr lang="en-GB" sz="1600" b="1" dirty="0"/>
              <a:t>/sec</a:t>
            </a:r>
            <a:r>
              <a:rPr lang="en-GB" sz="1600" dirty="0"/>
              <a:t>. </a:t>
            </a:r>
            <a:endParaRPr lang="en-IE" sz="1600" dirty="0"/>
          </a:p>
          <a:p>
            <a:pPr>
              <a:spcBef>
                <a:spcPct val="0"/>
              </a:spcBef>
              <a:buClrTx/>
              <a:buSzTx/>
              <a:buNone/>
            </a:pPr>
            <a:endParaRPr lang="en-IE" altLang="en-US" sz="1400" b="1" dirty="0"/>
          </a:p>
          <a:p>
            <a:pPr>
              <a:spcBef>
                <a:spcPct val="0"/>
              </a:spcBef>
              <a:buClrTx/>
              <a:buSzTx/>
              <a:buFontTx/>
              <a:buNone/>
            </a:pPr>
            <a:endParaRPr lang="en-IE" altLang="en-US" sz="1400" b="1" dirty="0"/>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447176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45058" y="274638"/>
            <a:ext cx="8037342" cy="711350"/>
          </a:xfrm>
        </p:spPr>
        <p:txBody>
          <a:bodyPr/>
          <a:lstStyle/>
          <a:p>
            <a:r>
              <a:rPr lang="en-IE" sz="3600" dirty="0" smtClean="0"/>
              <a:t>Disk fragmentation</a:t>
            </a:r>
            <a:endParaRPr lang="en-IE" sz="3600" dirty="0"/>
          </a:p>
        </p:txBody>
      </p:sp>
      <p:sp>
        <p:nvSpPr>
          <p:cNvPr id="7" name="Text Placeholder 6"/>
          <p:cNvSpPr>
            <a:spLocks noGrp="1"/>
          </p:cNvSpPr>
          <p:nvPr>
            <p:ph type="body" idx="1"/>
          </p:nvPr>
        </p:nvSpPr>
        <p:spPr>
          <a:xfrm>
            <a:off x="609601" y="1378697"/>
            <a:ext cx="4680000" cy="432000"/>
          </a:xfrm>
        </p:spPr>
        <p:txBody>
          <a:bodyPr/>
          <a:lstStyle/>
          <a:p>
            <a:r>
              <a:rPr lang="en-IE" sz="2000" dirty="0" smtClean="0"/>
              <a:t>Non-fragmented file: </a:t>
            </a:r>
            <a:r>
              <a:rPr lang="en-IE" sz="2000" b="0" dirty="0" smtClean="0"/>
              <a:t>reads a track in 6 </a:t>
            </a:r>
            <a:r>
              <a:rPr lang="en-IE" sz="2000" b="0" dirty="0" err="1" smtClean="0"/>
              <a:t>ms</a:t>
            </a:r>
            <a:r>
              <a:rPr lang="en-IE" sz="2000" b="0" dirty="0" smtClean="0"/>
              <a:t>.</a:t>
            </a:r>
            <a:endParaRPr lang="en-IE" sz="2000" b="0" dirty="0"/>
          </a:p>
        </p:txBody>
      </p:sp>
      <p:sp>
        <p:nvSpPr>
          <p:cNvPr id="9" name="Text Placeholder 8"/>
          <p:cNvSpPr>
            <a:spLocks noGrp="1"/>
          </p:cNvSpPr>
          <p:nvPr>
            <p:ph type="body" sz="quarter" idx="3"/>
          </p:nvPr>
        </p:nvSpPr>
        <p:spPr>
          <a:xfrm>
            <a:off x="5739064" y="1378697"/>
            <a:ext cx="6352674" cy="432000"/>
          </a:xfrm>
        </p:spPr>
        <p:txBody>
          <a:bodyPr/>
          <a:lstStyle/>
          <a:p>
            <a:r>
              <a:rPr lang="en-IE" sz="2000" dirty="0" smtClean="0"/>
              <a:t>Fragmented file: </a:t>
            </a:r>
            <a:r>
              <a:rPr lang="en-IE" sz="2000" b="0" dirty="0" smtClean="0"/>
              <a:t>reads a track in hundreds of milliseconds.</a:t>
            </a:r>
            <a:endParaRPr lang="en-IE" sz="2000" b="0" dirty="0"/>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13"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931391"/>
            <a:ext cx="4542856"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p:cNvPicPr>
            <a:picLocks noGrp="1" noChangeAspect="1" noChangeArrowheads="1"/>
          </p:cNvPicPr>
          <p:nvPr>
            <p:ph sz="quarter" idx="4"/>
          </p:nvPr>
        </p:nvPicPr>
        <p:blipFill>
          <a:blip r:embed="rId4" cstate="print">
            <a:extLst>
              <a:ext uri="{28A0092B-C50C-407E-A947-70E740481C1C}">
                <a14:useLocalDpi xmlns:a14="http://schemas.microsoft.com/office/drawing/2010/main" val="0"/>
              </a:ext>
            </a:extLst>
          </a:blip>
          <a:srcRect/>
          <a:stretch>
            <a:fillRect/>
          </a:stretch>
        </p:blipFill>
        <p:spPr bwMode="auto">
          <a:xfrm>
            <a:off x="6193368" y="1931391"/>
            <a:ext cx="4575909"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6835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625694"/>
          </a:xfrm>
        </p:spPr>
        <p:txBody>
          <a:bodyPr/>
          <a:lstStyle/>
          <a:p>
            <a:r>
              <a:rPr lang="en-IE" sz="3600" dirty="0" smtClean="0"/>
              <a:t>Logical Block Addressing</a:t>
            </a:r>
            <a:endParaRPr lang="en-IE" sz="3600" dirty="0"/>
          </a:p>
        </p:txBody>
      </p:sp>
      <p:sp>
        <p:nvSpPr>
          <p:cNvPr id="3" name="Content Placeholder 2"/>
          <p:cNvSpPr>
            <a:spLocks noGrp="1"/>
          </p:cNvSpPr>
          <p:nvPr>
            <p:ph idx="1"/>
          </p:nvPr>
        </p:nvSpPr>
        <p:spPr>
          <a:xfrm>
            <a:off x="609602" y="1600200"/>
            <a:ext cx="11226912" cy="4518025"/>
          </a:xfrm>
        </p:spPr>
        <p:txBody>
          <a:bodyPr/>
          <a:lstStyle/>
          <a:p>
            <a:pPr>
              <a:spcBef>
                <a:spcPct val="50000"/>
              </a:spcBef>
              <a:buNone/>
            </a:pPr>
            <a:r>
              <a:rPr lang="en-IE" altLang="en-US" b="1" dirty="0">
                <a:solidFill>
                  <a:srgbClr val="333399"/>
                </a:solidFill>
                <a:ea typeface="Arial Unicode MS" panose="020B0604020202020204" pitchFamily="34" charset="-128"/>
                <a:cs typeface="Arial Unicode MS" panose="020B0604020202020204" pitchFamily="34" charset="-128"/>
              </a:rPr>
              <a:t>Logical block addressing (LBA</a:t>
            </a:r>
            <a:r>
              <a:rPr lang="en-IE" altLang="en-US" dirty="0">
                <a:solidFill>
                  <a:srgbClr val="333399"/>
                </a:solidFill>
                <a:ea typeface="Arial Unicode MS" panose="020B0604020202020204" pitchFamily="34" charset="-128"/>
                <a:cs typeface="Arial Unicode MS" panose="020B0604020202020204" pitchFamily="34" charset="-128"/>
              </a:rPr>
              <a:t>) identifies blocks of data on a disk drive. </a:t>
            </a:r>
          </a:p>
          <a:p>
            <a:pPr>
              <a:spcBef>
                <a:spcPct val="50000"/>
              </a:spcBef>
              <a:buNone/>
            </a:pPr>
            <a:r>
              <a:rPr lang="en-IE" altLang="en-US" dirty="0" smtClean="0">
                <a:solidFill>
                  <a:srgbClr val="333399"/>
                </a:solidFill>
                <a:ea typeface="Arial Unicode MS" panose="020B0604020202020204" pitchFamily="34" charset="-128"/>
                <a:cs typeface="Arial Unicode MS" panose="020B0604020202020204" pitchFamily="34" charset="-128"/>
              </a:rPr>
              <a:t>- LBA </a:t>
            </a:r>
            <a:r>
              <a:rPr lang="en-IE" altLang="en-US" dirty="0">
                <a:solidFill>
                  <a:srgbClr val="333399"/>
                </a:solidFill>
                <a:ea typeface="Arial Unicode MS" panose="020B0604020202020204" pitchFamily="34" charset="-128"/>
                <a:cs typeface="Arial Unicode MS" panose="020B0604020202020204" pitchFamily="34" charset="-128"/>
              </a:rPr>
              <a:t>is a simple scheme to linearly address the disk’s blocks, starting at LBA 0.</a:t>
            </a:r>
            <a:endParaRPr lang="en-GB" altLang="en-US" dirty="0">
              <a:solidFill>
                <a:srgbClr val="333399"/>
              </a:solidFill>
              <a:ea typeface="Arial Unicode MS" panose="020B0604020202020204" pitchFamily="34" charset="-128"/>
              <a:cs typeface="Arial Unicode MS" panose="020B0604020202020204" pitchFamily="34" charset="-128"/>
            </a:endParaRPr>
          </a:p>
          <a:p>
            <a:pPr>
              <a:spcBef>
                <a:spcPct val="50000"/>
              </a:spcBef>
              <a:buNone/>
            </a:pPr>
            <a:r>
              <a:rPr lang="en-GB" altLang="en-US" dirty="0" smtClean="0">
                <a:solidFill>
                  <a:srgbClr val="333399"/>
                </a:solidFill>
                <a:ea typeface="Arial Unicode MS" panose="020B0604020202020204" pitchFamily="34" charset="-128"/>
                <a:cs typeface="Arial Unicode MS" panose="020B0604020202020204" pitchFamily="34" charset="-128"/>
              </a:rPr>
              <a:t>- </a:t>
            </a:r>
            <a:r>
              <a:rPr lang="en-IE" altLang="en-US" dirty="0" smtClean="0">
                <a:solidFill>
                  <a:srgbClr val="333399"/>
                </a:solidFill>
                <a:ea typeface="Arial Unicode MS" panose="020B0604020202020204" pitchFamily="34" charset="-128"/>
                <a:cs typeface="Arial Unicode MS" panose="020B0604020202020204" pitchFamily="34" charset="-128"/>
              </a:rPr>
              <a:t>LBA </a:t>
            </a:r>
            <a:r>
              <a:rPr lang="en-IE" altLang="en-US" dirty="0">
                <a:solidFill>
                  <a:srgbClr val="333399"/>
                </a:solidFill>
                <a:ea typeface="Arial Unicode MS" panose="020B0604020202020204" pitchFamily="34" charset="-128"/>
                <a:cs typeface="Arial Unicode MS" panose="020B0604020202020204" pitchFamily="34" charset="-128"/>
              </a:rPr>
              <a:t>replaces the older </a:t>
            </a:r>
            <a:r>
              <a:rPr lang="en-IE" altLang="en-US" b="1" dirty="0">
                <a:solidFill>
                  <a:srgbClr val="333399"/>
                </a:solidFill>
                <a:ea typeface="Arial Unicode MS" panose="020B0604020202020204" pitchFamily="34" charset="-128"/>
                <a:cs typeface="Arial Unicode MS" panose="020B0604020202020204" pitchFamily="34" charset="-128"/>
              </a:rPr>
              <a:t>cylinder-head-sector</a:t>
            </a:r>
            <a:r>
              <a:rPr lang="en-IE" altLang="en-US" dirty="0">
                <a:solidFill>
                  <a:srgbClr val="333399"/>
                </a:solidFill>
                <a:ea typeface="Arial Unicode MS" panose="020B0604020202020204" pitchFamily="34" charset="-128"/>
                <a:cs typeface="Arial Unicode MS" panose="020B0604020202020204" pitchFamily="34" charset="-128"/>
              </a:rPr>
              <a:t> (CHS) scheme. </a:t>
            </a:r>
          </a:p>
          <a:p>
            <a:pPr>
              <a:spcBef>
                <a:spcPct val="50000"/>
              </a:spcBef>
              <a:buNone/>
            </a:pPr>
            <a:r>
              <a:rPr lang="en-IE" altLang="en-US" dirty="0">
                <a:solidFill>
                  <a:srgbClr val="333399"/>
                </a:solidFill>
                <a:ea typeface="Arial Unicode MS" panose="020B0604020202020204" pitchFamily="34" charset="-128"/>
                <a:cs typeface="Arial Unicode MS" panose="020B0604020202020204" pitchFamily="34" charset="-128"/>
              </a:rPr>
              <a:t>Internally within the disk the LBA number is mapped to the CHS, but externally the CHS geometry is no longer accessible. </a:t>
            </a:r>
            <a:endParaRPr lang="en-IE" altLang="en-US" dirty="0" smtClean="0">
              <a:solidFill>
                <a:srgbClr val="333399"/>
              </a:solidFill>
              <a:ea typeface="Arial Unicode MS" panose="020B0604020202020204" pitchFamily="34" charset="-128"/>
              <a:cs typeface="Arial Unicode MS" panose="020B0604020202020204" pitchFamily="34" charset="-128"/>
            </a:endParaRPr>
          </a:p>
          <a:p>
            <a:pPr>
              <a:spcBef>
                <a:spcPct val="50000"/>
              </a:spcBef>
              <a:buNone/>
            </a:pPr>
            <a:r>
              <a:rPr lang="en-IE" altLang="en-US" dirty="0" smtClean="0">
                <a:solidFill>
                  <a:srgbClr val="333399"/>
                </a:solidFill>
                <a:ea typeface="Arial Unicode MS" panose="020B0604020202020204" pitchFamily="34" charset="-128"/>
                <a:cs typeface="Arial Unicode MS" panose="020B0604020202020204" pitchFamily="34" charset="-128"/>
              </a:rPr>
              <a:t>- LBA was first introduced in the </a:t>
            </a:r>
            <a:r>
              <a:rPr lang="en-IE" altLang="en-US" b="1" dirty="0" smtClean="0">
                <a:solidFill>
                  <a:srgbClr val="333399"/>
                </a:solidFill>
                <a:ea typeface="Arial Unicode MS" panose="020B0604020202020204" pitchFamily="34" charset="-128"/>
                <a:cs typeface="Arial Unicode MS" panose="020B0604020202020204" pitchFamily="34" charset="-128"/>
              </a:rPr>
              <a:t>SCSI</a:t>
            </a:r>
            <a:r>
              <a:rPr lang="en-IE" altLang="en-US" dirty="0" smtClean="0">
                <a:solidFill>
                  <a:srgbClr val="333399"/>
                </a:solidFill>
                <a:ea typeface="Arial Unicode MS" panose="020B0604020202020204" pitchFamily="34" charset="-128"/>
                <a:cs typeface="Arial Unicode MS" panose="020B0604020202020204" pitchFamily="34" charset="-128"/>
              </a:rPr>
              <a:t> (Small Computer System Interface) standards.</a:t>
            </a:r>
          </a:p>
          <a:p>
            <a:pPr>
              <a:spcBef>
                <a:spcPct val="50000"/>
              </a:spcBef>
              <a:buNone/>
            </a:pPr>
            <a:r>
              <a:rPr lang="en-IE" altLang="en-US" dirty="0" smtClean="0">
                <a:solidFill>
                  <a:srgbClr val="333399"/>
                </a:solidFill>
                <a:ea typeface="Arial Unicode MS" panose="020B0604020202020204" pitchFamily="34" charset="-128"/>
                <a:cs typeface="Arial Unicode MS" panose="020B0604020202020204" pitchFamily="34" charset="-128"/>
              </a:rPr>
              <a:t>In </a:t>
            </a:r>
            <a:r>
              <a:rPr lang="en-IE" altLang="en-US" dirty="0">
                <a:solidFill>
                  <a:srgbClr val="333399"/>
                </a:solidFill>
                <a:ea typeface="Arial Unicode MS" panose="020B0604020202020204" pitchFamily="34" charset="-128"/>
                <a:cs typeface="Arial Unicode MS" panose="020B0604020202020204" pitchFamily="34" charset="-128"/>
              </a:rPr>
              <a:t>redundant array of independent disks (</a:t>
            </a:r>
            <a:r>
              <a:rPr lang="en-IE" altLang="en-US" b="1" dirty="0">
                <a:solidFill>
                  <a:srgbClr val="333399"/>
                </a:solidFill>
                <a:ea typeface="Arial Unicode MS" panose="020B0604020202020204" pitchFamily="34" charset="-128"/>
                <a:cs typeface="Arial Unicode MS" panose="020B0604020202020204" pitchFamily="34" charset="-128"/>
              </a:rPr>
              <a:t>RAID</a:t>
            </a:r>
            <a:r>
              <a:rPr lang="en-IE" altLang="en-US" dirty="0">
                <a:solidFill>
                  <a:srgbClr val="333399"/>
                </a:solidFill>
                <a:ea typeface="Arial Unicode MS" panose="020B0604020202020204" pitchFamily="34" charset="-128"/>
                <a:cs typeface="Arial Unicode MS" panose="020B0604020202020204" pitchFamily="34" charset="-128"/>
              </a:rPr>
              <a:t>) disk configurations and storage area networks (</a:t>
            </a:r>
            <a:r>
              <a:rPr lang="en-IE" altLang="en-US" b="1" dirty="0">
                <a:solidFill>
                  <a:srgbClr val="333399"/>
                </a:solidFill>
                <a:ea typeface="Arial Unicode MS" panose="020B0604020202020204" pitchFamily="34" charset="-128"/>
                <a:cs typeface="Arial Unicode MS" panose="020B0604020202020204" pitchFamily="34" charset="-128"/>
              </a:rPr>
              <a:t>SAN</a:t>
            </a:r>
            <a:r>
              <a:rPr lang="en-IE" altLang="en-US" dirty="0">
                <a:solidFill>
                  <a:srgbClr val="333399"/>
                </a:solidFill>
                <a:ea typeface="Arial Unicode MS" panose="020B0604020202020204" pitchFamily="34" charset="-128"/>
                <a:cs typeface="Arial Unicode MS" panose="020B0604020202020204" pitchFamily="34" charset="-128"/>
              </a:rPr>
              <a:t>) logical drives are composed via a </a:t>
            </a:r>
            <a:r>
              <a:rPr lang="en-IE" altLang="en-US" b="1" dirty="0">
                <a:solidFill>
                  <a:srgbClr val="333399"/>
                </a:solidFill>
                <a:ea typeface="Arial Unicode MS" panose="020B0604020202020204" pitchFamily="34" charset="-128"/>
                <a:cs typeface="Arial Unicode MS" panose="020B0604020202020204" pitchFamily="34" charset="-128"/>
              </a:rPr>
              <a:t>LUN</a:t>
            </a:r>
            <a:r>
              <a:rPr lang="en-IE" altLang="en-US" dirty="0">
                <a:solidFill>
                  <a:srgbClr val="333399"/>
                </a:solidFill>
                <a:ea typeface="Arial Unicode MS" panose="020B0604020202020204" pitchFamily="34" charset="-128"/>
                <a:cs typeface="Arial Unicode MS" panose="020B0604020202020204" pitchFamily="34" charset="-128"/>
              </a:rPr>
              <a:t> (logical unit number). A uniform LBA address is formed to  map the entire storage device, i.e. the LUN.</a:t>
            </a:r>
          </a:p>
          <a:p>
            <a:endParaRPr lang="en-IE" dirty="0"/>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325346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527" y="274639"/>
            <a:ext cx="8843210" cy="527220"/>
          </a:xfrm>
        </p:spPr>
        <p:txBody>
          <a:bodyPr/>
          <a:lstStyle/>
          <a:p>
            <a:r>
              <a:rPr lang="en-IE" sz="3600" dirty="0" smtClean="0"/>
              <a:t>Methods for allocation of disk space</a:t>
            </a:r>
            <a:endParaRPr lang="en-IE" sz="3600" dirty="0"/>
          </a:p>
        </p:txBody>
      </p:sp>
      <p:sp>
        <p:nvSpPr>
          <p:cNvPr id="3" name="Content Placeholder 2"/>
          <p:cNvSpPr>
            <a:spLocks noGrp="1"/>
          </p:cNvSpPr>
          <p:nvPr>
            <p:ph idx="1"/>
          </p:nvPr>
        </p:nvSpPr>
        <p:spPr>
          <a:xfrm>
            <a:off x="609601" y="1600200"/>
            <a:ext cx="10962217" cy="4561114"/>
          </a:xfrm>
        </p:spPr>
        <p:txBody>
          <a:bodyPr/>
          <a:lstStyle/>
          <a:p>
            <a:pPr marL="57150" indent="0">
              <a:buNone/>
            </a:pPr>
            <a:r>
              <a:rPr lang="en-IE" altLang="en-US" sz="2000" b="1" dirty="0">
                <a:solidFill>
                  <a:srgbClr val="660066"/>
                </a:solidFill>
                <a:cs typeface="Times New Roman" panose="02020603050405020304" pitchFamily="18" charset="0"/>
              </a:rPr>
              <a:t>Assume a very simplistic disk drive as shown where the disk contains just 20 blocks.</a:t>
            </a:r>
            <a:r>
              <a:rPr lang="en-GB" altLang="en-US" sz="2000" dirty="0"/>
              <a:t> </a:t>
            </a:r>
            <a:endParaRPr lang="en-GB" altLang="en-US" sz="2000" dirty="0" smtClean="0"/>
          </a:p>
          <a:p>
            <a:pPr marL="400050" indent="-342900">
              <a:buFontTx/>
              <a:buChar char="-"/>
            </a:pPr>
            <a:r>
              <a:rPr lang="en-IE" altLang="en-US" sz="2000" dirty="0" err="1" smtClean="0">
                <a:solidFill>
                  <a:srgbClr val="660066"/>
                </a:solidFill>
                <a:ea typeface="Arial Unicode MS" panose="020B0604020202020204" pitchFamily="34" charset="-128"/>
                <a:cs typeface="Arial Unicode MS" panose="020B0604020202020204" pitchFamily="34" charset="-128"/>
              </a:rPr>
              <a:t>TeraByte</a:t>
            </a:r>
            <a:r>
              <a:rPr lang="en-IE" altLang="en-US" sz="2000" dirty="0" smtClean="0">
                <a:solidFill>
                  <a:srgbClr val="660066"/>
                </a:solidFill>
                <a:ea typeface="Arial Unicode MS" panose="020B0604020202020204" pitchFamily="34" charset="-128"/>
                <a:cs typeface="Arial Unicode MS" panose="020B0604020202020204" pitchFamily="34" charset="-128"/>
              </a:rPr>
              <a:t> </a:t>
            </a:r>
            <a:r>
              <a:rPr lang="en-IE" altLang="en-US" sz="2000" dirty="0">
                <a:solidFill>
                  <a:srgbClr val="660066"/>
                </a:solidFill>
                <a:ea typeface="Arial Unicode MS" panose="020B0604020202020204" pitchFamily="34" charset="-128"/>
                <a:cs typeface="Arial Unicode MS" panose="020B0604020202020204" pitchFamily="34" charset="-128"/>
              </a:rPr>
              <a:t>disk drive would have approximately 250 million 4kByte </a:t>
            </a:r>
            <a:r>
              <a:rPr lang="en-IE" altLang="en-US" sz="2000" dirty="0" smtClean="0">
                <a:solidFill>
                  <a:srgbClr val="660066"/>
                </a:solidFill>
                <a:ea typeface="Arial Unicode MS" panose="020B0604020202020204" pitchFamily="34" charset="-128"/>
                <a:cs typeface="Arial Unicode MS" panose="020B0604020202020204" pitchFamily="34" charset="-128"/>
              </a:rPr>
              <a:t>blocks</a:t>
            </a:r>
          </a:p>
          <a:p>
            <a:pPr marL="57150" indent="0">
              <a:buNone/>
            </a:pPr>
            <a:endParaRPr lang="en-IE" altLang="en-US" sz="2000" dirty="0">
              <a:solidFill>
                <a:srgbClr val="660066"/>
              </a:solidFill>
              <a:ea typeface="Arial Unicode MS" panose="020B0604020202020204" pitchFamily="34" charset="-128"/>
              <a:cs typeface="Arial Unicode MS" panose="020B0604020202020204" pitchFamily="34" charset="-128"/>
            </a:endParaRPr>
          </a:p>
          <a:p>
            <a:pPr algn="just">
              <a:spcBef>
                <a:spcPts val="725"/>
              </a:spcBef>
              <a:buNone/>
            </a:pPr>
            <a:r>
              <a:rPr lang="en-GB" altLang="en-US" sz="1600" dirty="0">
                <a:solidFill>
                  <a:srgbClr val="660066"/>
                </a:solidFill>
                <a:ea typeface="Arial Unicode MS" panose="020B0604020202020204" pitchFamily="34" charset="-128"/>
                <a:cs typeface="Arial Unicode MS" panose="020B0604020202020204" pitchFamily="34" charset="-128"/>
              </a:rPr>
              <a:t>2</a:t>
            </a:r>
            <a:r>
              <a:rPr lang="en-GB" altLang="en-US" sz="1600" baseline="30000" dirty="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 1024 bytes  = 1kBytes (</a:t>
            </a:r>
            <a:r>
              <a:rPr lang="en-GB" altLang="en-US" sz="1600" dirty="0" smtClean="0">
                <a:solidFill>
                  <a:srgbClr val="660066"/>
                </a:solidFill>
                <a:ea typeface="Arial Unicode MS" panose="020B0604020202020204" pitchFamily="34" charset="-128"/>
                <a:cs typeface="Arial Unicode MS" panose="020B0604020202020204" pitchFamily="34" charset="-128"/>
              </a:rPr>
              <a:t>kilo)</a:t>
            </a:r>
            <a:r>
              <a:rPr lang="en-IE" altLang="en-US" sz="1600" dirty="0" smtClean="0">
                <a:cs typeface="Times New Roman" panose="02020603050405020304" pitchFamily="18" charset="0"/>
              </a:rPr>
              <a:t>						</a:t>
            </a:r>
            <a:r>
              <a:rPr lang="en-GB" altLang="en-US" sz="1600" dirty="0" smtClean="0">
                <a:solidFill>
                  <a:srgbClr val="660066"/>
                </a:solidFill>
                <a:ea typeface="Arial Unicode MS" panose="020B0604020202020204" pitchFamily="34" charset="-128"/>
                <a:cs typeface="Arial Unicode MS" panose="020B0604020202020204" pitchFamily="34" charset="-128"/>
              </a:rPr>
              <a:t>2</a:t>
            </a:r>
            <a:r>
              <a:rPr lang="en-GB" altLang="en-US" sz="1600" baseline="30000" dirty="0" smtClean="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x 2</a:t>
            </a:r>
            <a:r>
              <a:rPr lang="en-GB" altLang="en-US" sz="1600" baseline="30000" dirty="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 </a:t>
            </a:r>
            <a:r>
              <a:rPr lang="en-GB" altLang="en-US" sz="1600" b="1" dirty="0">
                <a:solidFill>
                  <a:srgbClr val="660066"/>
                </a:solidFill>
                <a:ea typeface="Arial Unicode MS" panose="020B0604020202020204" pitchFamily="34" charset="-128"/>
                <a:cs typeface="Arial Unicode MS" panose="020B0604020202020204" pitchFamily="34" charset="-128"/>
              </a:rPr>
              <a:t>2</a:t>
            </a:r>
            <a:r>
              <a:rPr lang="en-GB" altLang="en-US" sz="1600" b="1" baseline="30000" dirty="0">
                <a:solidFill>
                  <a:srgbClr val="660066"/>
                </a:solidFill>
                <a:ea typeface="Arial Unicode MS" panose="020B0604020202020204" pitchFamily="34" charset="-128"/>
                <a:cs typeface="Arial Unicode MS" panose="020B0604020202020204" pitchFamily="34" charset="-128"/>
              </a:rPr>
              <a:t>20</a:t>
            </a:r>
            <a:r>
              <a:rPr lang="en-GB" altLang="en-US" sz="1600" baseline="30000" dirty="0">
                <a:solidFill>
                  <a:srgbClr val="660066"/>
                </a:solidFill>
                <a:ea typeface="Arial Unicode MS" panose="020B0604020202020204" pitchFamily="34" charset="-128"/>
                <a:cs typeface="Arial Unicode MS" panose="020B0604020202020204" pitchFamily="34" charset="-128"/>
              </a:rPr>
              <a:t>  </a:t>
            </a:r>
            <a:r>
              <a:rPr lang="en-GB" altLang="en-US" sz="1600" dirty="0">
                <a:solidFill>
                  <a:srgbClr val="660066"/>
                </a:solidFill>
                <a:ea typeface="Arial Unicode MS" panose="020B0604020202020204" pitchFamily="34" charset="-128"/>
                <a:cs typeface="Arial Unicode MS" panose="020B0604020202020204" pitchFamily="34" charset="-128"/>
              </a:rPr>
              <a:t>= 1MBytes (Mega</a:t>
            </a:r>
            <a:r>
              <a:rPr lang="en-GB" altLang="en-US" sz="1600" dirty="0" smtClean="0">
                <a:solidFill>
                  <a:srgbClr val="660066"/>
                </a:solidFill>
                <a:ea typeface="Arial Unicode MS" panose="020B0604020202020204" pitchFamily="34" charset="-128"/>
                <a:cs typeface="Arial Unicode MS" panose="020B0604020202020204" pitchFamily="34" charset="-128"/>
              </a:rPr>
              <a:t>)</a:t>
            </a:r>
            <a:r>
              <a:rPr lang="en-GB" altLang="en-US" sz="1600" i="1" dirty="0" smtClean="0">
                <a:solidFill>
                  <a:srgbClr val="660066"/>
                </a:solidFill>
                <a:ea typeface="Arial Unicode MS" panose="020B0604020202020204" pitchFamily="34" charset="-128"/>
                <a:cs typeface="Arial Unicode MS" panose="020B0604020202020204" pitchFamily="34" charset="-128"/>
              </a:rPr>
              <a:t>(</a:t>
            </a:r>
            <a:r>
              <a:rPr lang="en-GB" altLang="en-US" sz="1600" i="1" dirty="0">
                <a:solidFill>
                  <a:srgbClr val="660066"/>
                </a:solidFill>
                <a:ea typeface="Arial Unicode MS" panose="020B0604020202020204" pitchFamily="34" charset="-128"/>
                <a:cs typeface="Arial Unicode MS" panose="020B0604020202020204" pitchFamily="34" charset="-128"/>
              </a:rPr>
              <a:t>simple exponent addition)</a:t>
            </a:r>
            <a:endParaRPr lang="en-IE" altLang="en-US" sz="1600" dirty="0">
              <a:cs typeface="Times New Roman" panose="02020603050405020304" pitchFamily="18" charset="0"/>
            </a:endParaRPr>
          </a:p>
          <a:p>
            <a:pPr algn="just">
              <a:spcBef>
                <a:spcPts val="725"/>
              </a:spcBef>
              <a:buNone/>
            </a:pPr>
            <a:r>
              <a:rPr lang="en-GB" altLang="en-US" sz="1600" dirty="0">
                <a:solidFill>
                  <a:srgbClr val="660066"/>
                </a:solidFill>
                <a:ea typeface="Arial Unicode MS" panose="020B0604020202020204" pitchFamily="34" charset="-128"/>
                <a:cs typeface="Arial Unicode MS" panose="020B0604020202020204" pitchFamily="34" charset="-128"/>
              </a:rPr>
              <a:t> </a:t>
            </a:r>
            <a:endParaRPr lang="en-IE" altLang="en-US" sz="1600" dirty="0">
              <a:cs typeface="Times New Roman" panose="02020603050405020304" pitchFamily="18" charset="0"/>
            </a:endParaRPr>
          </a:p>
          <a:p>
            <a:pPr algn="just">
              <a:spcBef>
                <a:spcPts val="725"/>
              </a:spcBef>
              <a:buNone/>
            </a:pPr>
            <a:r>
              <a:rPr lang="en-GB" altLang="en-US" sz="1600" dirty="0">
                <a:solidFill>
                  <a:srgbClr val="660066"/>
                </a:solidFill>
                <a:ea typeface="Arial Unicode MS" panose="020B0604020202020204" pitchFamily="34" charset="-128"/>
                <a:cs typeface="Arial Unicode MS" panose="020B0604020202020204" pitchFamily="34" charset="-128"/>
              </a:rPr>
              <a:t>2</a:t>
            </a:r>
            <a:r>
              <a:rPr lang="en-GB" altLang="en-US" sz="1600" baseline="30000" dirty="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x 2</a:t>
            </a:r>
            <a:r>
              <a:rPr lang="en-GB" altLang="en-US" sz="1600" baseline="30000" dirty="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x 2</a:t>
            </a:r>
            <a:r>
              <a:rPr lang="en-GB" altLang="en-US" sz="1600" baseline="30000" dirty="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 </a:t>
            </a:r>
            <a:r>
              <a:rPr lang="en-GB" altLang="en-US" sz="1600" b="1" dirty="0">
                <a:solidFill>
                  <a:srgbClr val="660066"/>
                </a:solidFill>
                <a:ea typeface="Arial Unicode MS" panose="020B0604020202020204" pitchFamily="34" charset="-128"/>
                <a:cs typeface="Arial Unicode MS" panose="020B0604020202020204" pitchFamily="34" charset="-128"/>
              </a:rPr>
              <a:t>2</a:t>
            </a:r>
            <a:r>
              <a:rPr lang="en-GB" altLang="en-US" sz="1600" b="1" baseline="30000" dirty="0">
                <a:solidFill>
                  <a:srgbClr val="660066"/>
                </a:solidFill>
                <a:ea typeface="Arial Unicode MS" panose="020B0604020202020204" pitchFamily="34" charset="-128"/>
                <a:cs typeface="Arial Unicode MS" panose="020B0604020202020204" pitchFamily="34" charset="-128"/>
              </a:rPr>
              <a:t>30</a:t>
            </a:r>
            <a:r>
              <a:rPr lang="en-GB" altLang="en-US" sz="1600" baseline="30000" dirty="0">
                <a:solidFill>
                  <a:srgbClr val="660066"/>
                </a:solidFill>
                <a:ea typeface="Arial Unicode MS" panose="020B0604020202020204" pitchFamily="34" charset="-128"/>
                <a:cs typeface="Arial Unicode MS" panose="020B0604020202020204" pitchFamily="34" charset="-128"/>
              </a:rPr>
              <a:t>  </a:t>
            </a:r>
            <a:r>
              <a:rPr lang="en-GB" altLang="en-US" sz="1600" dirty="0">
                <a:solidFill>
                  <a:srgbClr val="660066"/>
                </a:solidFill>
                <a:ea typeface="Arial Unicode MS" panose="020B0604020202020204" pitchFamily="34" charset="-128"/>
                <a:cs typeface="Arial Unicode MS" panose="020B0604020202020204" pitchFamily="34" charset="-128"/>
              </a:rPr>
              <a:t>= 1GBytes (</a:t>
            </a:r>
            <a:r>
              <a:rPr lang="en-GB" altLang="en-US" sz="1600" dirty="0" smtClean="0">
                <a:solidFill>
                  <a:srgbClr val="660066"/>
                </a:solidFill>
                <a:ea typeface="Arial Unicode MS" panose="020B0604020202020204" pitchFamily="34" charset="-128"/>
                <a:cs typeface="Arial Unicode MS" panose="020B0604020202020204" pitchFamily="34" charset="-128"/>
              </a:rPr>
              <a:t>Giga)</a:t>
            </a:r>
            <a:r>
              <a:rPr lang="en-IE" altLang="en-US" sz="1600" dirty="0" smtClean="0">
                <a:cs typeface="Times New Roman" panose="02020603050405020304" pitchFamily="18" charset="0"/>
              </a:rPr>
              <a:t>					</a:t>
            </a:r>
            <a:r>
              <a:rPr lang="en-GB" altLang="en-US" sz="1600" dirty="0" smtClean="0">
                <a:solidFill>
                  <a:srgbClr val="660066"/>
                </a:solidFill>
                <a:ea typeface="Arial Unicode MS" panose="020B0604020202020204" pitchFamily="34" charset="-128"/>
                <a:cs typeface="Arial Unicode MS" panose="020B0604020202020204" pitchFamily="34" charset="-128"/>
              </a:rPr>
              <a:t>2</a:t>
            </a:r>
            <a:r>
              <a:rPr lang="en-GB" altLang="en-US" sz="1600" baseline="30000" dirty="0" smtClean="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x 2</a:t>
            </a:r>
            <a:r>
              <a:rPr lang="en-GB" altLang="en-US" sz="1600" baseline="30000" dirty="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x 2</a:t>
            </a:r>
            <a:r>
              <a:rPr lang="en-GB" altLang="en-US" sz="1600" baseline="30000" dirty="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x 2</a:t>
            </a:r>
            <a:r>
              <a:rPr lang="en-GB" altLang="en-US" sz="1600" baseline="30000" dirty="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 </a:t>
            </a:r>
            <a:r>
              <a:rPr lang="en-GB" altLang="en-US" sz="1600" b="1" dirty="0">
                <a:solidFill>
                  <a:srgbClr val="660066"/>
                </a:solidFill>
                <a:ea typeface="Arial Unicode MS" panose="020B0604020202020204" pitchFamily="34" charset="-128"/>
                <a:cs typeface="Arial Unicode MS" panose="020B0604020202020204" pitchFamily="34" charset="-128"/>
              </a:rPr>
              <a:t>2</a:t>
            </a:r>
            <a:r>
              <a:rPr lang="en-GB" altLang="en-US" sz="1600" b="1" baseline="30000" dirty="0">
                <a:solidFill>
                  <a:srgbClr val="660066"/>
                </a:solidFill>
                <a:ea typeface="Arial Unicode MS" panose="020B0604020202020204" pitchFamily="34" charset="-128"/>
                <a:cs typeface="Arial Unicode MS" panose="020B0604020202020204" pitchFamily="34" charset="-128"/>
              </a:rPr>
              <a:t>40</a:t>
            </a:r>
            <a:r>
              <a:rPr lang="en-GB" altLang="en-US" sz="1600" baseline="30000" dirty="0">
                <a:solidFill>
                  <a:srgbClr val="660066"/>
                </a:solidFill>
                <a:ea typeface="Arial Unicode MS" panose="020B0604020202020204" pitchFamily="34" charset="-128"/>
                <a:cs typeface="Arial Unicode MS" panose="020B0604020202020204" pitchFamily="34" charset="-128"/>
              </a:rPr>
              <a:t>  </a:t>
            </a:r>
            <a:r>
              <a:rPr lang="en-GB" altLang="en-US" sz="1600" dirty="0">
                <a:solidFill>
                  <a:srgbClr val="660066"/>
                </a:solidFill>
                <a:ea typeface="Arial Unicode MS" panose="020B0604020202020204" pitchFamily="34" charset="-128"/>
                <a:cs typeface="Arial Unicode MS" panose="020B0604020202020204" pitchFamily="34" charset="-128"/>
              </a:rPr>
              <a:t>= 1TBytes (Tera)</a:t>
            </a:r>
            <a:endParaRPr lang="en-IE" altLang="en-US" sz="1600" dirty="0">
              <a:cs typeface="Times New Roman" panose="02020603050405020304" pitchFamily="18" charset="0"/>
            </a:endParaRPr>
          </a:p>
          <a:p>
            <a:pPr algn="just">
              <a:spcBef>
                <a:spcPts val="725"/>
              </a:spcBef>
              <a:buNone/>
            </a:pPr>
            <a:r>
              <a:rPr lang="en-GB" altLang="en-US" sz="1600" dirty="0">
                <a:solidFill>
                  <a:srgbClr val="660066"/>
                </a:solidFill>
                <a:ea typeface="Arial Unicode MS" panose="020B0604020202020204" pitchFamily="34" charset="-128"/>
                <a:cs typeface="Arial Unicode MS" panose="020B0604020202020204" pitchFamily="34" charset="-128"/>
              </a:rPr>
              <a:t> </a:t>
            </a:r>
            <a:endParaRPr lang="en-IE" altLang="en-US" sz="1600" dirty="0">
              <a:cs typeface="Times New Roman" panose="02020603050405020304" pitchFamily="18" charset="0"/>
            </a:endParaRPr>
          </a:p>
          <a:p>
            <a:pPr>
              <a:spcBef>
                <a:spcPts val="725"/>
              </a:spcBef>
              <a:buNone/>
            </a:pPr>
            <a:r>
              <a:rPr lang="en-IE" altLang="en-US" sz="1600" dirty="0">
                <a:solidFill>
                  <a:srgbClr val="660066"/>
                </a:solidFill>
                <a:cs typeface="Times New Roman" panose="02020603050405020304" pitchFamily="18" charset="0"/>
              </a:rPr>
              <a:t>2</a:t>
            </a:r>
            <a:r>
              <a:rPr lang="en-IE" altLang="en-US" sz="1600" baseline="30000" dirty="0">
                <a:solidFill>
                  <a:srgbClr val="660066"/>
                </a:solidFill>
                <a:cs typeface="Times New Roman" panose="02020603050405020304" pitchFamily="18" charset="0"/>
              </a:rPr>
              <a:t>10</a:t>
            </a:r>
            <a:r>
              <a:rPr lang="en-IE" altLang="en-US" sz="1600" dirty="0">
                <a:solidFill>
                  <a:srgbClr val="660066"/>
                </a:solidFill>
                <a:cs typeface="Times New Roman" panose="02020603050405020304" pitchFamily="18" charset="0"/>
              </a:rPr>
              <a:t>  x 2</a:t>
            </a:r>
            <a:r>
              <a:rPr lang="en-IE" altLang="en-US" sz="1600" baseline="30000" dirty="0">
                <a:solidFill>
                  <a:srgbClr val="660066"/>
                </a:solidFill>
                <a:cs typeface="Times New Roman" panose="02020603050405020304" pitchFamily="18" charset="0"/>
              </a:rPr>
              <a:t>10</a:t>
            </a:r>
            <a:r>
              <a:rPr lang="en-IE" altLang="en-US" sz="1600" dirty="0">
                <a:solidFill>
                  <a:srgbClr val="660066"/>
                </a:solidFill>
                <a:cs typeface="Times New Roman" panose="02020603050405020304" pitchFamily="18" charset="0"/>
              </a:rPr>
              <a:t>  x 2</a:t>
            </a:r>
            <a:r>
              <a:rPr lang="en-IE" altLang="en-US" sz="1600" baseline="30000" dirty="0">
                <a:solidFill>
                  <a:srgbClr val="660066"/>
                </a:solidFill>
                <a:cs typeface="Times New Roman" panose="02020603050405020304" pitchFamily="18" charset="0"/>
              </a:rPr>
              <a:t>10</a:t>
            </a:r>
            <a:r>
              <a:rPr lang="en-IE" altLang="en-US" sz="1600" dirty="0">
                <a:solidFill>
                  <a:srgbClr val="660066"/>
                </a:solidFill>
                <a:cs typeface="Times New Roman" panose="02020603050405020304" pitchFamily="18" charset="0"/>
              </a:rPr>
              <a:t>  x 2</a:t>
            </a:r>
            <a:r>
              <a:rPr lang="en-IE" altLang="en-US" sz="1600" baseline="30000" dirty="0">
                <a:solidFill>
                  <a:srgbClr val="660066"/>
                </a:solidFill>
                <a:cs typeface="Times New Roman" panose="02020603050405020304" pitchFamily="18" charset="0"/>
              </a:rPr>
              <a:t>10 </a:t>
            </a:r>
            <a:r>
              <a:rPr lang="en-IE" altLang="en-US" sz="1600" dirty="0">
                <a:solidFill>
                  <a:srgbClr val="660066"/>
                </a:solidFill>
                <a:cs typeface="Times New Roman" panose="02020603050405020304" pitchFamily="18" charset="0"/>
              </a:rPr>
              <a:t> x 2</a:t>
            </a:r>
            <a:r>
              <a:rPr lang="en-IE" altLang="en-US" sz="1600" baseline="30000" dirty="0">
                <a:solidFill>
                  <a:srgbClr val="660066"/>
                </a:solidFill>
                <a:cs typeface="Times New Roman" panose="02020603050405020304" pitchFamily="18" charset="0"/>
              </a:rPr>
              <a:t>10</a:t>
            </a:r>
            <a:r>
              <a:rPr lang="en-IE" altLang="en-US" sz="1600" dirty="0">
                <a:solidFill>
                  <a:srgbClr val="660066"/>
                </a:solidFill>
                <a:cs typeface="Times New Roman" panose="02020603050405020304" pitchFamily="18" charset="0"/>
              </a:rPr>
              <a:t>   = </a:t>
            </a:r>
            <a:r>
              <a:rPr lang="en-IE" altLang="en-US" sz="1600" b="1" dirty="0">
                <a:solidFill>
                  <a:srgbClr val="660066"/>
                </a:solidFill>
                <a:cs typeface="Times New Roman" panose="02020603050405020304" pitchFamily="18" charset="0"/>
              </a:rPr>
              <a:t>2</a:t>
            </a:r>
            <a:r>
              <a:rPr lang="en-IE" altLang="en-US" sz="1600" b="1" baseline="30000" dirty="0">
                <a:solidFill>
                  <a:srgbClr val="660066"/>
                </a:solidFill>
                <a:cs typeface="Times New Roman" panose="02020603050405020304" pitchFamily="18" charset="0"/>
              </a:rPr>
              <a:t>50</a:t>
            </a:r>
            <a:r>
              <a:rPr lang="en-IE" altLang="en-US" sz="1600" dirty="0">
                <a:solidFill>
                  <a:srgbClr val="660066"/>
                </a:solidFill>
                <a:cs typeface="Times New Roman" panose="02020603050405020304" pitchFamily="18" charset="0"/>
              </a:rPr>
              <a:t>  </a:t>
            </a:r>
            <a:r>
              <a:rPr lang="en-IE" altLang="en-US" sz="1600" dirty="0" smtClean="0">
                <a:solidFill>
                  <a:srgbClr val="660066"/>
                </a:solidFill>
                <a:cs typeface="Times New Roman" panose="02020603050405020304" pitchFamily="18" charset="0"/>
              </a:rPr>
              <a:t>= </a:t>
            </a:r>
            <a:r>
              <a:rPr lang="en-IE" altLang="en-US" sz="1600" dirty="0">
                <a:solidFill>
                  <a:srgbClr val="660066"/>
                </a:solidFill>
                <a:cs typeface="Times New Roman" panose="02020603050405020304" pitchFamily="18" charset="0"/>
              </a:rPr>
              <a:t>1PBytes (</a:t>
            </a:r>
            <a:r>
              <a:rPr lang="en-IE" altLang="en-US" sz="1600" dirty="0" smtClean="0">
                <a:solidFill>
                  <a:srgbClr val="660066"/>
                </a:solidFill>
                <a:cs typeface="Times New Roman" panose="02020603050405020304" pitchFamily="18" charset="0"/>
              </a:rPr>
              <a:t>Peta)</a:t>
            </a:r>
            <a:r>
              <a:rPr lang="en-IE" altLang="en-US" sz="1600" dirty="0" smtClean="0">
                <a:cs typeface="Times New Roman" panose="02020603050405020304" pitchFamily="18" charset="0"/>
              </a:rPr>
              <a:t>			</a:t>
            </a:r>
            <a:r>
              <a:rPr lang="en-IE" altLang="en-US" sz="1600" dirty="0" smtClean="0">
                <a:solidFill>
                  <a:srgbClr val="660066"/>
                </a:solidFill>
                <a:cs typeface="Times New Roman" panose="02020603050405020304" pitchFamily="18" charset="0"/>
              </a:rPr>
              <a:t>2</a:t>
            </a:r>
            <a:r>
              <a:rPr lang="en-IE" altLang="en-US" sz="1600" baseline="30000" dirty="0" smtClean="0">
                <a:solidFill>
                  <a:srgbClr val="660066"/>
                </a:solidFill>
                <a:cs typeface="Times New Roman" panose="02020603050405020304" pitchFamily="18" charset="0"/>
              </a:rPr>
              <a:t>10</a:t>
            </a:r>
            <a:r>
              <a:rPr lang="en-IE" altLang="en-US" sz="1600" dirty="0" smtClean="0">
                <a:solidFill>
                  <a:srgbClr val="660066"/>
                </a:solidFill>
                <a:cs typeface="Times New Roman" panose="02020603050405020304" pitchFamily="18" charset="0"/>
              </a:rPr>
              <a:t>  </a:t>
            </a:r>
            <a:r>
              <a:rPr lang="en-IE" altLang="en-US" sz="1600" dirty="0">
                <a:solidFill>
                  <a:srgbClr val="660066"/>
                </a:solidFill>
                <a:cs typeface="Times New Roman" panose="02020603050405020304" pitchFamily="18" charset="0"/>
              </a:rPr>
              <a:t>x 2</a:t>
            </a:r>
            <a:r>
              <a:rPr lang="en-IE" altLang="en-US" sz="1600" baseline="30000" dirty="0">
                <a:solidFill>
                  <a:srgbClr val="660066"/>
                </a:solidFill>
                <a:cs typeface="Times New Roman" panose="02020603050405020304" pitchFamily="18" charset="0"/>
              </a:rPr>
              <a:t>10</a:t>
            </a:r>
            <a:r>
              <a:rPr lang="en-IE" altLang="en-US" sz="1600" dirty="0">
                <a:solidFill>
                  <a:srgbClr val="660066"/>
                </a:solidFill>
                <a:cs typeface="Times New Roman" panose="02020603050405020304" pitchFamily="18" charset="0"/>
              </a:rPr>
              <a:t>  x 2</a:t>
            </a:r>
            <a:r>
              <a:rPr lang="en-IE" altLang="en-US" sz="1600" baseline="30000" dirty="0">
                <a:solidFill>
                  <a:srgbClr val="660066"/>
                </a:solidFill>
                <a:cs typeface="Times New Roman" panose="02020603050405020304" pitchFamily="18" charset="0"/>
              </a:rPr>
              <a:t>10</a:t>
            </a:r>
            <a:r>
              <a:rPr lang="en-IE" altLang="en-US" sz="1600" dirty="0">
                <a:solidFill>
                  <a:srgbClr val="660066"/>
                </a:solidFill>
                <a:cs typeface="Times New Roman" panose="02020603050405020304" pitchFamily="18" charset="0"/>
              </a:rPr>
              <a:t>  x 2</a:t>
            </a:r>
            <a:r>
              <a:rPr lang="en-IE" altLang="en-US" sz="1600" baseline="30000" dirty="0">
                <a:solidFill>
                  <a:srgbClr val="660066"/>
                </a:solidFill>
                <a:cs typeface="Times New Roman" panose="02020603050405020304" pitchFamily="18" charset="0"/>
              </a:rPr>
              <a:t>10</a:t>
            </a:r>
            <a:r>
              <a:rPr lang="en-IE" altLang="en-US" sz="1600" dirty="0">
                <a:solidFill>
                  <a:srgbClr val="660066"/>
                </a:solidFill>
                <a:cs typeface="Times New Roman" panose="02020603050405020304" pitchFamily="18" charset="0"/>
              </a:rPr>
              <a:t>   x 2</a:t>
            </a:r>
            <a:r>
              <a:rPr lang="en-IE" altLang="en-US" sz="1600" baseline="30000" dirty="0">
                <a:solidFill>
                  <a:srgbClr val="660066"/>
                </a:solidFill>
                <a:cs typeface="Times New Roman" panose="02020603050405020304" pitchFamily="18" charset="0"/>
              </a:rPr>
              <a:t>10</a:t>
            </a:r>
            <a:r>
              <a:rPr lang="en-IE" altLang="en-US" sz="1600" dirty="0">
                <a:solidFill>
                  <a:srgbClr val="660066"/>
                </a:solidFill>
                <a:cs typeface="Times New Roman" panose="02020603050405020304" pitchFamily="18" charset="0"/>
              </a:rPr>
              <a:t>  x 2</a:t>
            </a:r>
            <a:r>
              <a:rPr lang="en-IE" altLang="en-US" sz="1600" baseline="30000" dirty="0">
                <a:solidFill>
                  <a:srgbClr val="660066"/>
                </a:solidFill>
                <a:cs typeface="Times New Roman" panose="02020603050405020304" pitchFamily="18" charset="0"/>
              </a:rPr>
              <a:t>10</a:t>
            </a:r>
            <a:r>
              <a:rPr lang="en-IE" altLang="en-US" sz="1600" dirty="0">
                <a:solidFill>
                  <a:srgbClr val="660066"/>
                </a:solidFill>
                <a:cs typeface="Times New Roman" panose="02020603050405020304" pitchFamily="18" charset="0"/>
              </a:rPr>
              <a:t>  = </a:t>
            </a:r>
            <a:r>
              <a:rPr lang="en-IE" altLang="en-US" sz="1600" b="1" dirty="0">
                <a:solidFill>
                  <a:srgbClr val="660066"/>
                </a:solidFill>
                <a:cs typeface="Times New Roman" panose="02020603050405020304" pitchFamily="18" charset="0"/>
              </a:rPr>
              <a:t>2</a:t>
            </a:r>
            <a:r>
              <a:rPr lang="en-IE" altLang="en-US" sz="1600" b="1" baseline="30000" dirty="0">
                <a:solidFill>
                  <a:srgbClr val="660066"/>
                </a:solidFill>
                <a:cs typeface="Times New Roman" panose="02020603050405020304" pitchFamily="18" charset="0"/>
              </a:rPr>
              <a:t>60</a:t>
            </a:r>
            <a:r>
              <a:rPr lang="en-IE" altLang="en-US" sz="1600" dirty="0">
                <a:solidFill>
                  <a:srgbClr val="660066"/>
                </a:solidFill>
                <a:cs typeface="Times New Roman" panose="02020603050405020304" pitchFamily="18" charset="0"/>
              </a:rPr>
              <a:t>  	= 1EBytes (</a:t>
            </a:r>
            <a:r>
              <a:rPr lang="en-IE" altLang="en-US" sz="1600" dirty="0" err="1">
                <a:solidFill>
                  <a:srgbClr val="660066"/>
                </a:solidFill>
                <a:cs typeface="Times New Roman" panose="02020603050405020304" pitchFamily="18" charset="0"/>
              </a:rPr>
              <a:t>Exa</a:t>
            </a:r>
            <a:r>
              <a:rPr lang="en-IE" altLang="en-US" sz="1600" dirty="0">
                <a:solidFill>
                  <a:srgbClr val="660066"/>
                </a:solidFill>
                <a:cs typeface="Times New Roman" panose="02020603050405020304" pitchFamily="18" charset="0"/>
              </a:rPr>
              <a:t>)</a:t>
            </a:r>
            <a:endParaRPr lang="en-IE" altLang="en-US" sz="1600" dirty="0">
              <a:cs typeface="Times New Roman" panose="02020603050405020304" pitchFamily="18" charset="0"/>
            </a:endParaRPr>
          </a:p>
          <a:p>
            <a:pPr>
              <a:spcBef>
                <a:spcPts val="725"/>
              </a:spcBef>
              <a:buNone/>
            </a:pPr>
            <a:r>
              <a:rPr lang="en-IE" altLang="en-US" sz="1600" dirty="0">
                <a:solidFill>
                  <a:srgbClr val="660066"/>
                </a:solidFill>
                <a:cs typeface="Times New Roman" panose="02020603050405020304" pitchFamily="18" charset="0"/>
              </a:rPr>
              <a:t> </a:t>
            </a:r>
            <a:r>
              <a:rPr lang="en-GB" altLang="en-US" sz="1600" dirty="0">
                <a:solidFill>
                  <a:srgbClr val="660066"/>
                </a:solidFill>
                <a:ea typeface="Arial Unicode MS" panose="020B0604020202020204" pitchFamily="34" charset="-128"/>
                <a:cs typeface="Arial Unicode MS" panose="020B0604020202020204" pitchFamily="34" charset="-128"/>
              </a:rPr>
              <a:t> </a:t>
            </a:r>
            <a:endParaRPr lang="en-IE" altLang="en-US" sz="1600" dirty="0">
              <a:cs typeface="Times New Roman" panose="02020603050405020304" pitchFamily="18" charset="0"/>
            </a:endParaRPr>
          </a:p>
          <a:p>
            <a:pPr algn="just">
              <a:spcBef>
                <a:spcPts val="725"/>
              </a:spcBef>
              <a:buNone/>
            </a:pPr>
            <a:r>
              <a:rPr lang="en-GB" altLang="en-US" sz="1600" b="1" dirty="0">
                <a:solidFill>
                  <a:srgbClr val="660066"/>
                </a:solidFill>
                <a:ea typeface="Arial Unicode MS" panose="020B0604020202020204" pitchFamily="34" charset="-128"/>
                <a:cs typeface="Arial Unicode MS" panose="020B0604020202020204" pitchFamily="34" charset="-128"/>
              </a:rPr>
              <a:t>Q)</a:t>
            </a:r>
            <a:r>
              <a:rPr lang="en-GB" altLang="en-US" sz="1600" dirty="0">
                <a:solidFill>
                  <a:srgbClr val="660066"/>
                </a:solidFill>
                <a:ea typeface="Arial Unicode MS" panose="020B0604020202020204" pitchFamily="34" charset="-128"/>
                <a:cs typeface="Arial Unicode MS" panose="020B0604020202020204" pitchFamily="34" charset="-128"/>
              </a:rPr>
              <a:t> How many </a:t>
            </a:r>
            <a:r>
              <a:rPr lang="en-GB" altLang="en-US" sz="1600" b="1" dirty="0">
                <a:solidFill>
                  <a:srgbClr val="660066"/>
                </a:solidFill>
                <a:ea typeface="Arial Unicode MS" panose="020B0604020202020204" pitchFamily="34" charset="-128"/>
                <a:cs typeface="Arial Unicode MS" panose="020B0604020202020204" pitchFamily="34" charset="-128"/>
              </a:rPr>
              <a:t>sectors</a:t>
            </a:r>
            <a:r>
              <a:rPr lang="en-GB" altLang="en-US" sz="1600" dirty="0">
                <a:solidFill>
                  <a:srgbClr val="660066"/>
                </a:solidFill>
                <a:ea typeface="Arial Unicode MS" panose="020B0604020202020204" pitchFamily="34" charset="-128"/>
                <a:cs typeface="Arial Unicode MS" panose="020B0604020202020204" pitchFamily="34" charset="-128"/>
              </a:rPr>
              <a:t> on a 1 </a:t>
            </a:r>
            <a:r>
              <a:rPr lang="en-GB" altLang="en-US" sz="1600" dirty="0" err="1">
                <a:solidFill>
                  <a:srgbClr val="660066"/>
                </a:solidFill>
                <a:ea typeface="Arial Unicode MS" panose="020B0604020202020204" pitchFamily="34" charset="-128"/>
                <a:cs typeface="Arial Unicode MS" panose="020B0604020202020204" pitchFamily="34" charset="-128"/>
              </a:rPr>
              <a:t>TByte</a:t>
            </a:r>
            <a:r>
              <a:rPr lang="en-GB" altLang="en-US" sz="1600" dirty="0">
                <a:solidFill>
                  <a:srgbClr val="660066"/>
                </a:solidFill>
                <a:ea typeface="Arial Unicode MS" panose="020B0604020202020204" pitchFamily="34" charset="-128"/>
                <a:cs typeface="Arial Unicode MS" panose="020B0604020202020204" pitchFamily="34" charset="-128"/>
              </a:rPr>
              <a:t> disk drive? How many </a:t>
            </a:r>
            <a:r>
              <a:rPr lang="en-GB" altLang="en-US" sz="1600" b="1" dirty="0">
                <a:solidFill>
                  <a:srgbClr val="660066"/>
                </a:solidFill>
                <a:ea typeface="Arial Unicode MS" panose="020B0604020202020204" pitchFamily="34" charset="-128"/>
                <a:cs typeface="Arial Unicode MS" panose="020B0604020202020204" pitchFamily="34" charset="-128"/>
              </a:rPr>
              <a:t>4kByte</a:t>
            </a:r>
            <a:r>
              <a:rPr lang="en-GB" altLang="en-US" sz="1600" dirty="0">
                <a:solidFill>
                  <a:srgbClr val="660066"/>
                </a:solidFill>
                <a:ea typeface="Arial Unicode MS" panose="020B0604020202020204" pitchFamily="34" charset="-128"/>
                <a:cs typeface="Arial Unicode MS" panose="020B0604020202020204" pitchFamily="34" charset="-128"/>
              </a:rPr>
              <a:t> blocks?</a:t>
            </a:r>
            <a:endParaRPr lang="en-IE" altLang="en-US" sz="1600" dirty="0">
              <a:cs typeface="Times New Roman" panose="02020603050405020304" pitchFamily="18" charset="0"/>
            </a:endParaRPr>
          </a:p>
          <a:p>
            <a:pPr algn="just">
              <a:spcBef>
                <a:spcPts val="725"/>
              </a:spcBef>
              <a:buNone/>
            </a:pPr>
            <a:r>
              <a:rPr lang="en-GB" altLang="en-US" sz="1600" dirty="0">
                <a:solidFill>
                  <a:srgbClr val="660066"/>
                </a:solidFill>
                <a:ea typeface="Arial Unicode MS" panose="020B0604020202020204" pitchFamily="34" charset="-128"/>
                <a:cs typeface="Arial Unicode MS" panose="020B0604020202020204" pitchFamily="34" charset="-128"/>
              </a:rPr>
              <a:t> </a:t>
            </a:r>
            <a:endParaRPr lang="en-IE" altLang="en-US" sz="1600" dirty="0">
              <a:cs typeface="Times New Roman" panose="02020603050405020304" pitchFamily="18" charset="0"/>
            </a:endParaRPr>
          </a:p>
          <a:p>
            <a:pPr algn="just">
              <a:spcBef>
                <a:spcPts val="725"/>
              </a:spcBef>
              <a:buNone/>
            </a:pPr>
            <a:r>
              <a:rPr lang="en-GB" altLang="en-US" sz="1600" b="1" dirty="0">
                <a:solidFill>
                  <a:srgbClr val="660066"/>
                </a:solidFill>
                <a:ea typeface="Arial Unicode MS" panose="020B0604020202020204" pitchFamily="34" charset="-128"/>
                <a:cs typeface="Arial Unicode MS" panose="020B0604020202020204" pitchFamily="34" charset="-128"/>
              </a:rPr>
              <a:t>A)</a:t>
            </a:r>
            <a:r>
              <a:rPr lang="en-GB" altLang="en-US" sz="1600" dirty="0">
                <a:solidFill>
                  <a:srgbClr val="660066"/>
                </a:solidFill>
                <a:ea typeface="Arial Unicode MS" panose="020B0604020202020204" pitchFamily="34" charset="-128"/>
                <a:cs typeface="Arial Unicode MS" panose="020B0604020202020204" pitchFamily="34" charset="-128"/>
              </a:rPr>
              <a:t> 	(2</a:t>
            </a:r>
            <a:r>
              <a:rPr lang="en-GB" altLang="en-US" sz="1600" baseline="30000" dirty="0">
                <a:solidFill>
                  <a:srgbClr val="660066"/>
                </a:solidFill>
                <a:ea typeface="Arial Unicode MS" panose="020B0604020202020204" pitchFamily="34" charset="-128"/>
                <a:cs typeface="Arial Unicode MS" panose="020B0604020202020204" pitchFamily="34" charset="-128"/>
              </a:rPr>
              <a:t>10</a:t>
            </a:r>
            <a:r>
              <a:rPr lang="en-GB" altLang="en-US" sz="1600" dirty="0">
                <a:solidFill>
                  <a:srgbClr val="660066"/>
                </a:solidFill>
                <a:ea typeface="Arial Unicode MS" panose="020B0604020202020204" pitchFamily="34" charset="-128"/>
                <a:cs typeface="Arial Unicode MS" panose="020B0604020202020204" pitchFamily="34" charset="-128"/>
              </a:rPr>
              <a:t> </a:t>
            </a:r>
            <a:r>
              <a:rPr lang="en-GB" altLang="en-US" sz="1600" baseline="30000" dirty="0">
                <a:solidFill>
                  <a:srgbClr val="660066"/>
                </a:solidFill>
                <a:ea typeface="Arial Unicode MS" panose="020B0604020202020204" pitchFamily="34" charset="-128"/>
                <a:cs typeface="Arial Unicode MS" panose="020B0604020202020204" pitchFamily="34" charset="-128"/>
              </a:rPr>
              <a:t>  </a:t>
            </a:r>
            <a:r>
              <a:rPr lang="en-GB" altLang="en-US" sz="1600" dirty="0">
                <a:solidFill>
                  <a:srgbClr val="660066"/>
                </a:solidFill>
                <a:ea typeface="Arial Unicode MS" panose="020B0604020202020204" pitchFamily="34" charset="-128"/>
                <a:cs typeface="Arial Unicode MS" panose="020B0604020202020204" pitchFamily="34" charset="-128"/>
              </a:rPr>
              <a:t>x  2</a:t>
            </a:r>
            <a:r>
              <a:rPr lang="en-GB" altLang="en-US" sz="1600" baseline="30000" dirty="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x 2</a:t>
            </a:r>
            <a:r>
              <a:rPr lang="en-GB" altLang="en-US" sz="1600" baseline="30000" dirty="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x 2</a:t>
            </a:r>
            <a:r>
              <a:rPr lang="en-GB" altLang="en-US" sz="1600" baseline="30000" dirty="0">
                <a:solidFill>
                  <a:srgbClr val="660066"/>
                </a:solidFill>
                <a:ea typeface="Arial Unicode MS" panose="020B0604020202020204" pitchFamily="34" charset="-128"/>
                <a:cs typeface="Arial Unicode MS" panose="020B0604020202020204" pitchFamily="34" charset="-128"/>
              </a:rPr>
              <a:t>10  </a:t>
            </a:r>
            <a:r>
              <a:rPr lang="en-GB" altLang="en-US" sz="1600" dirty="0">
                <a:solidFill>
                  <a:srgbClr val="660066"/>
                </a:solidFill>
                <a:ea typeface="Arial Unicode MS" panose="020B0604020202020204" pitchFamily="34" charset="-128"/>
                <a:cs typeface="Arial Unicode MS" panose="020B0604020202020204" pitchFamily="34" charset="-128"/>
              </a:rPr>
              <a:t>) / 2</a:t>
            </a:r>
            <a:r>
              <a:rPr lang="en-GB" altLang="en-US" sz="1600" baseline="30000" dirty="0">
                <a:solidFill>
                  <a:srgbClr val="660066"/>
                </a:solidFill>
                <a:ea typeface="Arial Unicode MS" panose="020B0604020202020204" pitchFamily="34" charset="-128"/>
                <a:cs typeface="Arial Unicode MS" panose="020B0604020202020204" pitchFamily="34" charset="-128"/>
              </a:rPr>
              <a:t>9  </a:t>
            </a:r>
            <a:r>
              <a:rPr lang="en-GB" altLang="en-US" sz="1600" dirty="0">
                <a:solidFill>
                  <a:srgbClr val="660066"/>
                </a:solidFill>
                <a:ea typeface="Arial Unicode MS" panose="020B0604020202020204" pitchFamily="34" charset="-128"/>
                <a:cs typeface="Arial Unicode MS" panose="020B0604020202020204" pitchFamily="34" charset="-128"/>
              </a:rPr>
              <a:t>=  2 x 2</a:t>
            </a:r>
            <a:r>
              <a:rPr lang="en-GB" altLang="en-US" sz="1600" baseline="30000" dirty="0">
                <a:solidFill>
                  <a:srgbClr val="660066"/>
                </a:solidFill>
                <a:ea typeface="Arial Unicode MS" panose="020B0604020202020204" pitchFamily="34" charset="-128"/>
                <a:cs typeface="Arial Unicode MS" panose="020B0604020202020204" pitchFamily="34" charset="-128"/>
              </a:rPr>
              <a:t>30 </a:t>
            </a:r>
            <a:r>
              <a:rPr lang="en-GB" altLang="en-US" sz="1600" dirty="0">
                <a:solidFill>
                  <a:srgbClr val="660066"/>
                </a:solidFill>
                <a:ea typeface="Arial Unicode MS" panose="020B0604020202020204" pitchFamily="34" charset="-128"/>
                <a:cs typeface="Arial Unicode MS" panose="020B0604020202020204" pitchFamily="34" charset="-128"/>
              </a:rPr>
              <a:t>= </a:t>
            </a:r>
            <a:r>
              <a:rPr lang="en-GB" altLang="en-US" sz="1600" b="1" dirty="0">
                <a:solidFill>
                  <a:srgbClr val="660066"/>
                </a:solidFill>
                <a:ea typeface="Arial Unicode MS" panose="020B0604020202020204" pitchFamily="34" charset="-128"/>
                <a:cs typeface="Arial Unicode MS" panose="020B0604020202020204" pitchFamily="34" charset="-128"/>
              </a:rPr>
              <a:t>2 Giga sectors</a:t>
            </a:r>
            <a:endParaRPr lang="en-IE" altLang="en-US" sz="1600" dirty="0">
              <a:cs typeface="Times New Roman" panose="02020603050405020304" pitchFamily="18" charset="0"/>
            </a:endParaRPr>
          </a:p>
          <a:p>
            <a:pPr algn="just">
              <a:spcBef>
                <a:spcPts val="725"/>
              </a:spcBef>
              <a:buNone/>
            </a:pPr>
            <a:r>
              <a:rPr lang="en-GB" altLang="en-US" sz="1600" dirty="0">
                <a:solidFill>
                  <a:srgbClr val="660066"/>
                </a:solidFill>
                <a:ea typeface="Arial Unicode MS" panose="020B0604020202020204" pitchFamily="34" charset="-128"/>
                <a:cs typeface="Arial Unicode MS" panose="020B0604020202020204" pitchFamily="34" charset="-128"/>
              </a:rPr>
              <a:t> </a:t>
            </a:r>
            <a:r>
              <a:rPr lang="en-GB" altLang="en-US" sz="1600" dirty="0">
                <a:solidFill>
                  <a:srgbClr val="660066"/>
                </a:solidFill>
              </a:rPr>
              <a:t>	2</a:t>
            </a:r>
            <a:r>
              <a:rPr lang="en-GB" altLang="en-US" sz="1600" baseline="30000" dirty="0">
                <a:solidFill>
                  <a:srgbClr val="660066"/>
                </a:solidFill>
              </a:rPr>
              <a:t>40  </a:t>
            </a:r>
            <a:r>
              <a:rPr lang="en-GB" altLang="en-US" sz="1600" dirty="0">
                <a:solidFill>
                  <a:srgbClr val="660066"/>
                </a:solidFill>
              </a:rPr>
              <a:t>/ 2</a:t>
            </a:r>
            <a:r>
              <a:rPr lang="en-GB" altLang="en-US" sz="1600" baseline="30000" dirty="0">
                <a:solidFill>
                  <a:srgbClr val="660066"/>
                </a:solidFill>
              </a:rPr>
              <a:t>12</a:t>
            </a:r>
            <a:r>
              <a:rPr lang="en-GB" altLang="en-US" sz="1600" dirty="0">
                <a:solidFill>
                  <a:srgbClr val="660066"/>
                </a:solidFill>
              </a:rPr>
              <a:t> =  2</a:t>
            </a:r>
            <a:r>
              <a:rPr lang="en-GB" altLang="en-US" sz="1600" baseline="30000" dirty="0">
                <a:solidFill>
                  <a:srgbClr val="660066"/>
                </a:solidFill>
              </a:rPr>
              <a:t>28</a:t>
            </a:r>
            <a:r>
              <a:rPr lang="en-GB" altLang="en-US" sz="1600" dirty="0">
                <a:solidFill>
                  <a:srgbClr val="660066"/>
                </a:solidFill>
              </a:rPr>
              <a:t> = (2</a:t>
            </a:r>
            <a:r>
              <a:rPr lang="en-GB" altLang="en-US" sz="1600" baseline="30000" dirty="0">
                <a:solidFill>
                  <a:srgbClr val="660066"/>
                </a:solidFill>
              </a:rPr>
              <a:t>8  </a:t>
            </a:r>
            <a:r>
              <a:rPr lang="en-GB" altLang="en-US" sz="1600" dirty="0">
                <a:solidFill>
                  <a:srgbClr val="660066"/>
                </a:solidFill>
              </a:rPr>
              <a:t>x 2</a:t>
            </a:r>
            <a:r>
              <a:rPr lang="en-GB" altLang="en-US" sz="1600" baseline="30000" dirty="0">
                <a:solidFill>
                  <a:srgbClr val="660066"/>
                </a:solidFill>
              </a:rPr>
              <a:t>20 </a:t>
            </a:r>
            <a:r>
              <a:rPr lang="en-GB" altLang="en-US" sz="1600" dirty="0">
                <a:solidFill>
                  <a:srgbClr val="660066"/>
                </a:solidFill>
              </a:rPr>
              <a:t>) </a:t>
            </a:r>
            <a:r>
              <a:rPr lang="en-GB" altLang="en-US" sz="1600" baseline="30000" dirty="0">
                <a:solidFill>
                  <a:srgbClr val="660066"/>
                </a:solidFill>
              </a:rPr>
              <a:t> </a:t>
            </a:r>
            <a:r>
              <a:rPr lang="en-GB" altLang="en-US" sz="1600" dirty="0">
                <a:solidFill>
                  <a:srgbClr val="660066"/>
                </a:solidFill>
              </a:rPr>
              <a:t>=  </a:t>
            </a:r>
            <a:r>
              <a:rPr lang="en-GB" altLang="en-US" sz="1600" b="1" dirty="0">
                <a:solidFill>
                  <a:srgbClr val="660066"/>
                </a:solidFill>
              </a:rPr>
              <a:t>256 Mega blocks.</a:t>
            </a:r>
            <a:r>
              <a:rPr lang="en-GB" altLang="en-US" sz="1600" dirty="0">
                <a:solidFill>
                  <a:srgbClr val="660066"/>
                </a:solidFill>
                <a:ea typeface="Arial Unicode MS" panose="020B0604020202020204" pitchFamily="34" charset="-128"/>
                <a:cs typeface="Arial Unicode MS" panose="020B0604020202020204" pitchFamily="34" charset="-128"/>
              </a:rPr>
              <a:t> </a:t>
            </a:r>
            <a:endParaRPr lang="en-IE" altLang="en-US" sz="1600" dirty="0">
              <a:cs typeface="Times New Roman" panose="02020603050405020304" pitchFamily="18" charset="0"/>
            </a:endParaRPr>
          </a:p>
          <a:p>
            <a:pPr marL="57150" indent="0">
              <a:buNone/>
            </a:pPr>
            <a:endParaRPr lang="en-GB" altLang="en-US" sz="2000" dirty="0"/>
          </a:p>
          <a:p>
            <a:pPr marL="57150" indent="0">
              <a:buNone/>
            </a:pPr>
            <a:endParaRPr lang="en-GB" sz="1600" dirty="0"/>
          </a:p>
        </p:txBody>
      </p:sp>
      <p:sp>
        <p:nvSpPr>
          <p:cNvPr id="5"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24801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600" dirty="0" smtClean="0"/>
              <a:t>Unit 5 Learning Objectives</a:t>
            </a:r>
            <a:endParaRPr lang="en-IE" sz="3600" dirty="0"/>
          </a:p>
        </p:txBody>
      </p:sp>
      <p:sp>
        <p:nvSpPr>
          <p:cNvPr id="3" name="Content Placeholder 2"/>
          <p:cNvSpPr>
            <a:spLocks noGrp="1"/>
          </p:cNvSpPr>
          <p:nvPr>
            <p:ph idx="1"/>
          </p:nvPr>
        </p:nvSpPr>
        <p:spPr/>
        <p:txBody>
          <a:bodyPr/>
          <a:lstStyle/>
          <a:p>
            <a:r>
              <a:rPr lang="en-IE" sz="2600" dirty="0" smtClean="0"/>
              <a:t>To attempt to answer and explain to following topics:</a:t>
            </a:r>
          </a:p>
          <a:p>
            <a:pPr lvl="1"/>
            <a:r>
              <a:rPr lang="en-IE" sz="2000" dirty="0" smtClean="0"/>
              <a:t>What is a basic magnetic hard drive and how does </a:t>
            </a:r>
            <a:r>
              <a:rPr lang="en-IE" sz="2000" dirty="0"/>
              <a:t>i</a:t>
            </a:r>
            <a:r>
              <a:rPr lang="en-IE" sz="2000" dirty="0" smtClean="0"/>
              <a:t>t operate?</a:t>
            </a:r>
          </a:p>
          <a:p>
            <a:pPr lvl="1"/>
            <a:r>
              <a:rPr lang="en-IE" sz="2000" dirty="0" smtClean="0"/>
              <a:t>What is a file system and how it is implemented?</a:t>
            </a:r>
          </a:p>
          <a:p>
            <a:pPr lvl="1"/>
            <a:r>
              <a:rPr lang="en-IE" sz="2000" dirty="0" smtClean="0"/>
              <a:t>What are the current file systems in use?</a:t>
            </a:r>
          </a:p>
          <a:p>
            <a:pPr lvl="1"/>
            <a:r>
              <a:rPr lang="en-IE" sz="2000" dirty="0" smtClean="0"/>
              <a:t>How are data stored in computer memory and associated memory devices?</a:t>
            </a:r>
          </a:p>
          <a:p>
            <a:pPr lvl="1"/>
            <a:r>
              <a:rPr lang="en-IE" sz="2000" dirty="0" smtClean="0"/>
              <a:t>What are the methods for allocation of disk space in UNIX/Linux?</a:t>
            </a:r>
          </a:p>
          <a:p>
            <a:r>
              <a:rPr lang="en-IE" sz="2600" dirty="0" smtClean="0"/>
              <a:t>To introduce the following file systems:</a:t>
            </a:r>
          </a:p>
          <a:p>
            <a:pPr lvl="1"/>
            <a:r>
              <a:rPr lang="en-IE" sz="2000" dirty="0" smtClean="0"/>
              <a:t>Traditional UNIX file system</a:t>
            </a:r>
          </a:p>
          <a:p>
            <a:pPr lvl="1"/>
            <a:r>
              <a:rPr lang="en-IE" sz="2000" dirty="0" smtClean="0"/>
              <a:t>FAT file system</a:t>
            </a:r>
          </a:p>
          <a:p>
            <a:pPr lvl="1"/>
            <a:r>
              <a:rPr lang="en-IE" sz="2000" dirty="0" smtClean="0"/>
              <a:t>The Berkley Fast file system, ext2</a:t>
            </a:r>
            <a:r>
              <a:rPr lang="en-IE" sz="2000" smtClean="0"/>
              <a:t>, ext3 and the UFS.</a:t>
            </a:r>
            <a:endParaRPr lang="en-IE" sz="2000" dirty="0" smtClean="0"/>
          </a:p>
          <a:p>
            <a:pPr lvl="1"/>
            <a:endParaRPr lang="en-IE" sz="2000" dirty="0"/>
          </a:p>
          <a:p>
            <a:pPr marL="57150" indent="0">
              <a:buNone/>
            </a:pPr>
            <a:endParaRPr lang="en-IE" sz="2000" dirty="0" smtClean="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677501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0717" y="274638"/>
            <a:ext cx="8871284" cy="1135062"/>
          </a:xfrm>
        </p:spPr>
        <p:txBody>
          <a:bodyPr anchor="t"/>
          <a:lstStyle/>
          <a:p>
            <a:r>
              <a:rPr lang="en-GB" altLang="en-US" sz="3600" dirty="0">
                <a:solidFill>
                  <a:schemeClr val="tx1"/>
                </a:solidFill>
                <a:cs typeface="Times New Roman" panose="02020603050405020304" pitchFamily="18" charset="0"/>
              </a:rPr>
              <a:t>Example 1: Contiguous allocation of blocks (clusters)</a:t>
            </a:r>
            <a:r>
              <a:rPr lang="en-GB" altLang="en-US" sz="3600" dirty="0">
                <a:solidFill>
                  <a:schemeClr val="tx1"/>
                </a:solidFill>
              </a:rPr>
              <a:t> </a:t>
            </a:r>
            <a:br>
              <a:rPr lang="en-GB" altLang="en-US" sz="3600" dirty="0">
                <a:solidFill>
                  <a:schemeClr val="tx1"/>
                </a:solidFill>
              </a:rPr>
            </a:br>
            <a:endParaRPr lang="en-IE" sz="3600" dirty="0">
              <a:solidFill>
                <a:schemeClr val="tx1"/>
              </a:solidFill>
            </a:endParaRPr>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Object 90"/>
          <p:cNvGraphicFramePr>
            <a:graphicFrameLocks noGrp="1" noChangeAspect="1"/>
          </p:cNvGraphicFramePr>
          <p:nvPr>
            <p:ph idx="1"/>
            <p:extLst>
              <p:ext uri="{D42A27DB-BD31-4B8C-83A1-F6EECF244321}">
                <p14:modId xmlns:p14="http://schemas.microsoft.com/office/powerpoint/2010/main" val="648623812"/>
              </p:ext>
            </p:extLst>
          </p:nvPr>
        </p:nvGraphicFramePr>
        <p:xfrm>
          <a:off x="631144" y="1640095"/>
          <a:ext cx="2990361" cy="4544197"/>
        </p:xfrm>
        <a:graphic>
          <a:graphicData uri="http://schemas.openxmlformats.org/presentationml/2006/ole">
            <mc:AlternateContent xmlns:mc="http://schemas.openxmlformats.org/markup-compatibility/2006">
              <mc:Choice xmlns:v="urn:schemas-microsoft-com:vml" Requires="v">
                <p:oleObj spid="_x0000_s24712" name="VISIO" r:id="rId4" imgW="2144268" imgH="3259836" progId="Visio.Drawing.6">
                  <p:embed/>
                </p:oleObj>
              </mc:Choice>
              <mc:Fallback>
                <p:oleObj name="VISIO" r:id="rId4" imgW="2144268" imgH="325983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144" y="1640095"/>
                        <a:ext cx="2990361" cy="4544197"/>
                      </a:xfrm>
                      <a:prstGeom prst="rect">
                        <a:avLst/>
                      </a:prstGeom>
                      <a:noFill/>
                      <a:ln>
                        <a:noFill/>
                      </a:ln>
                      <a:extLst/>
                    </p:spPr>
                  </p:pic>
                </p:oleObj>
              </mc:Fallback>
            </mc:AlternateContent>
          </a:graphicData>
        </a:graphic>
      </p:graphicFrame>
      <p:grpSp>
        <p:nvGrpSpPr>
          <p:cNvPr id="6" name="Group 91"/>
          <p:cNvGrpSpPr>
            <a:grpSpLocks/>
          </p:cNvGrpSpPr>
          <p:nvPr/>
        </p:nvGrpSpPr>
        <p:grpSpPr bwMode="auto">
          <a:xfrm>
            <a:off x="4383505" y="1880937"/>
            <a:ext cx="3641557" cy="1704474"/>
            <a:chOff x="-3" y="-3"/>
            <a:chExt cx="1529" cy="1659"/>
          </a:xfrm>
        </p:grpSpPr>
        <p:grpSp>
          <p:nvGrpSpPr>
            <p:cNvPr id="7" name="Group 92"/>
            <p:cNvGrpSpPr>
              <a:grpSpLocks/>
            </p:cNvGrpSpPr>
            <p:nvPr/>
          </p:nvGrpSpPr>
          <p:grpSpPr bwMode="auto">
            <a:xfrm>
              <a:off x="0" y="0"/>
              <a:ext cx="1523" cy="1653"/>
              <a:chOff x="0" y="0"/>
              <a:chExt cx="1523" cy="1653"/>
            </a:xfrm>
          </p:grpSpPr>
          <p:grpSp>
            <p:nvGrpSpPr>
              <p:cNvPr id="9" name="Group 93"/>
              <p:cNvGrpSpPr>
                <a:grpSpLocks/>
              </p:cNvGrpSpPr>
              <p:nvPr/>
            </p:nvGrpSpPr>
            <p:grpSpPr bwMode="auto">
              <a:xfrm>
                <a:off x="0" y="0"/>
                <a:ext cx="526" cy="471"/>
                <a:chOff x="0" y="0"/>
                <a:chExt cx="526" cy="471"/>
              </a:xfrm>
            </p:grpSpPr>
            <p:sp>
              <p:nvSpPr>
                <p:cNvPr id="43" name="Rectangle 94"/>
                <p:cNvSpPr>
                  <a:spLocks noChangeArrowheads="1"/>
                </p:cNvSpPr>
                <p:nvPr/>
              </p:nvSpPr>
              <p:spPr bwMode="auto">
                <a:xfrm>
                  <a:off x="43" y="0"/>
                  <a:ext cx="440" cy="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800" b="1">
                      <a:latin typeface="Liberation Serif" panose="02020603050405020304" pitchFamily="18" charset="0"/>
                      <a:ea typeface="Liberation Serif" panose="02020603050405020304" pitchFamily="18" charset="0"/>
                      <a:cs typeface="Liberation Serif" panose="02020603050405020304" pitchFamily="18" charset="0"/>
                    </a:rPr>
                    <a:t>FILE</a:t>
                  </a:r>
                </a:p>
                <a:p>
                  <a:pPr algn="ctr">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4" name="Rectangle 95"/>
                <p:cNvSpPr>
                  <a:spLocks noChangeArrowheads="1"/>
                </p:cNvSpPr>
                <p:nvPr/>
              </p:nvSpPr>
              <p:spPr bwMode="auto">
                <a:xfrm>
                  <a:off x="0" y="0"/>
                  <a:ext cx="526" cy="47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0" name="Group 96"/>
              <p:cNvGrpSpPr>
                <a:grpSpLocks/>
              </p:cNvGrpSpPr>
              <p:nvPr/>
            </p:nvGrpSpPr>
            <p:grpSpPr bwMode="auto">
              <a:xfrm>
                <a:off x="526" y="0"/>
                <a:ext cx="483" cy="471"/>
                <a:chOff x="526" y="0"/>
                <a:chExt cx="483" cy="471"/>
              </a:xfrm>
            </p:grpSpPr>
            <p:sp>
              <p:nvSpPr>
                <p:cNvPr id="41" name="Rectangle 97"/>
                <p:cNvSpPr>
                  <a:spLocks noChangeArrowheads="1"/>
                </p:cNvSpPr>
                <p:nvPr/>
              </p:nvSpPr>
              <p:spPr bwMode="auto">
                <a:xfrm>
                  <a:off x="569" y="0"/>
                  <a:ext cx="397" cy="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800" b="1">
                      <a:latin typeface="Liberation Serif" panose="02020603050405020304" pitchFamily="18" charset="0"/>
                      <a:ea typeface="Liberation Serif" panose="02020603050405020304" pitchFamily="18" charset="0"/>
                      <a:cs typeface="Liberation Serif" panose="02020603050405020304" pitchFamily="18" charset="0"/>
                    </a:rPr>
                    <a:t>START</a:t>
                  </a:r>
                </a:p>
                <a:p>
                  <a:pPr algn="ctr">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2" name="Rectangle 98"/>
                <p:cNvSpPr>
                  <a:spLocks noChangeArrowheads="1"/>
                </p:cNvSpPr>
                <p:nvPr/>
              </p:nvSpPr>
              <p:spPr bwMode="auto">
                <a:xfrm>
                  <a:off x="526" y="0"/>
                  <a:ext cx="483" cy="47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1" name="Group 99"/>
              <p:cNvGrpSpPr>
                <a:grpSpLocks/>
              </p:cNvGrpSpPr>
              <p:nvPr/>
            </p:nvGrpSpPr>
            <p:grpSpPr bwMode="auto">
              <a:xfrm>
                <a:off x="1009" y="0"/>
                <a:ext cx="514" cy="471"/>
                <a:chOff x="1009" y="0"/>
                <a:chExt cx="514" cy="471"/>
              </a:xfrm>
            </p:grpSpPr>
            <p:sp>
              <p:nvSpPr>
                <p:cNvPr id="39" name="Rectangle 100"/>
                <p:cNvSpPr>
                  <a:spLocks noChangeArrowheads="1"/>
                </p:cNvSpPr>
                <p:nvPr/>
              </p:nvSpPr>
              <p:spPr bwMode="auto">
                <a:xfrm>
                  <a:off x="1052" y="0"/>
                  <a:ext cx="428" cy="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800" b="1">
                      <a:latin typeface="Liberation Serif" panose="02020603050405020304" pitchFamily="18" charset="0"/>
                      <a:ea typeface="Liberation Serif" panose="02020603050405020304" pitchFamily="18" charset="0"/>
                      <a:cs typeface="Liberation Serif" panose="02020603050405020304" pitchFamily="18" charset="0"/>
                    </a:rPr>
                    <a:t>SIZE</a:t>
                  </a:r>
                </a:p>
                <a:p>
                  <a:pPr algn="ctr">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0" name="Rectangle 101"/>
                <p:cNvSpPr>
                  <a:spLocks noChangeArrowheads="1"/>
                </p:cNvSpPr>
                <p:nvPr/>
              </p:nvSpPr>
              <p:spPr bwMode="auto">
                <a:xfrm>
                  <a:off x="1009" y="0"/>
                  <a:ext cx="514" cy="47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2" name="Group 102"/>
              <p:cNvGrpSpPr>
                <a:grpSpLocks/>
              </p:cNvGrpSpPr>
              <p:nvPr/>
            </p:nvGrpSpPr>
            <p:grpSpPr bwMode="auto">
              <a:xfrm>
                <a:off x="0" y="471"/>
                <a:ext cx="526" cy="394"/>
                <a:chOff x="0" y="471"/>
                <a:chExt cx="526" cy="394"/>
              </a:xfrm>
            </p:grpSpPr>
            <p:sp>
              <p:nvSpPr>
                <p:cNvPr id="37" name="Rectangle 103"/>
                <p:cNvSpPr>
                  <a:spLocks noChangeArrowheads="1"/>
                </p:cNvSpPr>
                <p:nvPr/>
              </p:nvSpPr>
              <p:spPr bwMode="auto">
                <a:xfrm>
                  <a:off x="43" y="471"/>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File_A</a:t>
                  </a:r>
                </a:p>
                <a:p>
                  <a:pPr algn="ctr">
                    <a:spcBef>
                      <a:spcPct val="0"/>
                    </a:spcBef>
                    <a:buFontTx/>
                    <a:buNone/>
                  </a:pP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8" name="Rectangle 104"/>
                <p:cNvSpPr>
                  <a:spLocks noChangeArrowheads="1"/>
                </p:cNvSpPr>
                <p:nvPr/>
              </p:nvSpPr>
              <p:spPr bwMode="auto">
                <a:xfrm>
                  <a:off x="0" y="471"/>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3" name="Group 105"/>
              <p:cNvGrpSpPr>
                <a:grpSpLocks/>
              </p:cNvGrpSpPr>
              <p:nvPr/>
            </p:nvGrpSpPr>
            <p:grpSpPr bwMode="auto">
              <a:xfrm>
                <a:off x="526" y="471"/>
                <a:ext cx="483" cy="394"/>
                <a:chOff x="526" y="471"/>
                <a:chExt cx="483" cy="394"/>
              </a:xfrm>
            </p:grpSpPr>
            <p:sp>
              <p:nvSpPr>
                <p:cNvPr id="35" name="Rectangle 106"/>
                <p:cNvSpPr>
                  <a:spLocks noChangeArrowheads="1"/>
                </p:cNvSpPr>
                <p:nvPr/>
              </p:nvSpPr>
              <p:spPr bwMode="auto">
                <a:xfrm>
                  <a:off x="569" y="471"/>
                  <a:ext cx="39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0</a:t>
                  </a:r>
                </a:p>
                <a:p>
                  <a:pPr algn="ctr">
                    <a:spcBef>
                      <a:spcPct val="0"/>
                    </a:spcBef>
                    <a:buFontTx/>
                    <a:buNone/>
                  </a:pP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6" name="Rectangle 107"/>
                <p:cNvSpPr>
                  <a:spLocks noChangeArrowheads="1"/>
                </p:cNvSpPr>
                <p:nvPr/>
              </p:nvSpPr>
              <p:spPr bwMode="auto">
                <a:xfrm>
                  <a:off x="526" y="471"/>
                  <a:ext cx="483"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4" name="Group 108"/>
              <p:cNvGrpSpPr>
                <a:grpSpLocks/>
              </p:cNvGrpSpPr>
              <p:nvPr/>
            </p:nvGrpSpPr>
            <p:grpSpPr bwMode="auto">
              <a:xfrm>
                <a:off x="1009" y="471"/>
                <a:ext cx="514" cy="394"/>
                <a:chOff x="1009" y="471"/>
                <a:chExt cx="514" cy="394"/>
              </a:xfrm>
            </p:grpSpPr>
            <p:sp>
              <p:nvSpPr>
                <p:cNvPr id="33" name="Rectangle 109"/>
                <p:cNvSpPr>
                  <a:spLocks noChangeArrowheads="1"/>
                </p:cNvSpPr>
                <p:nvPr/>
              </p:nvSpPr>
              <p:spPr bwMode="auto">
                <a:xfrm>
                  <a:off x="1052" y="471"/>
                  <a:ext cx="42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3</a:t>
                  </a:r>
                </a:p>
                <a:p>
                  <a:pPr algn="ctr">
                    <a:spcBef>
                      <a:spcPct val="0"/>
                    </a:spcBef>
                    <a:buFontTx/>
                    <a:buNone/>
                  </a:pP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4" name="Rectangle 110"/>
                <p:cNvSpPr>
                  <a:spLocks noChangeArrowheads="1"/>
                </p:cNvSpPr>
                <p:nvPr/>
              </p:nvSpPr>
              <p:spPr bwMode="auto">
                <a:xfrm>
                  <a:off x="1009" y="471"/>
                  <a:ext cx="514"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5" name="Group 111"/>
              <p:cNvGrpSpPr>
                <a:grpSpLocks/>
              </p:cNvGrpSpPr>
              <p:nvPr/>
            </p:nvGrpSpPr>
            <p:grpSpPr bwMode="auto">
              <a:xfrm>
                <a:off x="0" y="865"/>
                <a:ext cx="526" cy="394"/>
                <a:chOff x="0" y="865"/>
                <a:chExt cx="526" cy="394"/>
              </a:xfrm>
            </p:grpSpPr>
            <p:sp>
              <p:nvSpPr>
                <p:cNvPr id="31" name="Rectangle 112"/>
                <p:cNvSpPr>
                  <a:spLocks noChangeArrowheads="1"/>
                </p:cNvSpPr>
                <p:nvPr/>
              </p:nvSpPr>
              <p:spPr bwMode="auto">
                <a:xfrm>
                  <a:off x="43" y="865"/>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800" b="1">
                      <a:latin typeface="Liberation Serif" panose="02020603050405020304" pitchFamily="18" charset="0"/>
                      <a:ea typeface="Liberation Serif" panose="02020603050405020304" pitchFamily="18" charset="0"/>
                      <a:cs typeface="Liberation Serif" panose="02020603050405020304" pitchFamily="18" charset="0"/>
                    </a:rPr>
                    <a:t>File_B</a:t>
                  </a: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2" name="Rectangle 113"/>
                <p:cNvSpPr>
                  <a:spLocks noChangeArrowheads="1"/>
                </p:cNvSpPr>
                <p:nvPr/>
              </p:nvSpPr>
              <p:spPr bwMode="auto">
                <a:xfrm>
                  <a:off x="0" y="865"/>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6" name="Group 114"/>
              <p:cNvGrpSpPr>
                <a:grpSpLocks/>
              </p:cNvGrpSpPr>
              <p:nvPr/>
            </p:nvGrpSpPr>
            <p:grpSpPr bwMode="auto">
              <a:xfrm>
                <a:off x="526" y="865"/>
                <a:ext cx="483" cy="394"/>
                <a:chOff x="526" y="865"/>
                <a:chExt cx="483" cy="394"/>
              </a:xfrm>
            </p:grpSpPr>
            <p:sp>
              <p:nvSpPr>
                <p:cNvPr id="29" name="Rectangle 115"/>
                <p:cNvSpPr>
                  <a:spLocks noChangeArrowheads="1"/>
                </p:cNvSpPr>
                <p:nvPr/>
              </p:nvSpPr>
              <p:spPr bwMode="auto">
                <a:xfrm>
                  <a:off x="569" y="865"/>
                  <a:ext cx="39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800" b="1">
                      <a:latin typeface="Liberation Serif" panose="02020603050405020304" pitchFamily="18" charset="0"/>
                      <a:ea typeface="Liberation Serif" panose="02020603050405020304" pitchFamily="18" charset="0"/>
                      <a:cs typeface="Liberation Serif" panose="02020603050405020304" pitchFamily="18" charset="0"/>
                    </a:rPr>
                    <a:t>3</a:t>
                  </a: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0" name="Rectangle 116"/>
                <p:cNvSpPr>
                  <a:spLocks noChangeArrowheads="1"/>
                </p:cNvSpPr>
                <p:nvPr/>
              </p:nvSpPr>
              <p:spPr bwMode="auto">
                <a:xfrm>
                  <a:off x="526" y="865"/>
                  <a:ext cx="483"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7" name="Group 117"/>
              <p:cNvGrpSpPr>
                <a:grpSpLocks/>
              </p:cNvGrpSpPr>
              <p:nvPr/>
            </p:nvGrpSpPr>
            <p:grpSpPr bwMode="auto">
              <a:xfrm>
                <a:off x="1009" y="865"/>
                <a:ext cx="514" cy="394"/>
                <a:chOff x="1009" y="865"/>
                <a:chExt cx="514" cy="394"/>
              </a:xfrm>
            </p:grpSpPr>
            <p:sp>
              <p:nvSpPr>
                <p:cNvPr id="27" name="Rectangle 118"/>
                <p:cNvSpPr>
                  <a:spLocks noChangeArrowheads="1"/>
                </p:cNvSpPr>
                <p:nvPr/>
              </p:nvSpPr>
              <p:spPr bwMode="auto">
                <a:xfrm>
                  <a:off x="1052" y="865"/>
                  <a:ext cx="42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800" b="1">
                      <a:latin typeface="Liberation Serif" panose="02020603050405020304" pitchFamily="18" charset="0"/>
                      <a:ea typeface="Liberation Serif" panose="02020603050405020304" pitchFamily="18" charset="0"/>
                      <a:cs typeface="Liberation Serif" panose="02020603050405020304" pitchFamily="18" charset="0"/>
                    </a:rPr>
                    <a:t>5</a:t>
                  </a: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8" name="Rectangle 119"/>
                <p:cNvSpPr>
                  <a:spLocks noChangeArrowheads="1"/>
                </p:cNvSpPr>
                <p:nvPr/>
              </p:nvSpPr>
              <p:spPr bwMode="auto">
                <a:xfrm>
                  <a:off x="1009" y="865"/>
                  <a:ext cx="514"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8" name="Group 120"/>
              <p:cNvGrpSpPr>
                <a:grpSpLocks/>
              </p:cNvGrpSpPr>
              <p:nvPr/>
            </p:nvGrpSpPr>
            <p:grpSpPr bwMode="auto">
              <a:xfrm>
                <a:off x="0" y="1259"/>
                <a:ext cx="526" cy="394"/>
                <a:chOff x="0" y="1259"/>
                <a:chExt cx="526" cy="394"/>
              </a:xfrm>
            </p:grpSpPr>
            <p:sp>
              <p:nvSpPr>
                <p:cNvPr id="25" name="Rectangle 121"/>
                <p:cNvSpPr>
                  <a:spLocks noChangeArrowheads="1"/>
                </p:cNvSpPr>
                <p:nvPr/>
              </p:nvSpPr>
              <p:spPr bwMode="auto">
                <a:xfrm>
                  <a:off x="43" y="1259"/>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800" b="1">
                      <a:latin typeface="Liberation Serif" panose="02020603050405020304" pitchFamily="18" charset="0"/>
                      <a:ea typeface="Liberation Serif" panose="02020603050405020304" pitchFamily="18" charset="0"/>
                      <a:cs typeface="Liberation Serif" panose="02020603050405020304" pitchFamily="18" charset="0"/>
                    </a:rPr>
                    <a:t>File_C</a:t>
                  </a: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6" name="Rectangle 122"/>
                <p:cNvSpPr>
                  <a:spLocks noChangeArrowheads="1"/>
                </p:cNvSpPr>
                <p:nvPr/>
              </p:nvSpPr>
              <p:spPr bwMode="auto">
                <a:xfrm>
                  <a:off x="0" y="1259"/>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9" name="Group 123"/>
              <p:cNvGrpSpPr>
                <a:grpSpLocks/>
              </p:cNvGrpSpPr>
              <p:nvPr/>
            </p:nvGrpSpPr>
            <p:grpSpPr bwMode="auto">
              <a:xfrm>
                <a:off x="526" y="1259"/>
                <a:ext cx="483" cy="394"/>
                <a:chOff x="526" y="1259"/>
                <a:chExt cx="483" cy="394"/>
              </a:xfrm>
            </p:grpSpPr>
            <p:sp>
              <p:nvSpPr>
                <p:cNvPr id="23" name="Rectangle 124"/>
                <p:cNvSpPr>
                  <a:spLocks noChangeArrowheads="1"/>
                </p:cNvSpPr>
                <p:nvPr/>
              </p:nvSpPr>
              <p:spPr bwMode="auto">
                <a:xfrm>
                  <a:off x="569" y="1259"/>
                  <a:ext cx="39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800" b="1">
                      <a:latin typeface="Liberation Serif" panose="02020603050405020304" pitchFamily="18" charset="0"/>
                      <a:ea typeface="Liberation Serif" panose="02020603050405020304" pitchFamily="18" charset="0"/>
                      <a:cs typeface="Liberation Serif" panose="02020603050405020304" pitchFamily="18" charset="0"/>
                    </a:rPr>
                    <a:t>8</a:t>
                  </a: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4" name="Rectangle 125"/>
                <p:cNvSpPr>
                  <a:spLocks noChangeArrowheads="1"/>
                </p:cNvSpPr>
                <p:nvPr/>
              </p:nvSpPr>
              <p:spPr bwMode="auto">
                <a:xfrm>
                  <a:off x="526" y="1259"/>
                  <a:ext cx="483"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20" name="Group 126"/>
              <p:cNvGrpSpPr>
                <a:grpSpLocks/>
              </p:cNvGrpSpPr>
              <p:nvPr/>
            </p:nvGrpSpPr>
            <p:grpSpPr bwMode="auto">
              <a:xfrm>
                <a:off x="1009" y="1259"/>
                <a:ext cx="514" cy="394"/>
                <a:chOff x="1009" y="1259"/>
                <a:chExt cx="514" cy="394"/>
              </a:xfrm>
            </p:grpSpPr>
            <p:sp>
              <p:nvSpPr>
                <p:cNvPr id="21" name="Rectangle 127"/>
                <p:cNvSpPr>
                  <a:spLocks noChangeArrowheads="1"/>
                </p:cNvSpPr>
                <p:nvPr/>
              </p:nvSpPr>
              <p:spPr bwMode="auto">
                <a:xfrm>
                  <a:off x="1052" y="1259"/>
                  <a:ext cx="42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800" b="1">
                      <a:latin typeface="Liberation Serif" panose="02020603050405020304" pitchFamily="18" charset="0"/>
                      <a:ea typeface="Liberation Serif" panose="02020603050405020304" pitchFamily="18" charset="0"/>
                      <a:cs typeface="Liberation Serif" panose="02020603050405020304" pitchFamily="18" charset="0"/>
                    </a:rPr>
                    <a:t>3</a:t>
                  </a: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Rectangle 128"/>
                <p:cNvSpPr>
                  <a:spLocks noChangeArrowheads="1"/>
                </p:cNvSpPr>
                <p:nvPr/>
              </p:nvSpPr>
              <p:spPr bwMode="auto">
                <a:xfrm>
                  <a:off x="1009" y="1259"/>
                  <a:ext cx="514"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sp>
          <p:nvSpPr>
            <p:cNvPr id="8" name="Rectangle 129"/>
            <p:cNvSpPr>
              <a:spLocks noChangeArrowheads="1"/>
            </p:cNvSpPr>
            <p:nvPr/>
          </p:nvSpPr>
          <p:spPr bwMode="auto">
            <a:xfrm>
              <a:off x="-3" y="-3"/>
              <a:ext cx="1529" cy="1659"/>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spTree>
    <p:extLst>
      <p:ext uri="{BB962C8B-B14F-4D97-AF65-F5344CB8AC3E}">
        <p14:creationId xmlns:p14="http://schemas.microsoft.com/office/powerpoint/2010/main" val="1963113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642111" cy="814383"/>
          </a:xfrm>
        </p:spPr>
        <p:txBody>
          <a:bodyPr anchor="t"/>
          <a:lstStyle/>
          <a:p>
            <a:r>
              <a:rPr lang="en-GB" altLang="en-US" sz="3600" dirty="0">
                <a:solidFill>
                  <a:schemeClr val="tx1"/>
                </a:solidFill>
                <a:cs typeface="Times New Roman" panose="02020603050405020304" pitchFamily="18" charset="0"/>
              </a:rPr>
              <a:t>Example </a:t>
            </a:r>
            <a:r>
              <a:rPr lang="en-GB" altLang="en-US" sz="3600" dirty="0" smtClean="0">
                <a:solidFill>
                  <a:schemeClr val="tx1"/>
                </a:solidFill>
                <a:cs typeface="Times New Roman" panose="02020603050405020304" pitchFamily="18" charset="0"/>
              </a:rPr>
              <a:t>2: Linked-list </a:t>
            </a:r>
            <a:r>
              <a:rPr lang="en-GB" altLang="en-US" sz="3600" dirty="0">
                <a:solidFill>
                  <a:schemeClr val="tx1"/>
                </a:solidFill>
                <a:cs typeface="Times New Roman" panose="02020603050405020304" pitchFamily="18" charset="0"/>
              </a:rPr>
              <a:t>of blocks (clusters)</a:t>
            </a:r>
            <a:r>
              <a:rPr lang="en-GB" altLang="en-US" sz="3600" dirty="0">
                <a:solidFill>
                  <a:schemeClr val="tx1"/>
                </a:solidFill>
              </a:rPr>
              <a:t> </a:t>
            </a:r>
            <a:br>
              <a:rPr lang="en-GB" altLang="en-US" sz="3600" dirty="0">
                <a:solidFill>
                  <a:schemeClr val="tx1"/>
                </a:solidFill>
              </a:rPr>
            </a:br>
            <a:endParaRPr lang="en-IE" sz="3600" dirty="0">
              <a:solidFill>
                <a:schemeClr val="tx1"/>
              </a:solidFill>
            </a:endParaRPr>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45" name="Object 3"/>
          <p:cNvGraphicFramePr>
            <a:graphicFrameLocks noChangeAspect="1"/>
          </p:cNvGraphicFramePr>
          <p:nvPr>
            <p:extLst>
              <p:ext uri="{D42A27DB-BD31-4B8C-83A1-F6EECF244321}">
                <p14:modId xmlns:p14="http://schemas.microsoft.com/office/powerpoint/2010/main" val="310786420"/>
              </p:ext>
            </p:extLst>
          </p:nvPr>
        </p:nvGraphicFramePr>
        <p:xfrm>
          <a:off x="809249" y="1880936"/>
          <a:ext cx="4304172" cy="4367133"/>
        </p:xfrm>
        <a:graphic>
          <a:graphicData uri="http://schemas.openxmlformats.org/presentationml/2006/ole">
            <mc:AlternateContent xmlns:mc="http://schemas.openxmlformats.org/markup-compatibility/2006">
              <mc:Choice xmlns:v="urn:schemas-microsoft-com:vml" Requires="v">
                <p:oleObj spid="_x0000_s25870" name="VISIO" r:id="rId4" imgW="2974848" imgH="3275076" progId="Visio.Drawing.6">
                  <p:embed/>
                </p:oleObj>
              </mc:Choice>
              <mc:Fallback>
                <p:oleObj name="VISIO" r:id="rId4" imgW="2974848" imgH="327507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249" y="1880936"/>
                        <a:ext cx="4304172" cy="4367133"/>
                      </a:xfrm>
                      <a:prstGeom prst="rect">
                        <a:avLst/>
                      </a:prstGeom>
                      <a:noFill/>
                      <a:ln>
                        <a:noFill/>
                      </a:ln>
                      <a:extLst/>
                    </p:spPr>
                  </p:pic>
                </p:oleObj>
              </mc:Fallback>
            </mc:AlternateContent>
          </a:graphicData>
        </a:graphic>
      </p:graphicFrame>
      <p:grpSp>
        <p:nvGrpSpPr>
          <p:cNvPr id="46" name="Group 75"/>
          <p:cNvGrpSpPr>
            <a:grpSpLocks/>
          </p:cNvGrpSpPr>
          <p:nvPr/>
        </p:nvGrpSpPr>
        <p:grpSpPr bwMode="auto">
          <a:xfrm>
            <a:off x="5518483" y="1880935"/>
            <a:ext cx="3878179" cy="1391653"/>
            <a:chOff x="-3" y="-3"/>
            <a:chExt cx="1072" cy="1733"/>
          </a:xfrm>
        </p:grpSpPr>
        <p:grpSp>
          <p:nvGrpSpPr>
            <p:cNvPr id="47" name="Group 73"/>
            <p:cNvGrpSpPr>
              <a:grpSpLocks/>
            </p:cNvGrpSpPr>
            <p:nvPr/>
          </p:nvGrpSpPr>
          <p:grpSpPr bwMode="auto">
            <a:xfrm>
              <a:off x="0" y="0"/>
              <a:ext cx="1066" cy="1727"/>
              <a:chOff x="0" y="0"/>
              <a:chExt cx="1066" cy="1727"/>
            </a:xfrm>
          </p:grpSpPr>
          <p:grpSp>
            <p:nvGrpSpPr>
              <p:cNvPr id="49" name="Group 58"/>
              <p:cNvGrpSpPr>
                <a:grpSpLocks/>
              </p:cNvGrpSpPr>
              <p:nvPr/>
            </p:nvGrpSpPr>
            <p:grpSpPr bwMode="auto">
              <a:xfrm>
                <a:off x="0" y="0"/>
                <a:ext cx="470" cy="403"/>
                <a:chOff x="0" y="0"/>
                <a:chExt cx="470" cy="403"/>
              </a:xfrm>
            </p:grpSpPr>
            <p:sp>
              <p:nvSpPr>
                <p:cNvPr id="71" name="Rectangle 49"/>
                <p:cNvSpPr>
                  <a:spLocks noChangeArrowheads="1"/>
                </p:cNvSpPr>
                <p:nvPr/>
              </p:nvSpPr>
              <p:spPr bwMode="auto">
                <a:xfrm>
                  <a:off x="43" y="0"/>
                  <a:ext cx="3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600" b="1">
                      <a:latin typeface="Liberation Serif" panose="02020603050405020304" pitchFamily="18" charset="0"/>
                      <a:ea typeface="Liberation Serif" panose="02020603050405020304" pitchFamily="18" charset="0"/>
                      <a:cs typeface="Liberation Serif" panose="02020603050405020304" pitchFamily="18" charset="0"/>
                    </a:rPr>
                    <a:t>FILE</a:t>
                  </a: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2" name="Rectangle 57"/>
                <p:cNvSpPr>
                  <a:spLocks noChangeArrowheads="1"/>
                </p:cNvSpPr>
                <p:nvPr/>
              </p:nvSpPr>
              <p:spPr bwMode="auto">
                <a:xfrm>
                  <a:off x="0" y="0"/>
                  <a:ext cx="47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0" name="Group 60"/>
              <p:cNvGrpSpPr>
                <a:grpSpLocks/>
              </p:cNvGrpSpPr>
              <p:nvPr/>
            </p:nvGrpSpPr>
            <p:grpSpPr bwMode="auto">
              <a:xfrm>
                <a:off x="470" y="0"/>
                <a:ext cx="596" cy="403"/>
                <a:chOff x="470" y="0"/>
                <a:chExt cx="596" cy="403"/>
              </a:xfrm>
            </p:grpSpPr>
            <p:sp>
              <p:nvSpPr>
                <p:cNvPr id="69" name="Rectangle 50"/>
                <p:cNvSpPr>
                  <a:spLocks noChangeArrowheads="1"/>
                </p:cNvSpPr>
                <p:nvPr/>
              </p:nvSpPr>
              <p:spPr bwMode="auto">
                <a:xfrm>
                  <a:off x="513" y="0"/>
                  <a:ext cx="51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600" b="1" dirty="0">
                      <a:latin typeface="Liberation Serif" panose="02020603050405020304" pitchFamily="18" charset="0"/>
                      <a:ea typeface="Liberation Serif" panose="02020603050405020304" pitchFamily="18" charset="0"/>
                      <a:cs typeface="Liberation Serif" panose="02020603050405020304" pitchFamily="18" charset="0"/>
                    </a:rPr>
                    <a:t>START</a:t>
                  </a:r>
                  <a:endPar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0" name="Rectangle 59"/>
                <p:cNvSpPr>
                  <a:spLocks noChangeArrowheads="1"/>
                </p:cNvSpPr>
                <p:nvPr/>
              </p:nvSpPr>
              <p:spPr bwMode="auto">
                <a:xfrm>
                  <a:off x="470" y="0"/>
                  <a:ext cx="59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1" name="Group 62"/>
              <p:cNvGrpSpPr>
                <a:grpSpLocks/>
              </p:cNvGrpSpPr>
              <p:nvPr/>
            </p:nvGrpSpPr>
            <p:grpSpPr bwMode="auto">
              <a:xfrm>
                <a:off x="0" y="403"/>
                <a:ext cx="470" cy="403"/>
                <a:chOff x="0" y="403"/>
                <a:chExt cx="470" cy="403"/>
              </a:xfrm>
            </p:grpSpPr>
            <p:sp>
              <p:nvSpPr>
                <p:cNvPr id="67" name="Rectangle 51"/>
                <p:cNvSpPr>
                  <a:spLocks noChangeArrowheads="1"/>
                </p:cNvSpPr>
                <p:nvPr/>
              </p:nvSpPr>
              <p:spPr bwMode="auto">
                <a:xfrm>
                  <a:off x="43" y="403"/>
                  <a:ext cx="3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600" b="1">
                      <a:latin typeface="Liberation Serif" panose="02020603050405020304" pitchFamily="18" charset="0"/>
                      <a:ea typeface="Liberation Serif" panose="02020603050405020304" pitchFamily="18" charset="0"/>
                      <a:cs typeface="Liberation Serif" panose="02020603050405020304" pitchFamily="18" charset="0"/>
                    </a:rPr>
                    <a:t>File_A</a:t>
                  </a: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8" name="Rectangle 61"/>
                <p:cNvSpPr>
                  <a:spLocks noChangeArrowheads="1"/>
                </p:cNvSpPr>
                <p:nvPr/>
              </p:nvSpPr>
              <p:spPr bwMode="auto">
                <a:xfrm>
                  <a:off x="0" y="403"/>
                  <a:ext cx="47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2" name="Group 64"/>
              <p:cNvGrpSpPr>
                <a:grpSpLocks/>
              </p:cNvGrpSpPr>
              <p:nvPr/>
            </p:nvGrpSpPr>
            <p:grpSpPr bwMode="auto">
              <a:xfrm>
                <a:off x="470" y="403"/>
                <a:ext cx="596" cy="403"/>
                <a:chOff x="470" y="403"/>
                <a:chExt cx="596" cy="403"/>
              </a:xfrm>
            </p:grpSpPr>
            <p:sp>
              <p:nvSpPr>
                <p:cNvPr id="65" name="Rectangle 52"/>
                <p:cNvSpPr>
                  <a:spLocks noChangeArrowheads="1"/>
                </p:cNvSpPr>
                <p:nvPr/>
              </p:nvSpPr>
              <p:spPr bwMode="auto">
                <a:xfrm>
                  <a:off x="513" y="403"/>
                  <a:ext cx="51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600" b="1">
                      <a:latin typeface="Liberation Serif" panose="02020603050405020304" pitchFamily="18" charset="0"/>
                      <a:ea typeface="Liberation Serif" panose="02020603050405020304" pitchFamily="18" charset="0"/>
                      <a:cs typeface="Liberation Serif" panose="02020603050405020304" pitchFamily="18" charset="0"/>
                    </a:rPr>
                    <a:t>3</a:t>
                  </a: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6" name="Rectangle 63"/>
                <p:cNvSpPr>
                  <a:spLocks noChangeArrowheads="1"/>
                </p:cNvSpPr>
                <p:nvPr/>
              </p:nvSpPr>
              <p:spPr bwMode="auto">
                <a:xfrm>
                  <a:off x="470" y="403"/>
                  <a:ext cx="59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3" name="Group 66"/>
              <p:cNvGrpSpPr>
                <a:grpSpLocks/>
              </p:cNvGrpSpPr>
              <p:nvPr/>
            </p:nvGrpSpPr>
            <p:grpSpPr bwMode="auto">
              <a:xfrm>
                <a:off x="0" y="806"/>
                <a:ext cx="470" cy="403"/>
                <a:chOff x="0" y="806"/>
                <a:chExt cx="470" cy="403"/>
              </a:xfrm>
            </p:grpSpPr>
            <p:sp>
              <p:nvSpPr>
                <p:cNvPr id="63" name="Rectangle 53"/>
                <p:cNvSpPr>
                  <a:spLocks noChangeArrowheads="1"/>
                </p:cNvSpPr>
                <p:nvPr/>
              </p:nvSpPr>
              <p:spPr bwMode="auto">
                <a:xfrm>
                  <a:off x="43" y="806"/>
                  <a:ext cx="3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600" b="1">
                      <a:latin typeface="Liberation Serif" panose="02020603050405020304" pitchFamily="18" charset="0"/>
                      <a:ea typeface="Liberation Serif" panose="02020603050405020304" pitchFamily="18" charset="0"/>
                      <a:cs typeface="Liberation Serif" panose="02020603050405020304" pitchFamily="18" charset="0"/>
                    </a:rPr>
                    <a:t>File_B</a:t>
                  </a: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4" name="Rectangle 65"/>
                <p:cNvSpPr>
                  <a:spLocks noChangeArrowheads="1"/>
                </p:cNvSpPr>
                <p:nvPr/>
              </p:nvSpPr>
              <p:spPr bwMode="auto">
                <a:xfrm>
                  <a:off x="0" y="806"/>
                  <a:ext cx="47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4" name="Group 68"/>
              <p:cNvGrpSpPr>
                <a:grpSpLocks/>
              </p:cNvGrpSpPr>
              <p:nvPr/>
            </p:nvGrpSpPr>
            <p:grpSpPr bwMode="auto">
              <a:xfrm>
                <a:off x="470" y="806"/>
                <a:ext cx="596" cy="403"/>
                <a:chOff x="470" y="806"/>
                <a:chExt cx="596" cy="403"/>
              </a:xfrm>
            </p:grpSpPr>
            <p:sp>
              <p:nvSpPr>
                <p:cNvPr id="61" name="Rectangle 54"/>
                <p:cNvSpPr>
                  <a:spLocks noChangeArrowheads="1"/>
                </p:cNvSpPr>
                <p:nvPr/>
              </p:nvSpPr>
              <p:spPr bwMode="auto">
                <a:xfrm>
                  <a:off x="513" y="806"/>
                  <a:ext cx="51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600" b="1">
                      <a:latin typeface="Liberation Serif" panose="02020603050405020304" pitchFamily="18" charset="0"/>
                      <a:ea typeface="Liberation Serif" panose="02020603050405020304" pitchFamily="18" charset="0"/>
                      <a:cs typeface="Liberation Serif" panose="02020603050405020304" pitchFamily="18" charset="0"/>
                    </a:rPr>
                    <a:t>11</a:t>
                  </a: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2" name="Rectangle 67"/>
                <p:cNvSpPr>
                  <a:spLocks noChangeArrowheads="1"/>
                </p:cNvSpPr>
                <p:nvPr/>
              </p:nvSpPr>
              <p:spPr bwMode="auto">
                <a:xfrm>
                  <a:off x="470" y="806"/>
                  <a:ext cx="59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5" name="Group 70"/>
              <p:cNvGrpSpPr>
                <a:grpSpLocks/>
              </p:cNvGrpSpPr>
              <p:nvPr/>
            </p:nvGrpSpPr>
            <p:grpSpPr bwMode="auto">
              <a:xfrm>
                <a:off x="0" y="1209"/>
                <a:ext cx="470" cy="518"/>
                <a:chOff x="0" y="1209"/>
                <a:chExt cx="470" cy="518"/>
              </a:xfrm>
            </p:grpSpPr>
            <p:sp>
              <p:nvSpPr>
                <p:cNvPr id="59" name="Rectangle 55"/>
                <p:cNvSpPr>
                  <a:spLocks noChangeArrowheads="1"/>
                </p:cNvSpPr>
                <p:nvPr/>
              </p:nvSpPr>
              <p:spPr bwMode="auto">
                <a:xfrm>
                  <a:off x="43" y="1209"/>
                  <a:ext cx="3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600" b="1">
                      <a:latin typeface="Liberation Serif" panose="02020603050405020304" pitchFamily="18" charset="0"/>
                      <a:ea typeface="Liberation Serif" panose="02020603050405020304" pitchFamily="18" charset="0"/>
                      <a:cs typeface="Liberation Serif" panose="02020603050405020304" pitchFamily="18" charset="0"/>
                    </a:rPr>
                    <a:t>File_C</a:t>
                  </a: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0" name="Rectangle 69"/>
                <p:cNvSpPr>
                  <a:spLocks noChangeArrowheads="1"/>
                </p:cNvSpPr>
                <p:nvPr/>
              </p:nvSpPr>
              <p:spPr bwMode="auto">
                <a:xfrm>
                  <a:off x="0" y="1209"/>
                  <a:ext cx="47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6" name="Group 72"/>
              <p:cNvGrpSpPr>
                <a:grpSpLocks/>
              </p:cNvGrpSpPr>
              <p:nvPr/>
            </p:nvGrpSpPr>
            <p:grpSpPr bwMode="auto">
              <a:xfrm>
                <a:off x="470" y="1209"/>
                <a:ext cx="596" cy="518"/>
                <a:chOff x="470" y="1209"/>
                <a:chExt cx="596" cy="518"/>
              </a:xfrm>
            </p:grpSpPr>
            <p:sp>
              <p:nvSpPr>
                <p:cNvPr id="57" name="Rectangle 56"/>
                <p:cNvSpPr>
                  <a:spLocks noChangeArrowheads="1"/>
                </p:cNvSpPr>
                <p:nvPr/>
              </p:nvSpPr>
              <p:spPr bwMode="auto">
                <a:xfrm>
                  <a:off x="513" y="1209"/>
                  <a:ext cx="51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600" b="1">
                      <a:latin typeface="Liberation Serif" panose="02020603050405020304" pitchFamily="18" charset="0"/>
                      <a:ea typeface="Liberation Serif" panose="02020603050405020304" pitchFamily="18" charset="0"/>
                      <a:cs typeface="Liberation Serif" panose="02020603050405020304" pitchFamily="18" charset="0"/>
                    </a:rPr>
                    <a:t>1</a:t>
                  </a: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8" name="Rectangle 71"/>
                <p:cNvSpPr>
                  <a:spLocks noChangeArrowheads="1"/>
                </p:cNvSpPr>
                <p:nvPr/>
              </p:nvSpPr>
              <p:spPr bwMode="auto">
                <a:xfrm>
                  <a:off x="470" y="1209"/>
                  <a:ext cx="59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sp>
          <p:nvSpPr>
            <p:cNvPr id="48" name="Rectangle 74"/>
            <p:cNvSpPr>
              <a:spLocks noChangeArrowheads="1"/>
            </p:cNvSpPr>
            <p:nvPr/>
          </p:nvSpPr>
          <p:spPr bwMode="auto">
            <a:xfrm>
              <a:off x="-3" y="-3"/>
              <a:ext cx="1072" cy="1733"/>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b="1">
                <a:latin typeface="Liberation Serif" panose="02020603050405020304" pitchFamily="18" charset="0"/>
                <a:ea typeface="Liberation Serif" panose="02020603050405020304" pitchFamily="18" charset="0"/>
                <a:cs typeface="Liberation Serif" panose="02020603050405020304" pitchFamily="18" charset="0"/>
              </a:endParaRPr>
            </a:p>
          </p:txBody>
        </p:sp>
      </p:grpSp>
      <p:graphicFrame>
        <p:nvGraphicFramePr>
          <p:cNvPr id="73" name="Object 5"/>
          <p:cNvGraphicFramePr>
            <a:graphicFrameLocks noChangeAspect="1"/>
          </p:cNvGraphicFramePr>
          <p:nvPr>
            <p:extLst>
              <p:ext uri="{D42A27DB-BD31-4B8C-83A1-F6EECF244321}">
                <p14:modId xmlns:p14="http://schemas.microsoft.com/office/powerpoint/2010/main" val="1381036338"/>
              </p:ext>
            </p:extLst>
          </p:nvPr>
        </p:nvGraphicFramePr>
        <p:xfrm>
          <a:off x="4867456" y="4064502"/>
          <a:ext cx="6854051" cy="1830972"/>
        </p:xfrm>
        <a:graphic>
          <a:graphicData uri="http://schemas.openxmlformats.org/presentationml/2006/ole">
            <mc:AlternateContent xmlns:mc="http://schemas.openxmlformats.org/markup-compatibility/2006">
              <mc:Choice xmlns:v="urn:schemas-microsoft-com:vml" Requires="v">
                <p:oleObj spid="_x0000_s25871" name="VISIO" r:id="rId6" imgW="4721352" imgH="1438656" progId="Visio.Drawing.6">
                  <p:embed/>
                </p:oleObj>
              </mc:Choice>
              <mc:Fallback>
                <p:oleObj name="VISIO" r:id="rId6" imgW="4721352" imgH="1438656"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7456" y="4064502"/>
                        <a:ext cx="6854051" cy="183097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4135784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653" y="288758"/>
            <a:ext cx="8771021" cy="710534"/>
          </a:xfrm>
        </p:spPr>
        <p:txBody>
          <a:bodyPr anchor="t"/>
          <a:lstStyle/>
          <a:p>
            <a:r>
              <a:rPr lang="en-GB" altLang="en-US" sz="3600" dirty="0">
                <a:solidFill>
                  <a:schemeClr val="tx1"/>
                </a:solidFill>
                <a:cs typeface="Times New Roman" panose="02020603050405020304" pitchFamily="18" charset="0"/>
              </a:rPr>
              <a:t>Example </a:t>
            </a:r>
            <a:r>
              <a:rPr lang="en-GB" altLang="en-US" sz="3600" dirty="0" smtClean="0">
                <a:solidFill>
                  <a:schemeClr val="tx1"/>
                </a:solidFill>
                <a:cs typeface="Times New Roman" panose="02020603050405020304" pitchFamily="18" charset="0"/>
              </a:rPr>
              <a:t>3: FAT (File Allocation Table) </a:t>
            </a:r>
            <a:r>
              <a:rPr lang="en-GB" altLang="en-US" sz="3600" dirty="0" smtClean="0">
                <a:solidFill>
                  <a:schemeClr val="tx1"/>
                </a:solidFill>
              </a:rPr>
              <a:t> </a:t>
            </a:r>
            <a:r>
              <a:rPr lang="en-GB" altLang="en-US" sz="3600" dirty="0">
                <a:solidFill>
                  <a:schemeClr val="tx1"/>
                </a:solidFill>
              </a:rPr>
              <a:t/>
            </a:r>
            <a:br>
              <a:rPr lang="en-GB" altLang="en-US" sz="3600" dirty="0">
                <a:solidFill>
                  <a:schemeClr val="tx1"/>
                </a:solidFill>
              </a:rPr>
            </a:br>
            <a:endParaRPr lang="en-IE" sz="3600" dirty="0">
              <a:solidFill>
                <a:schemeClr val="tx1"/>
              </a:solidFill>
            </a:endParaRPr>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45" name="Object 34"/>
          <p:cNvGraphicFramePr>
            <a:graphicFrameLocks noChangeAspect="1"/>
          </p:cNvGraphicFramePr>
          <p:nvPr>
            <p:extLst>
              <p:ext uri="{D42A27DB-BD31-4B8C-83A1-F6EECF244321}">
                <p14:modId xmlns:p14="http://schemas.microsoft.com/office/powerpoint/2010/main" val="1604082614"/>
              </p:ext>
            </p:extLst>
          </p:nvPr>
        </p:nvGraphicFramePr>
        <p:xfrm>
          <a:off x="441145" y="1479883"/>
          <a:ext cx="3814090" cy="4728412"/>
        </p:xfrm>
        <a:graphic>
          <a:graphicData uri="http://schemas.openxmlformats.org/presentationml/2006/ole">
            <mc:AlternateContent xmlns:mc="http://schemas.openxmlformats.org/markup-compatibility/2006">
              <mc:Choice xmlns:v="urn:schemas-microsoft-com:vml" Requires="v">
                <p:oleObj spid="_x0000_s26758" name="VISIO" r:id="rId4" imgW="2974848" imgH="3275076" progId="Visio.Drawing.6">
                  <p:embed/>
                </p:oleObj>
              </mc:Choice>
              <mc:Fallback>
                <p:oleObj name="VISIO" r:id="rId4" imgW="2974848" imgH="327507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145" y="1479883"/>
                        <a:ext cx="3814090" cy="4728412"/>
                      </a:xfrm>
                      <a:prstGeom prst="rect">
                        <a:avLst/>
                      </a:prstGeom>
                      <a:noFill/>
                      <a:ln>
                        <a:noFill/>
                      </a:ln>
                      <a:extLst/>
                    </p:spPr>
                  </p:pic>
                </p:oleObj>
              </mc:Fallback>
            </mc:AlternateContent>
          </a:graphicData>
        </a:graphic>
      </p:graphicFrame>
      <p:grpSp>
        <p:nvGrpSpPr>
          <p:cNvPr id="46" name="Group 322"/>
          <p:cNvGrpSpPr>
            <a:grpSpLocks/>
          </p:cNvGrpSpPr>
          <p:nvPr/>
        </p:nvGrpSpPr>
        <p:grpSpPr bwMode="auto">
          <a:xfrm>
            <a:off x="4719588" y="1235294"/>
            <a:ext cx="2559518" cy="4881563"/>
            <a:chOff x="-3" y="-3"/>
            <a:chExt cx="933" cy="8454"/>
          </a:xfrm>
        </p:grpSpPr>
        <p:grpSp>
          <p:nvGrpSpPr>
            <p:cNvPr id="47" name="Group 320"/>
            <p:cNvGrpSpPr>
              <a:grpSpLocks/>
            </p:cNvGrpSpPr>
            <p:nvPr/>
          </p:nvGrpSpPr>
          <p:grpSpPr bwMode="auto">
            <a:xfrm>
              <a:off x="0" y="0"/>
              <a:ext cx="927" cy="8448"/>
              <a:chOff x="0" y="0"/>
              <a:chExt cx="927" cy="8448"/>
            </a:xfrm>
          </p:grpSpPr>
          <p:grpSp>
            <p:nvGrpSpPr>
              <p:cNvPr id="49" name="Group 237"/>
              <p:cNvGrpSpPr>
                <a:grpSpLocks/>
              </p:cNvGrpSpPr>
              <p:nvPr/>
            </p:nvGrpSpPr>
            <p:grpSpPr bwMode="auto">
              <a:xfrm>
                <a:off x="0" y="0"/>
                <a:ext cx="413" cy="480"/>
                <a:chOff x="0" y="0"/>
                <a:chExt cx="413" cy="480"/>
              </a:xfrm>
            </p:grpSpPr>
            <p:sp>
              <p:nvSpPr>
                <p:cNvPr id="173" name="Rectangle 194"/>
                <p:cNvSpPr>
                  <a:spLocks noChangeArrowheads="1"/>
                </p:cNvSpPr>
                <p:nvPr/>
              </p:nvSpPr>
              <p:spPr bwMode="auto">
                <a:xfrm>
                  <a:off x="43" y="0"/>
                  <a:ext cx="32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400" b="1">
                      <a:cs typeface="Times New Roman" panose="02020603050405020304" pitchFamily="18" charset="0"/>
                    </a:rPr>
                    <a:t>Cluster</a:t>
                  </a:r>
                </a:p>
                <a:p>
                  <a:pPr>
                    <a:spcBef>
                      <a:spcPct val="0"/>
                    </a:spcBef>
                    <a:buFontTx/>
                    <a:buNone/>
                  </a:pPr>
                  <a:endParaRPr lang="en-GB" altLang="en-US" sz="1400"/>
                </a:p>
              </p:txBody>
            </p:sp>
            <p:sp>
              <p:nvSpPr>
                <p:cNvPr id="174" name="Rectangle 236"/>
                <p:cNvSpPr>
                  <a:spLocks noChangeArrowheads="1"/>
                </p:cNvSpPr>
                <p:nvPr/>
              </p:nvSpPr>
              <p:spPr bwMode="auto">
                <a:xfrm>
                  <a:off x="0" y="0"/>
                  <a:ext cx="413"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50" name="Group 239"/>
              <p:cNvGrpSpPr>
                <a:grpSpLocks/>
              </p:cNvGrpSpPr>
              <p:nvPr/>
            </p:nvGrpSpPr>
            <p:grpSpPr bwMode="auto">
              <a:xfrm>
                <a:off x="413" y="0"/>
                <a:ext cx="514" cy="480"/>
                <a:chOff x="413" y="0"/>
                <a:chExt cx="514" cy="480"/>
              </a:xfrm>
            </p:grpSpPr>
            <p:sp>
              <p:nvSpPr>
                <p:cNvPr id="171" name="Rectangle 195"/>
                <p:cNvSpPr>
                  <a:spLocks noChangeArrowheads="1"/>
                </p:cNvSpPr>
                <p:nvPr/>
              </p:nvSpPr>
              <p:spPr bwMode="auto">
                <a:xfrm>
                  <a:off x="456" y="0"/>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b="1">
                      <a:cs typeface="Times New Roman" panose="02020603050405020304" pitchFamily="18" charset="0"/>
                    </a:rPr>
                    <a:t>Pointer</a:t>
                  </a:r>
                  <a:endParaRPr lang="en-GB" altLang="en-US" sz="1400">
                    <a:cs typeface="Times New Roman" panose="02020603050405020304" pitchFamily="18" charset="0"/>
                  </a:endParaRPr>
                </a:p>
                <a:p>
                  <a:pPr>
                    <a:spcBef>
                      <a:spcPct val="0"/>
                    </a:spcBef>
                    <a:buFontTx/>
                    <a:buNone/>
                  </a:pPr>
                  <a:endParaRPr lang="en-GB" altLang="en-US" sz="1400"/>
                </a:p>
              </p:txBody>
            </p:sp>
            <p:sp>
              <p:nvSpPr>
                <p:cNvPr id="172" name="Rectangle 238"/>
                <p:cNvSpPr>
                  <a:spLocks noChangeArrowheads="1"/>
                </p:cNvSpPr>
                <p:nvPr/>
              </p:nvSpPr>
              <p:spPr bwMode="auto">
                <a:xfrm>
                  <a:off x="413" y="0"/>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51" name="Group 241"/>
              <p:cNvGrpSpPr>
                <a:grpSpLocks/>
              </p:cNvGrpSpPr>
              <p:nvPr/>
            </p:nvGrpSpPr>
            <p:grpSpPr bwMode="auto">
              <a:xfrm>
                <a:off x="0" y="480"/>
                <a:ext cx="413" cy="384"/>
                <a:chOff x="0" y="480"/>
                <a:chExt cx="413" cy="384"/>
              </a:xfrm>
            </p:grpSpPr>
            <p:sp>
              <p:nvSpPr>
                <p:cNvPr id="169" name="Rectangle 196"/>
                <p:cNvSpPr>
                  <a:spLocks noChangeArrowheads="1"/>
                </p:cNvSpPr>
                <p:nvPr/>
              </p:nvSpPr>
              <p:spPr bwMode="auto">
                <a:xfrm>
                  <a:off x="43" y="480"/>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0</a:t>
                  </a:r>
                  <a:endParaRPr lang="en-GB" altLang="en-US" sz="1400">
                    <a:cs typeface="Times New Roman" panose="02020603050405020304" pitchFamily="18" charset="0"/>
                  </a:endParaRPr>
                </a:p>
                <a:p>
                  <a:pPr>
                    <a:spcBef>
                      <a:spcPct val="0"/>
                    </a:spcBef>
                    <a:buFontTx/>
                    <a:buNone/>
                  </a:pPr>
                  <a:endParaRPr lang="en-GB" altLang="en-US" sz="1400"/>
                </a:p>
              </p:txBody>
            </p:sp>
            <p:sp>
              <p:nvSpPr>
                <p:cNvPr id="170" name="Rectangle 240"/>
                <p:cNvSpPr>
                  <a:spLocks noChangeArrowheads="1"/>
                </p:cNvSpPr>
                <p:nvPr/>
              </p:nvSpPr>
              <p:spPr bwMode="auto">
                <a:xfrm>
                  <a:off x="0" y="480"/>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52" name="Group 243"/>
              <p:cNvGrpSpPr>
                <a:grpSpLocks/>
              </p:cNvGrpSpPr>
              <p:nvPr/>
            </p:nvGrpSpPr>
            <p:grpSpPr bwMode="auto">
              <a:xfrm>
                <a:off x="413" y="480"/>
                <a:ext cx="514" cy="384"/>
                <a:chOff x="413" y="480"/>
                <a:chExt cx="514" cy="384"/>
              </a:xfrm>
            </p:grpSpPr>
            <p:sp>
              <p:nvSpPr>
                <p:cNvPr id="167" name="Rectangle 197"/>
                <p:cNvSpPr>
                  <a:spLocks noChangeArrowheads="1"/>
                </p:cNvSpPr>
                <p:nvPr/>
              </p:nvSpPr>
              <p:spPr bwMode="auto">
                <a:xfrm>
                  <a:off x="456" y="480"/>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Free</a:t>
                  </a:r>
                  <a:endParaRPr lang="en-GB" altLang="en-US" sz="1400">
                    <a:cs typeface="Times New Roman" panose="02020603050405020304" pitchFamily="18" charset="0"/>
                  </a:endParaRPr>
                </a:p>
                <a:p>
                  <a:pPr>
                    <a:spcBef>
                      <a:spcPct val="0"/>
                    </a:spcBef>
                    <a:buFontTx/>
                    <a:buNone/>
                  </a:pPr>
                  <a:endParaRPr lang="en-GB" altLang="en-US" sz="1400"/>
                </a:p>
              </p:txBody>
            </p:sp>
            <p:sp>
              <p:nvSpPr>
                <p:cNvPr id="168" name="Rectangle 242"/>
                <p:cNvSpPr>
                  <a:spLocks noChangeArrowheads="1"/>
                </p:cNvSpPr>
                <p:nvPr/>
              </p:nvSpPr>
              <p:spPr bwMode="auto">
                <a:xfrm>
                  <a:off x="413" y="480"/>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53" name="Group 245"/>
              <p:cNvGrpSpPr>
                <a:grpSpLocks/>
              </p:cNvGrpSpPr>
              <p:nvPr/>
            </p:nvGrpSpPr>
            <p:grpSpPr bwMode="auto">
              <a:xfrm>
                <a:off x="0" y="864"/>
                <a:ext cx="413" cy="384"/>
                <a:chOff x="0" y="864"/>
                <a:chExt cx="413" cy="384"/>
              </a:xfrm>
            </p:grpSpPr>
            <p:sp>
              <p:nvSpPr>
                <p:cNvPr id="165" name="Rectangle 198"/>
                <p:cNvSpPr>
                  <a:spLocks noChangeArrowheads="1"/>
                </p:cNvSpPr>
                <p:nvPr/>
              </p:nvSpPr>
              <p:spPr bwMode="auto">
                <a:xfrm>
                  <a:off x="43" y="864"/>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a:t>
                  </a:r>
                  <a:endParaRPr lang="en-GB" altLang="en-US" sz="1400">
                    <a:cs typeface="Times New Roman" panose="02020603050405020304" pitchFamily="18" charset="0"/>
                  </a:endParaRPr>
                </a:p>
                <a:p>
                  <a:pPr>
                    <a:spcBef>
                      <a:spcPct val="0"/>
                    </a:spcBef>
                    <a:buFontTx/>
                    <a:buNone/>
                  </a:pPr>
                  <a:endParaRPr lang="en-GB" altLang="en-US" sz="1400"/>
                </a:p>
              </p:txBody>
            </p:sp>
            <p:sp>
              <p:nvSpPr>
                <p:cNvPr id="166" name="Rectangle 244"/>
                <p:cNvSpPr>
                  <a:spLocks noChangeArrowheads="1"/>
                </p:cNvSpPr>
                <p:nvPr/>
              </p:nvSpPr>
              <p:spPr bwMode="auto">
                <a:xfrm>
                  <a:off x="0" y="864"/>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54" name="Group 247"/>
              <p:cNvGrpSpPr>
                <a:grpSpLocks/>
              </p:cNvGrpSpPr>
              <p:nvPr/>
            </p:nvGrpSpPr>
            <p:grpSpPr bwMode="auto">
              <a:xfrm>
                <a:off x="413" y="864"/>
                <a:ext cx="514" cy="384"/>
                <a:chOff x="413" y="864"/>
                <a:chExt cx="514" cy="384"/>
              </a:xfrm>
            </p:grpSpPr>
            <p:sp>
              <p:nvSpPr>
                <p:cNvPr id="163" name="Rectangle 199"/>
                <p:cNvSpPr>
                  <a:spLocks noChangeArrowheads="1"/>
                </p:cNvSpPr>
                <p:nvPr/>
              </p:nvSpPr>
              <p:spPr bwMode="auto">
                <a:xfrm>
                  <a:off x="456" y="864"/>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4</a:t>
                  </a:r>
                  <a:endParaRPr lang="en-GB" altLang="en-US" sz="1400">
                    <a:cs typeface="Times New Roman" panose="02020603050405020304" pitchFamily="18" charset="0"/>
                  </a:endParaRPr>
                </a:p>
                <a:p>
                  <a:pPr>
                    <a:spcBef>
                      <a:spcPct val="0"/>
                    </a:spcBef>
                    <a:buFontTx/>
                    <a:buNone/>
                  </a:pPr>
                  <a:endParaRPr lang="en-GB" altLang="en-US" sz="1400"/>
                </a:p>
              </p:txBody>
            </p:sp>
            <p:sp>
              <p:nvSpPr>
                <p:cNvPr id="164" name="Rectangle 246"/>
                <p:cNvSpPr>
                  <a:spLocks noChangeArrowheads="1"/>
                </p:cNvSpPr>
                <p:nvPr/>
              </p:nvSpPr>
              <p:spPr bwMode="auto">
                <a:xfrm>
                  <a:off x="413" y="864"/>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55" name="Group 249"/>
              <p:cNvGrpSpPr>
                <a:grpSpLocks/>
              </p:cNvGrpSpPr>
              <p:nvPr/>
            </p:nvGrpSpPr>
            <p:grpSpPr bwMode="auto">
              <a:xfrm>
                <a:off x="0" y="1248"/>
                <a:ext cx="413" cy="384"/>
                <a:chOff x="0" y="1248"/>
                <a:chExt cx="413" cy="384"/>
              </a:xfrm>
            </p:grpSpPr>
            <p:sp>
              <p:nvSpPr>
                <p:cNvPr id="161" name="Rectangle 200"/>
                <p:cNvSpPr>
                  <a:spLocks noChangeArrowheads="1"/>
                </p:cNvSpPr>
                <p:nvPr/>
              </p:nvSpPr>
              <p:spPr bwMode="auto">
                <a:xfrm>
                  <a:off x="43" y="1248"/>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2</a:t>
                  </a:r>
                  <a:endParaRPr lang="en-GB" altLang="en-US" sz="1400">
                    <a:cs typeface="Times New Roman" panose="02020603050405020304" pitchFamily="18" charset="0"/>
                  </a:endParaRPr>
                </a:p>
                <a:p>
                  <a:pPr>
                    <a:spcBef>
                      <a:spcPct val="0"/>
                    </a:spcBef>
                    <a:buFontTx/>
                    <a:buNone/>
                  </a:pPr>
                  <a:endParaRPr lang="en-GB" altLang="en-US" sz="1400"/>
                </a:p>
              </p:txBody>
            </p:sp>
            <p:sp>
              <p:nvSpPr>
                <p:cNvPr id="162" name="Rectangle 248"/>
                <p:cNvSpPr>
                  <a:spLocks noChangeArrowheads="1"/>
                </p:cNvSpPr>
                <p:nvPr/>
              </p:nvSpPr>
              <p:spPr bwMode="auto">
                <a:xfrm>
                  <a:off x="0" y="1248"/>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56" name="Group 251"/>
              <p:cNvGrpSpPr>
                <a:grpSpLocks/>
              </p:cNvGrpSpPr>
              <p:nvPr/>
            </p:nvGrpSpPr>
            <p:grpSpPr bwMode="auto">
              <a:xfrm>
                <a:off x="413" y="1248"/>
                <a:ext cx="514" cy="384"/>
                <a:chOff x="413" y="1248"/>
                <a:chExt cx="514" cy="384"/>
              </a:xfrm>
            </p:grpSpPr>
            <p:sp>
              <p:nvSpPr>
                <p:cNvPr id="159" name="Rectangle 201"/>
                <p:cNvSpPr>
                  <a:spLocks noChangeArrowheads="1"/>
                </p:cNvSpPr>
                <p:nvPr/>
              </p:nvSpPr>
              <p:spPr bwMode="auto">
                <a:xfrm>
                  <a:off x="456" y="1248"/>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Free</a:t>
                  </a:r>
                  <a:endParaRPr lang="en-GB" altLang="en-US" sz="1400">
                    <a:cs typeface="Times New Roman" panose="02020603050405020304" pitchFamily="18" charset="0"/>
                  </a:endParaRPr>
                </a:p>
                <a:p>
                  <a:pPr>
                    <a:spcBef>
                      <a:spcPct val="0"/>
                    </a:spcBef>
                    <a:buFontTx/>
                    <a:buNone/>
                  </a:pPr>
                  <a:endParaRPr lang="en-GB" altLang="en-US" sz="1400"/>
                </a:p>
              </p:txBody>
            </p:sp>
            <p:sp>
              <p:nvSpPr>
                <p:cNvPr id="160" name="Rectangle 250"/>
                <p:cNvSpPr>
                  <a:spLocks noChangeArrowheads="1"/>
                </p:cNvSpPr>
                <p:nvPr/>
              </p:nvSpPr>
              <p:spPr bwMode="auto">
                <a:xfrm>
                  <a:off x="413" y="1248"/>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57" name="Group 253"/>
              <p:cNvGrpSpPr>
                <a:grpSpLocks/>
              </p:cNvGrpSpPr>
              <p:nvPr/>
            </p:nvGrpSpPr>
            <p:grpSpPr bwMode="auto">
              <a:xfrm>
                <a:off x="0" y="1632"/>
                <a:ext cx="413" cy="384"/>
                <a:chOff x="0" y="1632"/>
                <a:chExt cx="413" cy="384"/>
              </a:xfrm>
            </p:grpSpPr>
            <p:sp>
              <p:nvSpPr>
                <p:cNvPr id="157" name="Rectangle 202"/>
                <p:cNvSpPr>
                  <a:spLocks noChangeArrowheads="1"/>
                </p:cNvSpPr>
                <p:nvPr/>
              </p:nvSpPr>
              <p:spPr bwMode="auto">
                <a:xfrm>
                  <a:off x="43" y="1632"/>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3</a:t>
                  </a:r>
                  <a:endParaRPr lang="en-GB" altLang="en-US" sz="1400">
                    <a:cs typeface="Times New Roman" panose="02020603050405020304" pitchFamily="18" charset="0"/>
                  </a:endParaRPr>
                </a:p>
                <a:p>
                  <a:pPr>
                    <a:spcBef>
                      <a:spcPct val="0"/>
                    </a:spcBef>
                    <a:buFontTx/>
                    <a:buNone/>
                  </a:pPr>
                  <a:endParaRPr lang="en-GB" altLang="en-US" sz="1400"/>
                </a:p>
              </p:txBody>
            </p:sp>
            <p:sp>
              <p:nvSpPr>
                <p:cNvPr id="158" name="Rectangle 252"/>
                <p:cNvSpPr>
                  <a:spLocks noChangeArrowheads="1"/>
                </p:cNvSpPr>
                <p:nvPr/>
              </p:nvSpPr>
              <p:spPr bwMode="auto">
                <a:xfrm>
                  <a:off x="0" y="1632"/>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58" name="Group 255"/>
              <p:cNvGrpSpPr>
                <a:grpSpLocks/>
              </p:cNvGrpSpPr>
              <p:nvPr/>
            </p:nvGrpSpPr>
            <p:grpSpPr bwMode="auto">
              <a:xfrm>
                <a:off x="413" y="1632"/>
                <a:ext cx="514" cy="384"/>
                <a:chOff x="413" y="1632"/>
                <a:chExt cx="514" cy="384"/>
              </a:xfrm>
            </p:grpSpPr>
            <p:sp>
              <p:nvSpPr>
                <p:cNvPr id="155" name="Rectangle 203"/>
                <p:cNvSpPr>
                  <a:spLocks noChangeArrowheads="1"/>
                </p:cNvSpPr>
                <p:nvPr/>
              </p:nvSpPr>
              <p:spPr bwMode="auto">
                <a:xfrm>
                  <a:off x="456" y="1632"/>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9</a:t>
                  </a:r>
                  <a:endParaRPr lang="en-GB" altLang="en-US" sz="1400">
                    <a:cs typeface="Times New Roman" panose="02020603050405020304" pitchFamily="18" charset="0"/>
                  </a:endParaRPr>
                </a:p>
                <a:p>
                  <a:pPr>
                    <a:spcBef>
                      <a:spcPct val="0"/>
                    </a:spcBef>
                    <a:buFontTx/>
                    <a:buNone/>
                  </a:pPr>
                  <a:endParaRPr lang="en-GB" altLang="en-US" sz="1400"/>
                </a:p>
              </p:txBody>
            </p:sp>
            <p:sp>
              <p:nvSpPr>
                <p:cNvPr id="156" name="Rectangle 254"/>
                <p:cNvSpPr>
                  <a:spLocks noChangeArrowheads="1"/>
                </p:cNvSpPr>
                <p:nvPr/>
              </p:nvSpPr>
              <p:spPr bwMode="auto">
                <a:xfrm>
                  <a:off x="413" y="1632"/>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59" name="Group 257"/>
              <p:cNvGrpSpPr>
                <a:grpSpLocks/>
              </p:cNvGrpSpPr>
              <p:nvPr/>
            </p:nvGrpSpPr>
            <p:grpSpPr bwMode="auto">
              <a:xfrm>
                <a:off x="0" y="2016"/>
                <a:ext cx="413" cy="384"/>
                <a:chOff x="0" y="2016"/>
                <a:chExt cx="413" cy="384"/>
              </a:xfrm>
            </p:grpSpPr>
            <p:sp>
              <p:nvSpPr>
                <p:cNvPr id="153" name="Rectangle 204"/>
                <p:cNvSpPr>
                  <a:spLocks noChangeArrowheads="1"/>
                </p:cNvSpPr>
                <p:nvPr/>
              </p:nvSpPr>
              <p:spPr bwMode="auto">
                <a:xfrm>
                  <a:off x="43" y="2016"/>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4</a:t>
                  </a:r>
                  <a:endParaRPr lang="en-GB" altLang="en-US" sz="1400">
                    <a:cs typeface="Times New Roman" panose="02020603050405020304" pitchFamily="18" charset="0"/>
                  </a:endParaRPr>
                </a:p>
                <a:p>
                  <a:pPr>
                    <a:spcBef>
                      <a:spcPct val="0"/>
                    </a:spcBef>
                    <a:buFontTx/>
                    <a:buNone/>
                  </a:pPr>
                  <a:endParaRPr lang="en-GB" altLang="en-US" sz="1400"/>
                </a:p>
              </p:txBody>
            </p:sp>
            <p:sp>
              <p:nvSpPr>
                <p:cNvPr id="154" name="Rectangle 256"/>
                <p:cNvSpPr>
                  <a:spLocks noChangeArrowheads="1"/>
                </p:cNvSpPr>
                <p:nvPr/>
              </p:nvSpPr>
              <p:spPr bwMode="auto">
                <a:xfrm>
                  <a:off x="0" y="2016"/>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60" name="Group 259"/>
              <p:cNvGrpSpPr>
                <a:grpSpLocks/>
              </p:cNvGrpSpPr>
              <p:nvPr/>
            </p:nvGrpSpPr>
            <p:grpSpPr bwMode="auto">
              <a:xfrm>
                <a:off x="413" y="2016"/>
                <a:ext cx="514" cy="384"/>
                <a:chOff x="413" y="2016"/>
                <a:chExt cx="514" cy="384"/>
              </a:xfrm>
            </p:grpSpPr>
            <p:sp>
              <p:nvSpPr>
                <p:cNvPr id="151" name="Rectangle 205"/>
                <p:cNvSpPr>
                  <a:spLocks noChangeArrowheads="1"/>
                </p:cNvSpPr>
                <p:nvPr/>
              </p:nvSpPr>
              <p:spPr bwMode="auto">
                <a:xfrm>
                  <a:off x="456" y="2016"/>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12</a:t>
                  </a:r>
                  <a:endParaRPr lang="en-GB" altLang="en-US" sz="1400">
                    <a:cs typeface="Times New Roman" panose="02020603050405020304" pitchFamily="18" charset="0"/>
                  </a:endParaRPr>
                </a:p>
                <a:p>
                  <a:pPr>
                    <a:spcBef>
                      <a:spcPct val="0"/>
                    </a:spcBef>
                    <a:buFontTx/>
                    <a:buNone/>
                  </a:pPr>
                  <a:endParaRPr lang="en-GB" altLang="en-US" sz="1400"/>
                </a:p>
              </p:txBody>
            </p:sp>
            <p:sp>
              <p:nvSpPr>
                <p:cNvPr id="152" name="Rectangle 258"/>
                <p:cNvSpPr>
                  <a:spLocks noChangeArrowheads="1"/>
                </p:cNvSpPr>
                <p:nvPr/>
              </p:nvSpPr>
              <p:spPr bwMode="auto">
                <a:xfrm>
                  <a:off x="413" y="2016"/>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61" name="Group 261"/>
              <p:cNvGrpSpPr>
                <a:grpSpLocks/>
              </p:cNvGrpSpPr>
              <p:nvPr/>
            </p:nvGrpSpPr>
            <p:grpSpPr bwMode="auto">
              <a:xfrm>
                <a:off x="0" y="2400"/>
                <a:ext cx="413" cy="384"/>
                <a:chOff x="0" y="2400"/>
                <a:chExt cx="413" cy="384"/>
              </a:xfrm>
            </p:grpSpPr>
            <p:sp>
              <p:nvSpPr>
                <p:cNvPr id="149" name="Rectangle 206"/>
                <p:cNvSpPr>
                  <a:spLocks noChangeArrowheads="1"/>
                </p:cNvSpPr>
                <p:nvPr/>
              </p:nvSpPr>
              <p:spPr bwMode="auto">
                <a:xfrm>
                  <a:off x="43" y="2400"/>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5</a:t>
                  </a:r>
                  <a:endParaRPr lang="en-GB" altLang="en-US" sz="1400">
                    <a:cs typeface="Times New Roman" panose="02020603050405020304" pitchFamily="18" charset="0"/>
                  </a:endParaRPr>
                </a:p>
                <a:p>
                  <a:pPr>
                    <a:spcBef>
                      <a:spcPct val="0"/>
                    </a:spcBef>
                    <a:buFontTx/>
                    <a:buNone/>
                  </a:pPr>
                  <a:endParaRPr lang="en-GB" altLang="en-US" sz="1400"/>
                </a:p>
              </p:txBody>
            </p:sp>
            <p:sp>
              <p:nvSpPr>
                <p:cNvPr id="150" name="Rectangle 260"/>
                <p:cNvSpPr>
                  <a:spLocks noChangeArrowheads="1"/>
                </p:cNvSpPr>
                <p:nvPr/>
              </p:nvSpPr>
              <p:spPr bwMode="auto">
                <a:xfrm>
                  <a:off x="0" y="2400"/>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62" name="Group 263"/>
              <p:cNvGrpSpPr>
                <a:grpSpLocks/>
              </p:cNvGrpSpPr>
              <p:nvPr/>
            </p:nvGrpSpPr>
            <p:grpSpPr bwMode="auto">
              <a:xfrm>
                <a:off x="413" y="2400"/>
                <a:ext cx="514" cy="384"/>
                <a:chOff x="413" y="2400"/>
                <a:chExt cx="514" cy="384"/>
              </a:xfrm>
            </p:grpSpPr>
            <p:sp>
              <p:nvSpPr>
                <p:cNvPr id="147" name="Rectangle 207"/>
                <p:cNvSpPr>
                  <a:spLocks noChangeArrowheads="1"/>
                </p:cNvSpPr>
                <p:nvPr/>
              </p:nvSpPr>
              <p:spPr bwMode="auto">
                <a:xfrm>
                  <a:off x="456" y="2400"/>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8</a:t>
                  </a:r>
                  <a:endParaRPr lang="en-GB" altLang="en-US" sz="1400">
                    <a:cs typeface="Times New Roman" panose="02020603050405020304" pitchFamily="18" charset="0"/>
                  </a:endParaRPr>
                </a:p>
                <a:p>
                  <a:pPr>
                    <a:spcBef>
                      <a:spcPct val="0"/>
                    </a:spcBef>
                    <a:buFontTx/>
                    <a:buNone/>
                  </a:pPr>
                  <a:endParaRPr lang="en-GB" altLang="en-US" sz="1400"/>
                </a:p>
              </p:txBody>
            </p:sp>
            <p:sp>
              <p:nvSpPr>
                <p:cNvPr id="148" name="Rectangle 262"/>
                <p:cNvSpPr>
                  <a:spLocks noChangeArrowheads="1"/>
                </p:cNvSpPr>
                <p:nvPr/>
              </p:nvSpPr>
              <p:spPr bwMode="auto">
                <a:xfrm>
                  <a:off x="413" y="2400"/>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63" name="Group 265"/>
              <p:cNvGrpSpPr>
                <a:grpSpLocks/>
              </p:cNvGrpSpPr>
              <p:nvPr/>
            </p:nvGrpSpPr>
            <p:grpSpPr bwMode="auto">
              <a:xfrm>
                <a:off x="0" y="2784"/>
                <a:ext cx="413" cy="384"/>
                <a:chOff x="0" y="2784"/>
                <a:chExt cx="413" cy="384"/>
              </a:xfrm>
            </p:grpSpPr>
            <p:sp>
              <p:nvSpPr>
                <p:cNvPr id="145" name="Rectangle 208"/>
                <p:cNvSpPr>
                  <a:spLocks noChangeArrowheads="1"/>
                </p:cNvSpPr>
                <p:nvPr/>
              </p:nvSpPr>
              <p:spPr bwMode="auto">
                <a:xfrm>
                  <a:off x="43" y="2784"/>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6</a:t>
                  </a:r>
                  <a:endParaRPr lang="en-GB" altLang="en-US" sz="1400">
                    <a:cs typeface="Times New Roman" panose="02020603050405020304" pitchFamily="18" charset="0"/>
                  </a:endParaRPr>
                </a:p>
                <a:p>
                  <a:pPr>
                    <a:spcBef>
                      <a:spcPct val="0"/>
                    </a:spcBef>
                    <a:buFontTx/>
                    <a:buNone/>
                  </a:pPr>
                  <a:endParaRPr lang="en-GB" altLang="en-US" sz="1400"/>
                </a:p>
              </p:txBody>
            </p:sp>
            <p:sp>
              <p:nvSpPr>
                <p:cNvPr id="146" name="Rectangle 264"/>
                <p:cNvSpPr>
                  <a:spLocks noChangeArrowheads="1"/>
                </p:cNvSpPr>
                <p:nvPr/>
              </p:nvSpPr>
              <p:spPr bwMode="auto">
                <a:xfrm>
                  <a:off x="0" y="2784"/>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64" name="Group 267"/>
              <p:cNvGrpSpPr>
                <a:grpSpLocks/>
              </p:cNvGrpSpPr>
              <p:nvPr/>
            </p:nvGrpSpPr>
            <p:grpSpPr bwMode="auto">
              <a:xfrm>
                <a:off x="413" y="2784"/>
                <a:ext cx="514" cy="384"/>
                <a:chOff x="413" y="2784"/>
                <a:chExt cx="514" cy="384"/>
              </a:xfrm>
            </p:grpSpPr>
            <p:sp>
              <p:nvSpPr>
                <p:cNvPr id="143" name="Rectangle 209"/>
                <p:cNvSpPr>
                  <a:spLocks noChangeArrowheads="1"/>
                </p:cNvSpPr>
                <p:nvPr/>
              </p:nvSpPr>
              <p:spPr bwMode="auto">
                <a:xfrm>
                  <a:off x="456" y="2784"/>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Free</a:t>
                  </a:r>
                  <a:endParaRPr lang="en-GB" altLang="en-US" sz="1400">
                    <a:cs typeface="Times New Roman" panose="02020603050405020304" pitchFamily="18" charset="0"/>
                  </a:endParaRPr>
                </a:p>
                <a:p>
                  <a:pPr>
                    <a:spcBef>
                      <a:spcPct val="0"/>
                    </a:spcBef>
                    <a:buFontTx/>
                    <a:buNone/>
                  </a:pPr>
                  <a:endParaRPr lang="en-GB" altLang="en-US" sz="1400"/>
                </a:p>
              </p:txBody>
            </p:sp>
            <p:sp>
              <p:nvSpPr>
                <p:cNvPr id="144" name="Rectangle 266"/>
                <p:cNvSpPr>
                  <a:spLocks noChangeArrowheads="1"/>
                </p:cNvSpPr>
                <p:nvPr/>
              </p:nvSpPr>
              <p:spPr bwMode="auto">
                <a:xfrm>
                  <a:off x="413" y="2784"/>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65" name="Group 269"/>
              <p:cNvGrpSpPr>
                <a:grpSpLocks/>
              </p:cNvGrpSpPr>
              <p:nvPr/>
            </p:nvGrpSpPr>
            <p:grpSpPr bwMode="auto">
              <a:xfrm>
                <a:off x="0" y="3168"/>
                <a:ext cx="413" cy="384"/>
                <a:chOff x="0" y="3168"/>
                <a:chExt cx="413" cy="384"/>
              </a:xfrm>
            </p:grpSpPr>
            <p:sp>
              <p:nvSpPr>
                <p:cNvPr id="141" name="Rectangle 210"/>
                <p:cNvSpPr>
                  <a:spLocks noChangeArrowheads="1"/>
                </p:cNvSpPr>
                <p:nvPr/>
              </p:nvSpPr>
              <p:spPr bwMode="auto">
                <a:xfrm>
                  <a:off x="43" y="3168"/>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7</a:t>
                  </a:r>
                  <a:endParaRPr lang="en-GB" altLang="en-US" sz="1400">
                    <a:cs typeface="Times New Roman" panose="02020603050405020304" pitchFamily="18" charset="0"/>
                  </a:endParaRPr>
                </a:p>
                <a:p>
                  <a:pPr>
                    <a:spcBef>
                      <a:spcPct val="0"/>
                    </a:spcBef>
                    <a:buFontTx/>
                    <a:buNone/>
                  </a:pPr>
                  <a:endParaRPr lang="en-GB" altLang="en-US" sz="1400"/>
                </a:p>
              </p:txBody>
            </p:sp>
            <p:sp>
              <p:nvSpPr>
                <p:cNvPr id="142" name="Rectangle 268"/>
                <p:cNvSpPr>
                  <a:spLocks noChangeArrowheads="1"/>
                </p:cNvSpPr>
                <p:nvPr/>
              </p:nvSpPr>
              <p:spPr bwMode="auto">
                <a:xfrm>
                  <a:off x="0" y="3168"/>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66" name="Group 271"/>
              <p:cNvGrpSpPr>
                <a:grpSpLocks/>
              </p:cNvGrpSpPr>
              <p:nvPr/>
            </p:nvGrpSpPr>
            <p:grpSpPr bwMode="auto">
              <a:xfrm>
                <a:off x="413" y="3168"/>
                <a:ext cx="514" cy="384"/>
                <a:chOff x="413" y="3168"/>
                <a:chExt cx="514" cy="384"/>
              </a:xfrm>
            </p:grpSpPr>
            <p:sp>
              <p:nvSpPr>
                <p:cNvPr id="139" name="Rectangle 211"/>
                <p:cNvSpPr>
                  <a:spLocks noChangeArrowheads="1"/>
                </p:cNvSpPr>
                <p:nvPr/>
              </p:nvSpPr>
              <p:spPr bwMode="auto">
                <a:xfrm>
                  <a:off x="456" y="3168"/>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Free</a:t>
                  </a:r>
                  <a:endParaRPr lang="en-GB" altLang="en-US" sz="1400">
                    <a:cs typeface="Times New Roman" panose="02020603050405020304" pitchFamily="18" charset="0"/>
                  </a:endParaRPr>
                </a:p>
                <a:p>
                  <a:pPr>
                    <a:spcBef>
                      <a:spcPct val="0"/>
                    </a:spcBef>
                    <a:buFontTx/>
                    <a:buNone/>
                  </a:pPr>
                  <a:endParaRPr lang="en-GB" altLang="en-US" sz="1400"/>
                </a:p>
              </p:txBody>
            </p:sp>
            <p:sp>
              <p:nvSpPr>
                <p:cNvPr id="140" name="Rectangle 270"/>
                <p:cNvSpPr>
                  <a:spLocks noChangeArrowheads="1"/>
                </p:cNvSpPr>
                <p:nvPr/>
              </p:nvSpPr>
              <p:spPr bwMode="auto">
                <a:xfrm>
                  <a:off x="413" y="3168"/>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67" name="Group 273"/>
              <p:cNvGrpSpPr>
                <a:grpSpLocks/>
              </p:cNvGrpSpPr>
              <p:nvPr/>
            </p:nvGrpSpPr>
            <p:grpSpPr bwMode="auto">
              <a:xfrm>
                <a:off x="0" y="3552"/>
                <a:ext cx="413" cy="384"/>
                <a:chOff x="0" y="3552"/>
                <a:chExt cx="413" cy="384"/>
              </a:xfrm>
            </p:grpSpPr>
            <p:sp>
              <p:nvSpPr>
                <p:cNvPr id="137" name="Rectangle 212"/>
                <p:cNvSpPr>
                  <a:spLocks noChangeArrowheads="1"/>
                </p:cNvSpPr>
                <p:nvPr/>
              </p:nvSpPr>
              <p:spPr bwMode="auto">
                <a:xfrm>
                  <a:off x="43" y="3552"/>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8</a:t>
                  </a:r>
                  <a:endParaRPr lang="en-GB" altLang="en-US" sz="1400">
                    <a:cs typeface="Times New Roman" panose="02020603050405020304" pitchFamily="18" charset="0"/>
                  </a:endParaRPr>
                </a:p>
                <a:p>
                  <a:pPr>
                    <a:spcBef>
                      <a:spcPct val="0"/>
                    </a:spcBef>
                    <a:buFontTx/>
                    <a:buNone/>
                  </a:pPr>
                  <a:endParaRPr lang="en-GB" altLang="en-US" sz="1400"/>
                </a:p>
              </p:txBody>
            </p:sp>
            <p:sp>
              <p:nvSpPr>
                <p:cNvPr id="138" name="Rectangle 272"/>
                <p:cNvSpPr>
                  <a:spLocks noChangeArrowheads="1"/>
                </p:cNvSpPr>
                <p:nvPr/>
              </p:nvSpPr>
              <p:spPr bwMode="auto">
                <a:xfrm>
                  <a:off x="0" y="3552"/>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68" name="Group 275"/>
              <p:cNvGrpSpPr>
                <a:grpSpLocks/>
              </p:cNvGrpSpPr>
              <p:nvPr/>
            </p:nvGrpSpPr>
            <p:grpSpPr bwMode="auto">
              <a:xfrm>
                <a:off x="413" y="3552"/>
                <a:ext cx="514" cy="384"/>
                <a:chOff x="413" y="3552"/>
                <a:chExt cx="514" cy="384"/>
              </a:xfrm>
            </p:grpSpPr>
            <p:sp>
              <p:nvSpPr>
                <p:cNvPr id="135" name="Rectangle 213"/>
                <p:cNvSpPr>
                  <a:spLocks noChangeArrowheads="1"/>
                </p:cNvSpPr>
                <p:nvPr/>
              </p:nvSpPr>
              <p:spPr bwMode="auto">
                <a:xfrm>
                  <a:off x="456" y="3552"/>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14</a:t>
                  </a:r>
                  <a:endParaRPr lang="en-GB" altLang="en-US" sz="1400">
                    <a:cs typeface="Times New Roman" panose="02020603050405020304" pitchFamily="18" charset="0"/>
                  </a:endParaRPr>
                </a:p>
                <a:p>
                  <a:pPr>
                    <a:spcBef>
                      <a:spcPct val="0"/>
                    </a:spcBef>
                    <a:buFontTx/>
                    <a:buNone/>
                  </a:pPr>
                  <a:endParaRPr lang="en-GB" altLang="en-US" sz="1400"/>
                </a:p>
              </p:txBody>
            </p:sp>
            <p:sp>
              <p:nvSpPr>
                <p:cNvPr id="136" name="Rectangle 274"/>
                <p:cNvSpPr>
                  <a:spLocks noChangeArrowheads="1"/>
                </p:cNvSpPr>
                <p:nvPr/>
              </p:nvSpPr>
              <p:spPr bwMode="auto">
                <a:xfrm>
                  <a:off x="413" y="3552"/>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69" name="Group 277"/>
              <p:cNvGrpSpPr>
                <a:grpSpLocks/>
              </p:cNvGrpSpPr>
              <p:nvPr/>
            </p:nvGrpSpPr>
            <p:grpSpPr bwMode="auto">
              <a:xfrm>
                <a:off x="0" y="3936"/>
                <a:ext cx="413" cy="384"/>
                <a:chOff x="0" y="3936"/>
                <a:chExt cx="413" cy="384"/>
              </a:xfrm>
            </p:grpSpPr>
            <p:sp>
              <p:nvSpPr>
                <p:cNvPr id="133" name="Rectangle 214"/>
                <p:cNvSpPr>
                  <a:spLocks noChangeArrowheads="1"/>
                </p:cNvSpPr>
                <p:nvPr/>
              </p:nvSpPr>
              <p:spPr bwMode="auto">
                <a:xfrm>
                  <a:off x="43" y="3936"/>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9</a:t>
                  </a:r>
                  <a:endParaRPr lang="en-GB" altLang="en-US" sz="1400">
                    <a:cs typeface="Times New Roman" panose="02020603050405020304" pitchFamily="18" charset="0"/>
                  </a:endParaRPr>
                </a:p>
                <a:p>
                  <a:pPr>
                    <a:spcBef>
                      <a:spcPct val="0"/>
                    </a:spcBef>
                    <a:buFontTx/>
                    <a:buNone/>
                  </a:pPr>
                  <a:endParaRPr lang="en-GB" altLang="en-US" sz="1400"/>
                </a:p>
              </p:txBody>
            </p:sp>
            <p:sp>
              <p:nvSpPr>
                <p:cNvPr id="134" name="Rectangle 276"/>
                <p:cNvSpPr>
                  <a:spLocks noChangeArrowheads="1"/>
                </p:cNvSpPr>
                <p:nvPr/>
              </p:nvSpPr>
              <p:spPr bwMode="auto">
                <a:xfrm>
                  <a:off x="0" y="3936"/>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70" name="Group 279"/>
              <p:cNvGrpSpPr>
                <a:grpSpLocks/>
              </p:cNvGrpSpPr>
              <p:nvPr/>
            </p:nvGrpSpPr>
            <p:grpSpPr bwMode="auto">
              <a:xfrm>
                <a:off x="413" y="3936"/>
                <a:ext cx="514" cy="384"/>
                <a:chOff x="413" y="3936"/>
                <a:chExt cx="514" cy="384"/>
              </a:xfrm>
            </p:grpSpPr>
            <p:sp>
              <p:nvSpPr>
                <p:cNvPr id="131" name="Rectangle 215"/>
                <p:cNvSpPr>
                  <a:spLocks noChangeArrowheads="1"/>
                </p:cNvSpPr>
                <p:nvPr/>
              </p:nvSpPr>
              <p:spPr bwMode="auto">
                <a:xfrm>
                  <a:off x="456" y="3936"/>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16</a:t>
                  </a:r>
                  <a:endParaRPr lang="en-GB" altLang="en-US" sz="1400">
                    <a:cs typeface="Times New Roman" panose="02020603050405020304" pitchFamily="18" charset="0"/>
                  </a:endParaRPr>
                </a:p>
                <a:p>
                  <a:pPr>
                    <a:spcBef>
                      <a:spcPct val="0"/>
                    </a:spcBef>
                    <a:buFontTx/>
                    <a:buNone/>
                  </a:pPr>
                  <a:endParaRPr lang="en-GB" altLang="en-US" sz="1400"/>
                </a:p>
              </p:txBody>
            </p:sp>
            <p:sp>
              <p:nvSpPr>
                <p:cNvPr id="132" name="Rectangle 278"/>
                <p:cNvSpPr>
                  <a:spLocks noChangeArrowheads="1"/>
                </p:cNvSpPr>
                <p:nvPr/>
              </p:nvSpPr>
              <p:spPr bwMode="auto">
                <a:xfrm>
                  <a:off x="413" y="3936"/>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71" name="Group 281"/>
              <p:cNvGrpSpPr>
                <a:grpSpLocks/>
              </p:cNvGrpSpPr>
              <p:nvPr/>
            </p:nvGrpSpPr>
            <p:grpSpPr bwMode="auto">
              <a:xfrm>
                <a:off x="0" y="4320"/>
                <a:ext cx="413" cy="384"/>
                <a:chOff x="0" y="4320"/>
                <a:chExt cx="413" cy="384"/>
              </a:xfrm>
            </p:grpSpPr>
            <p:sp>
              <p:nvSpPr>
                <p:cNvPr id="129" name="Rectangle 216"/>
                <p:cNvSpPr>
                  <a:spLocks noChangeArrowheads="1"/>
                </p:cNvSpPr>
                <p:nvPr/>
              </p:nvSpPr>
              <p:spPr bwMode="auto">
                <a:xfrm>
                  <a:off x="43" y="4320"/>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10</a:t>
                  </a:r>
                  <a:endParaRPr lang="en-GB" altLang="en-US" sz="1400">
                    <a:cs typeface="Times New Roman" panose="02020603050405020304" pitchFamily="18" charset="0"/>
                  </a:endParaRPr>
                </a:p>
                <a:p>
                  <a:pPr>
                    <a:spcBef>
                      <a:spcPct val="0"/>
                    </a:spcBef>
                    <a:buFontTx/>
                    <a:buNone/>
                  </a:pPr>
                  <a:endParaRPr lang="en-GB" altLang="en-US" sz="1400"/>
                </a:p>
              </p:txBody>
            </p:sp>
            <p:sp>
              <p:nvSpPr>
                <p:cNvPr id="130" name="Rectangle 280"/>
                <p:cNvSpPr>
                  <a:spLocks noChangeArrowheads="1"/>
                </p:cNvSpPr>
                <p:nvPr/>
              </p:nvSpPr>
              <p:spPr bwMode="auto">
                <a:xfrm>
                  <a:off x="0" y="4320"/>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72" name="Group 283"/>
              <p:cNvGrpSpPr>
                <a:grpSpLocks/>
              </p:cNvGrpSpPr>
              <p:nvPr/>
            </p:nvGrpSpPr>
            <p:grpSpPr bwMode="auto">
              <a:xfrm>
                <a:off x="413" y="4320"/>
                <a:ext cx="514" cy="384"/>
                <a:chOff x="413" y="4320"/>
                <a:chExt cx="514" cy="384"/>
              </a:xfrm>
            </p:grpSpPr>
            <p:sp>
              <p:nvSpPr>
                <p:cNvPr id="127" name="Rectangle 217"/>
                <p:cNvSpPr>
                  <a:spLocks noChangeArrowheads="1"/>
                </p:cNvSpPr>
                <p:nvPr/>
              </p:nvSpPr>
              <p:spPr bwMode="auto">
                <a:xfrm>
                  <a:off x="456" y="4320"/>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Free</a:t>
                  </a:r>
                  <a:endParaRPr lang="en-GB" altLang="en-US" sz="1400">
                    <a:cs typeface="Times New Roman" panose="02020603050405020304" pitchFamily="18" charset="0"/>
                  </a:endParaRPr>
                </a:p>
                <a:p>
                  <a:pPr>
                    <a:spcBef>
                      <a:spcPct val="0"/>
                    </a:spcBef>
                    <a:buFontTx/>
                    <a:buNone/>
                  </a:pPr>
                  <a:endParaRPr lang="en-GB" altLang="en-US" sz="1400"/>
                </a:p>
              </p:txBody>
            </p:sp>
            <p:sp>
              <p:nvSpPr>
                <p:cNvPr id="128" name="Rectangle 282"/>
                <p:cNvSpPr>
                  <a:spLocks noChangeArrowheads="1"/>
                </p:cNvSpPr>
                <p:nvPr/>
              </p:nvSpPr>
              <p:spPr bwMode="auto">
                <a:xfrm>
                  <a:off x="413" y="4320"/>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73" name="Group 285"/>
              <p:cNvGrpSpPr>
                <a:grpSpLocks/>
              </p:cNvGrpSpPr>
              <p:nvPr/>
            </p:nvGrpSpPr>
            <p:grpSpPr bwMode="auto">
              <a:xfrm>
                <a:off x="0" y="4704"/>
                <a:ext cx="413" cy="384"/>
                <a:chOff x="0" y="4704"/>
                <a:chExt cx="413" cy="384"/>
              </a:xfrm>
            </p:grpSpPr>
            <p:sp>
              <p:nvSpPr>
                <p:cNvPr id="125" name="Rectangle 218"/>
                <p:cNvSpPr>
                  <a:spLocks noChangeArrowheads="1"/>
                </p:cNvSpPr>
                <p:nvPr/>
              </p:nvSpPr>
              <p:spPr bwMode="auto">
                <a:xfrm>
                  <a:off x="43" y="4704"/>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11</a:t>
                  </a:r>
                  <a:endParaRPr lang="en-GB" altLang="en-US" sz="1400">
                    <a:cs typeface="Times New Roman" panose="02020603050405020304" pitchFamily="18" charset="0"/>
                  </a:endParaRPr>
                </a:p>
                <a:p>
                  <a:pPr>
                    <a:spcBef>
                      <a:spcPct val="0"/>
                    </a:spcBef>
                    <a:buFontTx/>
                    <a:buNone/>
                  </a:pPr>
                  <a:endParaRPr lang="en-GB" altLang="en-US" sz="1400"/>
                </a:p>
              </p:txBody>
            </p:sp>
            <p:sp>
              <p:nvSpPr>
                <p:cNvPr id="126" name="Rectangle 284"/>
                <p:cNvSpPr>
                  <a:spLocks noChangeArrowheads="1"/>
                </p:cNvSpPr>
                <p:nvPr/>
              </p:nvSpPr>
              <p:spPr bwMode="auto">
                <a:xfrm>
                  <a:off x="0" y="4704"/>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74" name="Group 287"/>
              <p:cNvGrpSpPr>
                <a:grpSpLocks/>
              </p:cNvGrpSpPr>
              <p:nvPr/>
            </p:nvGrpSpPr>
            <p:grpSpPr bwMode="auto">
              <a:xfrm>
                <a:off x="413" y="4704"/>
                <a:ext cx="514" cy="384"/>
                <a:chOff x="413" y="4704"/>
                <a:chExt cx="514" cy="384"/>
              </a:xfrm>
            </p:grpSpPr>
            <p:sp>
              <p:nvSpPr>
                <p:cNvPr id="123" name="Rectangle 219"/>
                <p:cNvSpPr>
                  <a:spLocks noChangeArrowheads="1"/>
                </p:cNvSpPr>
                <p:nvPr/>
              </p:nvSpPr>
              <p:spPr bwMode="auto">
                <a:xfrm>
                  <a:off x="456" y="4704"/>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5</a:t>
                  </a:r>
                  <a:endParaRPr lang="en-GB" altLang="en-US" sz="1400">
                    <a:cs typeface="Times New Roman" panose="02020603050405020304" pitchFamily="18" charset="0"/>
                  </a:endParaRPr>
                </a:p>
                <a:p>
                  <a:pPr>
                    <a:spcBef>
                      <a:spcPct val="0"/>
                    </a:spcBef>
                    <a:buFontTx/>
                    <a:buNone/>
                  </a:pPr>
                  <a:endParaRPr lang="en-GB" altLang="en-US" sz="1400"/>
                </a:p>
              </p:txBody>
            </p:sp>
            <p:sp>
              <p:nvSpPr>
                <p:cNvPr id="124" name="Rectangle 286"/>
                <p:cNvSpPr>
                  <a:spLocks noChangeArrowheads="1"/>
                </p:cNvSpPr>
                <p:nvPr/>
              </p:nvSpPr>
              <p:spPr bwMode="auto">
                <a:xfrm>
                  <a:off x="413" y="4704"/>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75" name="Group 289"/>
              <p:cNvGrpSpPr>
                <a:grpSpLocks/>
              </p:cNvGrpSpPr>
              <p:nvPr/>
            </p:nvGrpSpPr>
            <p:grpSpPr bwMode="auto">
              <a:xfrm>
                <a:off x="0" y="5088"/>
                <a:ext cx="413" cy="480"/>
                <a:chOff x="0" y="5088"/>
                <a:chExt cx="413" cy="480"/>
              </a:xfrm>
            </p:grpSpPr>
            <p:sp>
              <p:nvSpPr>
                <p:cNvPr id="121" name="Rectangle 220"/>
                <p:cNvSpPr>
                  <a:spLocks noChangeArrowheads="1"/>
                </p:cNvSpPr>
                <p:nvPr/>
              </p:nvSpPr>
              <p:spPr bwMode="auto">
                <a:xfrm>
                  <a:off x="43" y="5088"/>
                  <a:ext cx="32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12</a:t>
                  </a:r>
                  <a:endParaRPr lang="en-GB" altLang="en-US" sz="1400">
                    <a:cs typeface="Times New Roman" panose="02020603050405020304" pitchFamily="18" charset="0"/>
                  </a:endParaRPr>
                </a:p>
                <a:p>
                  <a:pPr>
                    <a:spcBef>
                      <a:spcPct val="0"/>
                    </a:spcBef>
                    <a:buFontTx/>
                    <a:buNone/>
                  </a:pPr>
                  <a:endParaRPr lang="en-GB" altLang="en-US" sz="1400"/>
                </a:p>
              </p:txBody>
            </p:sp>
            <p:sp>
              <p:nvSpPr>
                <p:cNvPr id="122" name="Rectangle 288"/>
                <p:cNvSpPr>
                  <a:spLocks noChangeArrowheads="1"/>
                </p:cNvSpPr>
                <p:nvPr/>
              </p:nvSpPr>
              <p:spPr bwMode="auto">
                <a:xfrm>
                  <a:off x="0" y="5088"/>
                  <a:ext cx="413"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76" name="Group 291"/>
              <p:cNvGrpSpPr>
                <a:grpSpLocks/>
              </p:cNvGrpSpPr>
              <p:nvPr/>
            </p:nvGrpSpPr>
            <p:grpSpPr bwMode="auto">
              <a:xfrm>
                <a:off x="413" y="5088"/>
                <a:ext cx="514" cy="480"/>
                <a:chOff x="413" y="5088"/>
                <a:chExt cx="514" cy="480"/>
              </a:xfrm>
            </p:grpSpPr>
            <p:sp>
              <p:nvSpPr>
                <p:cNvPr id="119" name="Rectangle 221"/>
                <p:cNvSpPr>
                  <a:spLocks noChangeArrowheads="1"/>
                </p:cNvSpPr>
                <p:nvPr/>
              </p:nvSpPr>
              <p:spPr bwMode="auto">
                <a:xfrm>
                  <a:off x="456" y="5088"/>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Last </a:t>
                  </a:r>
                  <a:endParaRPr lang="en-GB" altLang="en-US" sz="1400"/>
                </a:p>
              </p:txBody>
            </p:sp>
            <p:sp>
              <p:nvSpPr>
                <p:cNvPr id="120" name="Rectangle 290"/>
                <p:cNvSpPr>
                  <a:spLocks noChangeArrowheads="1"/>
                </p:cNvSpPr>
                <p:nvPr/>
              </p:nvSpPr>
              <p:spPr bwMode="auto">
                <a:xfrm>
                  <a:off x="413" y="5088"/>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77" name="Group 293"/>
              <p:cNvGrpSpPr>
                <a:grpSpLocks/>
              </p:cNvGrpSpPr>
              <p:nvPr/>
            </p:nvGrpSpPr>
            <p:grpSpPr bwMode="auto">
              <a:xfrm>
                <a:off x="0" y="5568"/>
                <a:ext cx="413" cy="384"/>
                <a:chOff x="0" y="5568"/>
                <a:chExt cx="413" cy="384"/>
              </a:xfrm>
            </p:grpSpPr>
            <p:sp>
              <p:nvSpPr>
                <p:cNvPr id="117" name="Rectangle 222"/>
                <p:cNvSpPr>
                  <a:spLocks noChangeArrowheads="1"/>
                </p:cNvSpPr>
                <p:nvPr/>
              </p:nvSpPr>
              <p:spPr bwMode="auto">
                <a:xfrm>
                  <a:off x="43" y="5568"/>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13</a:t>
                  </a:r>
                  <a:endParaRPr lang="en-GB" altLang="en-US" sz="1400">
                    <a:cs typeface="Times New Roman" panose="02020603050405020304" pitchFamily="18" charset="0"/>
                  </a:endParaRPr>
                </a:p>
                <a:p>
                  <a:pPr>
                    <a:spcBef>
                      <a:spcPct val="0"/>
                    </a:spcBef>
                    <a:buFontTx/>
                    <a:buNone/>
                  </a:pPr>
                  <a:endParaRPr lang="en-GB" altLang="en-US" sz="1400"/>
                </a:p>
              </p:txBody>
            </p:sp>
            <p:sp>
              <p:nvSpPr>
                <p:cNvPr id="118" name="Rectangle 292"/>
                <p:cNvSpPr>
                  <a:spLocks noChangeArrowheads="1"/>
                </p:cNvSpPr>
                <p:nvPr/>
              </p:nvSpPr>
              <p:spPr bwMode="auto">
                <a:xfrm>
                  <a:off x="0" y="5568"/>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78" name="Group 295"/>
              <p:cNvGrpSpPr>
                <a:grpSpLocks/>
              </p:cNvGrpSpPr>
              <p:nvPr/>
            </p:nvGrpSpPr>
            <p:grpSpPr bwMode="auto">
              <a:xfrm>
                <a:off x="413" y="5568"/>
                <a:ext cx="514" cy="384"/>
                <a:chOff x="413" y="5568"/>
                <a:chExt cx="514" cy="384"/>
              </a:xfrm>
            </p:grpSpPr>
            <p:sp>
              <p:nvSpPr>
                <p:cNvPr id="115" name="Rectangle 223"/>
                <p:cNvSpPr>
                  <a:spLocks noChangeArrowheads="1"/>
                </p:cNvSpPr>
                <p:nvPr/>
              </p:nvSpPr>
              <p:spPr bwMode="auto">
                <a:xfrm>
                  <a:off x="456" y="5568"/>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Bad</a:t>
                  </a:r>
                  <a:endParaRPr lang="en-GB" altLang="en-US" sz="1400">
                    <a:cs typeface="Times New Roman" panose="02020603050405020304" pitchFamily="18" charset="0"/>
                  </a:endParaRPr>
                </a:p>
                <a:p>
                  <a:pPr>
                    <a:spcBef>
                      <a:spcPct val="0"/>
                    </a:spcBef>
                    <a:buFontTx/>
                    <a:buNone/>
                  </a:pPr>
                  <a:endParaRPr lang="en-GB" altLang="en-US" sz="1400"/>
                </a:p>
              </p:txBody>
            </p:sp>
            <p:sp>
              <p:nvSpPr>
                <p:cNvPr id="116" name="Rectangle 294"/>
                <p:cNvSpPr>
                  <a:spLocks noChangeArrowheads="1"/>
                </p:cNvSpPr>
                <p:nvPr/>
              </p:nvSpPr>
              <p:spPr bwMode="auto">
                <a:xfrm>
                  <a:off x="413" y="5568"/>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79" name="Group 297"/>
              <p:cNvGrpSpPr>
                <a:grpSpLocks/>
              </p:cNvGrpSpPr>
              <p:nvPr/>
            </p:nvGrpSpPr>
            <p:grpSpPr bwMode="auto">
              <a:xfrm>
                <a:off x="0" y="5952"/>
                <a:ext cx="413" cy="384"/>
                <a:chOff x="0" y="5952"/>
                <a:chExt cx="413" cy="384"/>
              </a:xfrm>
            </p:grpSpPr>
            <p:sp>
              <p:nvSpPr>
                <p:cNvPr id="113" name="Rectangle 224"/>
                <p:cNvSpPr>
                  <a:spLocks noChangeArrowheads="1"/>
                </p:cNvSpPr>
                <p:nvPr/>
              </p:nvSpPr>
              <p:spPr bwMode="auto">
                <a:xfrm>
                  <a:off x="43" y="5952"/>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14</a:t>
                  </a:r>
                  <a:endParaRPr lang="en-GB" altLang="en-US" sz="1400">
                    <a:cs typeface="Times New Roman" panose="02020603050405020304" pitchFamily="18" charset="0"/>
                  </a:endParaRPr>
                </a:p>
                <a:p>
                  <a:pPr>
                    <a:spcBef>
                      <a:spcPct val="0"/>
                    </a:spcBef>
                    <a:buFontTx/>
                    <a:buNone/>
                  </a:pPr>
                  <a:endParaRPr lang="en-GB" altLang="en-US" sz="1400"/>
                </a:p>
              </p:txBody>
            </p:sp>
            <p:sp>
              <p:nvSpPr>
                <p:cNvPr id="114" name="Rectangle 296"/>
                <p:cNvSpPr>
                  <a:spLocks noChangeArrowheads="1"/>
                </p:cNvSpPr>
                <p:nvPr/>
              </p:nvSpPr>
              <p:spPr bwMode="auto">
                <a:xfrm>
                  <a:off x="0" y="5952"/>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80" name="Group 299"/>
              <p:cNvGrpSpPr>
                <a:grpSpLocks/>
              </p:cNvGrpSpPr>
              <p:nvPr/>
            </p:nvGrpSpPr>
            <p:grpSpPr bwMode="auto">
              <a:xfrm>
                <a:off x="413" y="5952"/>
                <a:ext cx="514" cy="384"/>
                <a:chOff x="413" y="5952"/>
                <a:chExt cx="514" cy="384"/>
              </a:xfrm>
            </p:grpSpPr>
            <p:sp>
              <p:nvSpPr>
                <p:cNvPr id="111" name="Rectangle 225"/>
                <p:cNvSpPr>
                  <a:spLocks noChangeArrowheads="1"/>
                </p:cNvSpPr>
                <p:nvPr/>
              </p:nvSpPr>
              <p:spPr bwMode="auto">
                <a:xfrm>
                  <a:off x="456" y="5952"/>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17</a:t>
                  </a:r>
                  <a:endParaRPr lang="en-GB" altLang="en-US" sz="1400">
                    <a:cs typeface="Times New Roman" panose="02020603050405020304" pitchFamily="18" charset="0"/>
                  </a:endParaRPr>
                </a:p>
                <a:p>
                  <a:pPr>
                    <a:spcBef>
                      <a:spcPct val="0"/>
                    </a:spcBef>
                    <a:buFontTx/>
                    <a:buNone/>
                  </a:pPr>
                  <a:endParaRPr lang="en-GB" altLang="en-US" sz="1400"/>
                </a:p>
              </p:txBody>
            </p:sp>
            <p:sp>
              <p:nvSpPr>
                <p:cNvPr id="112" name="Rectangle 298"/>
                <p:cNvSpPr>
                  <a:spLocks noChangeArrowheads="1"/>
                </p:cNvSpPr>
                <p:nvPr/>
              </p:nvSpPr>
              <p:spPr bwMode="auto">
                <a:xfrm>
                  <a:off x="413" y="5952"/>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81" name="Group 301"/>
              <p:cNvGrpSpPr>
                <a:grpSpLocks/>
              </p:cNvGrpSpPr>
              <p:nvPr/>
            </p:nvGrpSpPr>
            <p:grpSpPr bwMode="auto">
              <a:xfrm>
                <a:off x="0" y="6336"/>
                <a:ext cx="413" cy="384"/>
                <a:chOff x="0" y="6336"/>
                <a:chExt cx="413" cy="384"/>
              </a:xfrm>
            </p:grpSpPr>
            <p:sp>
              <p:nvSpPr>
                <p:cNvPr id="109" name="Rectangle 226"/>
                <p:cNvSpPr>
                  <a:spLocks noChangeArrowheads="1"/>
                </p:cNvSpPr>
                <p:nvPr/>
              </p:nvSpPr>
              <p:spPr bwMode="auto">
                <a:xfrm>
                  <a:off x="43" y="6336"/>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15</a:t>
                  </a:r>
                  <a:endParaRPr lang="en-GB" altLang="en-US" sz="1400">
                    <a:cs typeface="Times New Roman" panose="02020603050405020304" pitchFamily="18" charset="0"/>
                  </a:endParaRPr>
                </a:p>
                <a:p>
                  <a:pPr>
                    <a:spcBef>
                      <a:spcPct val="0"/>
                    </a:spcBef>
                    <a:buFontTx/>
                    <a:buNone/>
                  </a:pPr>
                  <a:endParaRPr lang="en-GB" altLang="en-US" sz="1400"/>
                </a:p>
              </p:txBody>
            </p:sp>
            <p:sp>
              <p:nvSpPr>
                <p:cNvPr id="110" name="Rectangle 300"/>
                <p:cNvSpPr>
                  <a:spLocks noChangeArrowheads="1"/>
                </p:cNvSpPr>
                <p:nvPr/>
              </p:nvSpPr>
              <p:spPr bwMode="auto">
                <a:xfrm>
                  <a:off x="0" y="6336"/>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82" name="Group 303"/>
              <p:cNvGrpSpPr>
                <a:grpSpLocks/>
              </p:cNvGrpSpPr>
              <p:nvPr/>
            </p:nvGrpSpPr>
            <p:grpSpPr bwMode="auto">
              <a:xfrm>
                <a:off x="413" y="6336"/>
                <a:ext cx="514" cy="384"/>
                <a:chOff x="413" y="6336"/>
                <a:chExt cx="514" cy="384"/>
              </a:xfrm>
            </p:grpSpPr>
            <p:sp>
              <p:nvSpPr>
                <p:cNvPr id="107" name="Rectangle 227"/>
                <p:cNvSpPr>
                  <a:spLocks noChangeArrowheads="1"/>
                </p:cNvSpPr>
                <p:nvPr/>
              </p:nvSpPr>
              <p:spPr bwMode="auto">
                <a:xfrm>
                  <a:off x="456" y="6336"/>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Free</a:t>
                  </a:r>
                  <a:endParaRPr lang="en-GB" altLang="en-US" sz="1400">
                    <a:cs typeface="Times New Roman" panose="02020603050405020304" pitchFamily="18" charset="0"/>
                  </a:endParaRPr>
                </a:p>
                <a:p>
                  <a:pPr>
                    <a:spcBef>
                      <a:spcPct val="0"/>
                    </a:spcBef>
                    <a:buFontTx/>
                    <a:buNone/>
                  </a:pPr>
                  <a:endParaRPr lang="en-GB" altLang="en-US" sz="1400"/>
                </a:p>
              </p:txBody>
            </p:sp>
            <p:sp>
              <p:nvSpPr>
                <p:cNvPr id="108" name="Rectangle 302"/>
                <p:cNvSpPr>
                  <a:spLocks noChangeArrowheads="1"/>
                </p:cNvSpPr>
                <p:nvPr/>
              </p:nvSpPr>
              <p:spPr bwMode="auto">
                <a:xfrm>
                  <a:off x="413" y="6336"/>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83" name="Group 305"/>
              <p:cNvGrpSpPr>
                <a:grpSpLocks/>
              </p:cNvGrpSpPr>
              <p:nvPr/>
            </p:nvGrpSpPr>
            <p:grpSpPr bwMode="auto">
              <a:xfrm>
                <a:off x="0" y="6720"/>
                <a:ext cx="413" cy="480"/>
                <a:chOff x="0" y="6720"/>
                <a:chExt cx="413" cy="480"/>
              </a:xfrm>
            </p:grpSpPr>
            <p:sp>
              <p:nvSpPr>
                <p:cNvPr id="105" name="Rectangle 228"/>
                <p:cNvSpPr>
                  <a:spLocks noChangeArrowheads="1"/>
                </p:cNvSpPr>
                <p:nvPr/>
              </p:nvSpPr>
              <p:spPr bwMode="auto">
                <a:xfrm>
                  <a:off x="43" y="6720"/>
                  <a:ext cx="32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16</a:t>
                  </a:r>
                  <a:endParaRPr lang="en-GB" altLang="en-US" sz="1400">
                    <a:cs typeface="Times New Roman" panose="02020603050405020304" pitchFamily="18" charset="0"/>
                  </a:endParaRPr>
                </a:p>
                <a:p>
                  <a:pPr>
                    <a:spcBef>
                      <a:spcPct val="0"/>
                    </a:spcBef>
                    <a:buFontTx/>
                    <a:buNone/>
                  </a:pPr>
                  <a:endParaRPr lang="en-GB" altLang="en-US" sz="1400"/>
                </a:p>
              </p:txBody>
            </p:sp>
            <p:sp>
              <p:nvSpPr>
                <p:cNvPr id="106" name="Rectangle 304"/>
                <p:cNvSpPr>
                  <a:spLocks noChangeArrowheads="1"/>
                </p:cNvSpPr>
                <p:nvPr/>
              </p:nvSpPr>
              <p:spPr bwMode="auto">
                <a:xfrm>
                  <a:off x="0" y="6720"/>
                  <a:ext cx="413"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84" name="Group 307"/>
              <p:cNvGrpSpPr>
                <a:grpSpLocks/>
              </p:cNvGrpSpPr>
              <p:nvPr/>
            </p:nvGrpSpPr>
            <p:grpSpPr bwMode="auto">
              <a:xfrm>
                <a:off x="413" y="6720"/>
                <a:ext cx="514" cy="480"/>
                <a:chOff x="413" y="6720"/>
                <a:chExt cx="514" cy="480"/>
              </a:xfrm>
            </p:grpSpPr>
            <p:sp>
              <p:nvSpPr>
                <p:cNvPr id="103" name="Rectangle 229"/>
                <p:cNvSpPr>
                  <a:spLocks noChangeArrowheads="1"/>
                </p:cNvSpPr>
                <p:nvPr/>
              </p:nvSpPr>
              <p:spPr bwMode="auto">
                <a:xfrm>
                  <a:off x="456" y="6720"/>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Last </a:t>
                  </a:r>
                  <a:endParaRPr lang="en-GB" altLang="en-US" sz="1400">
                    <a:cs typeface="Times New Roman" panose="02020603050405020304" pitchFamily="18" charset="0"/>
                  </a:endParaRPr>
                </a:p>
                <a:p>
                  <a:pPr>
                    <a:spcBef>
                      <a:spcPct val="0"/>
                    </a:spcBef>
                    <a:buFontTx/>
                    <a:buNone/>
                  </a:pPr>
                  <a:endParaRPr lang="en-GB" altLang="en-US" sz="1400"/>
                </a:p>
              </p:txBody>
            </p:sp>
            <p:sp>
              <p:nvSpPr>
                <p:cNvPr id="104" name="Rectangle 306"/>
                <p:cNvSpPr>
                  <a:spLocks noChangeArrowheads="1"/>
                </p:cNvSpPr>
                <p:nvPr/>
              </p:nvSpPr>
              <p:spPr bwMode="auto">
                <a:xfrm>
                  <a:off x="413" y="6720"/>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85" name="Group 309"/>
              <p:cNvGrpSpPr>
                <a:grpSpLocks/>
              </p:cNvGrpSpPr>
              <p:nvPr/>
            </p:nvGrpSpPr>
            <p:grpSpPr bwMode="auto">
              <a:xfrm>
                <a:off x="0" y="7200"/>
                <a:ext cx="413" cy="480"/>
                <a:chOff x="0" y="7200"/>
                <a:chExt cx="413" cy="480"/>
              </a:xfrm>
            </p:grpSpPr>
            <p:sp>
              <p:nvSpPr>
                <p:cNvPr id="101" name="Rectangle 230"/>
                <p:cNvSpPr>
                  <a:spLocks noChangeArrowheads="1"/>
                </p:cNvSpPr>
                <p:nvPr/>
              </p:nvSpPr>
              <p:spPr bwMode="auto">
                <a:xfrm>
                  <a:off x="43" y="7200"/>
                  <a:ext cx="32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17</a:t>
                  </a:r>
                  <a:endParaRPr lang="en-GB" altLang="en-US" sz="1400">
                    <a:cs typeface="Times New Roman" panose="02020603050405020304" pitchFamily="18" charset="0"/>
                  </a:endParaRPr>
                </a:p>
                <a:p>
                  <a:pPr>
                    <a:spcBef>
                      <a:spcPct val="0"/>
                    </a:spcBef>
                    <a:buFontTx/>
                    <a:buNone/>
                  </a:pPr>
                  <a:endParaRPr lang="en-GB" altLang="en-US" sz="1400"/>
                </a:p>
              </p:txBody>
            </p:sp>
            <p:sp>
              <p:nvSpPr>
                <p:cNvPr id="102" name="Rectangle 308"/>
                <p:cNvSpPr>
                  <a:spLocks noChangeArrowheads="1"/>
                </p:cNvSpPr>
                <p:nvPr/>
              </p:nvSpPr>
              <p:spPr bwMode="auto">
                <a:xfrm>
                  <a:off x="0" y="7200"/>
                  <a:ext cx="413"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86" name="Group 311"/>
              <p:cNvGrpSpPr>
                <a:grpSpLocks/>
              </p:cNvGrpSpPr>
              <p:nvPr/>
            </p:nvGrpSpPr>
            <p:grpSpPr bwMode="auto">
              <a:xfrm>
                <a:off x="413" y="7200"/>
                <a:ext cx="514" cy="480"/>
                <a:chOff x="413" y="7200"/>
                <a:chExt cx="514" cy="480"/>
              </a:xfrm>
            </p:grpSpPr>
            <p:sp>
              <p:nvSpPr>
                <p:cNvPr id="99" name="Rectangle 231"/>
                <p:cNvSpPr>
                  <a:spLocks noChangeArrowheads="1"/>
                </p:cNvSpPr>
                <p:nvPr/>
              </p:nvSpPr>
              <p:spPr bwMode="auto">
                <a:xfrm>
                  <a:off x="456" y="7200"/>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Last </a:t>
                  </a:r>
                  <a:endParaRPr lang="en-GB" altLang="en-US" sz="1400"/>
                </a:p>
              </p:txBody>
            </p:sp>
            <p:sp>
              <p:nvSpPr>
                <p:cNvPr id="100" name="Rectangle 310"/>
                <p:cNvSpPr>
                  <a:spLocks noChangeArrowheads="1"/>
                </p:cNvSpPr>
                <p:nvPr/>
              </p:nvSpPr>
              <p:spPr bwMode="auto">
                <a:xfrm>
                  <a:off x="413" y="7200"/>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87" name="Group 313"/>
              <p:cNvGrpSpPr>
                <a:grpSpLocks/>
              </p:cNvGrpSpPr>
              <p:nvPr/>
            </p:nvGrpSpPr>
            <p:grpSpPr bwMode="auto">
              <a:xfrm>
                <a:off x="0" y="7680"/>
                <a:ext cx="413" cy="384"/>
                <a:chOff x="0" y="7680"/>
                <a:chExt cx="413" cy="384"/>
              </a:xfrm>
            </p:grpSpPr>
            <p:sp>
              <p:nvSpPr>
                <p:cNvPr id="97" name="Rectangle 232"/>
                <p:cNvSpPr>
                  <a:spLocks noChangeArrowheads="1"/>
                </p:cNvSpPr>
                <p:nvPr/>
              </p:nvSpPr>
              <p:spPr bwMode="auto">
                <a:xfrm>
                  <a:off x="43" y="7680"/>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18</a:t>
                  </a:r>
                  <a:endParaRPr lang="en-GB" altLang="en-US" sz="1400">
                    <a:cs typeface="Times New Roman" panose="02020603050405020304" pitchFamily="18" charset="0"/>
                  </a:endParaRPr>
                </a:p>
                <a:p>
                  <a:pPr>
                    <a:spcBef>
                      <a:spcPct val="0"/>
                    </a:spcBef>
                    <a:buFontTx/>
                    <a:buNone/>
                  </a:pPr>
                  <a:endParaRPr lang="en-GB" altLang="en-US" sz="1400"/>
                </a:p>
              </p:txBody>
            </p:sp>
            <p:sp>
              <p:nvSpPr>
                <p:cNvPr id="98" name="Rectangle 312"/>
                <p:cNvSpPr>
                  <a:spLocks noChangeArrowheads="1"/>
                </p:cNvSpPr>
                <p:nvPr/>
              </p:nvSpPr>
              <p:spPr bwMode="auto">
                <a:xfrm>
                  <a:off x="0" y="7680"/>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88" name="Group 315"/>
              <p:cNvGrpSpPr>
                <a:grpSpLocks/>
              </p:cNvGrpSpPr>
              <p:nvPr/>
            </p:nvGrpSpPr>
            <p:grpSpPr bwMode="auto">
              <a:xfrm>
                <a:off x="413" y="7680"/>
                <a:ext cx="514" cy="384"/>
                <a:chOff x="413" y="7680"/>
                <a:chExt cx="514" cy="384"/>
              </a:xfrm>
            </p:grpSpPr>
            <p:sp>
              <p:nvSpPr>
                <p:cNvPr id="95" name="Rectangle 233"/>
                <p:cNvSpPr>
                  <a:spLocks noChangeArrowheads="1"/>
                </p:cNvSpPr>
                <p:nvPr/>
              </p:nvSpPr>
              <p:spPr bwMode="auto">
                <a:xfrm>
                  <a:off x="456" y="7680"/>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Free</a:t>
                  </a:r>
                  <a:endParaRPr lang="en-GB" altLang="en-US" sz="1400">
                    <a:cs typeface="Times New Roman" panose="02020603050405020304" pitchFamily="18" charset="0"/>
                  </a:endParaRPr>
                </a:p>
                <a:p>
                  <a:pPr>
                    <a:spcBef>
                      <a:spcPct val="0"/>
                    </a:spcBef>
                    <a:buFontTx/>
                    <a:buNone/>
                  </a:pPr>
                  <a:endParaRPr lang="en-GB" altLang="en-US" sz="1400"/>
                </a:p>
              </p:txBody>
            </p:sp>
            <p:sp>
              <p:nvSpPr>
                <p:cNvPr id="96" name="Rectangle 314"/>
                <p:cNvSpPr>
                  <a:spLocks noChangeArrowheads="1"/>
                </p:cNvSpPr>
                <p:nvPr/>
              </p:nvSpPr>
              <p:spPr bwMode="auto">
                <a:xfrm>
                  <a:off x="413" y="7680"/>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89" name="Group 317"/>
              <p:cNvGrpSpPr>
                <a:grpSpLocks/>
              </p:cNvGrpSpPr>
              <p:nvPr/>
            </p:nvGrpSpPr>
            <p:grpSpPr bwMode="auto">
              <a:xfrm>
                <a:off x="0" y="8064"/>
                <a:ext cx="413" cy="384"/>
                <a:chOff x="0" y="8064"/>
                <a:chExt cx="413" cy="384"/>
              </a:xfrm>
            </p:grpSpPr>
            <p:sp>
              <p:nvSpPr>
                <p:cNvPr id="93" name="Rectangle 234"/>
                <p:cNvSpPr>
                  <a:spLocks noChangeArrowheads="1"/>
                </p:cNvSpPr>
                <p:nvPr/>
              </p:nvSpPr>
              <p:spPr bwMode="auto">
                <a:xfrm>
                  <a:off x="43" y="8064"/>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19</a:t>
                  </a:r>
                  <a:endParaRPr lang="en-GB" altLang="en-US" sz="1400">
                    <a:cs typeface="Times New Roman" panose="02020603050405020304" pitchFamily="18" charset="0"/>
                  </a:endParaRPr>
                </a:p>
                <a:p>
                  <a:pPr>
                    <a:spcBef>
                      <a:spcPct val="0"/>
                    </a:spcBef>
                    <a:buFontTx/>
                    <a:buNone/>
                  </a:pPr>
                  <a:endParaRPr lang="en-GB" altLang="en-US" sz="1400"/>
                </a:p>
              </p:txBody>
            </p:sp>
            <p:sp>
              <p:nvSpPr>
                <p:cNvPr id="94" name="Rectangle 316"/>
                <p:cNvSpPr>
                  <a:spLocks noChangeArrowheads="1"/>
                </p:cNvSpPr>
                <p:nvPr/>
              </p:nvSpPr>
              <p:spPr bwMode="auto">
                <a:xfrm>
                  <a:off x="0" y="8064"/>
                  <a:ext cx="4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90" name="Group 319"/>
              <p:cNvGrpSpPr>
                <a:grpSpLocks/>
              </p:cNvGrpSpPr>
              <p:nvPr/>
            </p:nvGrpSpPr>
            <p:grpSpPr bwMode="auto">
              <a:xfrm>
                <a:off x="413" y="8064"/>
                <a:ext cx="514" cy="384"/>
                <a:chOff x="413" y="8064"/>
                <a:chExt cx="514" cy="384"/>
              </a:xfrm>
            </p:grpSpPr>
            <p:sp>
              <p:nvSpPr>
                <p:cNvPr id="91" name="Rectangle 235"/>
                <p:cNvSpPr>
                  <a:spLocks noChangeArrowheads="1"/>
                </p:cNvSpPr>
                <p:nvPr/>
              </p:nvSpPr>
              <p:spPr bwMode="auto">
                <a:xfrm>
                  <a:off x="456" y="8064"/>
                  <a:ext cx="4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1400">
                      <a:cs typeface="Times New Roman" panose="02020603050405020304" pitchFamily="18" charset="0"/>
                    </a:rPr>
                    <a:t>Free</a:t>
                  </a:r>
                  <a:endParaRPr lang="en-GB" altLang="en-US" sz="1400">
                    <a:cs typeface="Times New Roman" panose="02020603050405020304" pitchFamily="18" charset="0"/>
                  </a:endParaRPr>
                </a:p>
                <a:p>
                  <a:pPr>
                    <a:spcBef>
                      <a:spcPct val="0"/>
                    </a:spcBef>
                    <a:buFontTx/>
                    <a:buNone/>
                  </a:pPr>
                  <a:endParaRPr lang="en-GB" altLang="en-US" sz="1400"/>
                </a:p>
              </p:txBody>
            </p:sp>
            <p:sp>
              <p:nvSpPr>
                <p:cNvPr id="92" name="Rectangle 318"/>
                <p:cNvSpPr>
                  <a:spLocks noChangeArrowheads="1"/>
                </p:cNvSpPr>
                <p:nvPr/>
              </p:nvSpPr>
              <p:spPr bwMode="auto">
                <a:xfrm>
                  <a:off x="413" y="8064"/>
                  <a:ext cx="5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sp>
          <p:nvSpPr>
            <p:cNvPr id="48" name="Rectangle 321"/>
            <p:cNvSpPr>
              <a:spLocks noChangeArrowheads="1"/>
            </p:cNvSpPr>
            <p:nvPr/>
          </p:nvSpPr>
          <p:spPr bwMode="auto">
            <a:xfrm>
              <a:off x="-3" y="-3"/>
              <a:ext cx="933" cy="845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p>
          </p:txBody>
        </p:sp>
      </p:grpSp>
      <p:grpSp>
        <p:nvGrpSpPr>
          <p:cNvPr id="175" name="Group 61"/>
          <p:cNvGrpSpPr>
            <a:grpSpLocks/>
          </p:cNvGrpSpPr>
          <p:nvPr/>
        </p:nvGrpSpPr>
        <p:grpSpPr bwMode="auto">
          <a:xfrm>
            <a:off x="9553072" y="5024416"/>
            <a:ext cx="2514602" cy="990600"/>
            <a:chOff x="-3" y="-3"/>
            <a:chExt cx="1072" cy="1848"/>
          </a:xfrm>
        </p:grpSpPr>
        <p:grpSp>
          <p:nvGrpSpPr>
            <p:cNvPr id="176" name="Group 59"/>
            <p:cNvGrpSpPr>
              <a:grpSpLocks/>
            </p:cNvGrpSpPr>
            <p:nvPr/>
          </p:nvGrpSpPr>
          <p:grpSpPr bwMode="auto">
            <a:xfrm>
              <a:off x="0" y="0"/>
              <a:ext cx="1066" cy="1842"/>
              <a:chOff x="0" y="0"/>
              <a:chExt cx="1066" cy="1842"/>
            </a:xfrm>
          </p:grpSpPr>
          <p:grpSp>
            <p:nvGrpSpPr>
              <p:cNvPr id="178" name="Group 44"/>
              <p:cNvGrpSpPr>
                <a:grpSpLocks/>
              </p:cNvGrpSpPr>
              <p:nvPr/>
            </p:nvGrpSpPr>
            <p:grpSpPr bwMode="auto">
              <a:xfrm>
                <a:off x="0" y="0"/>
                <a:ext cx="470" cy="518"/>
                <a:chOff x="0" y="0"/>
                <a:chExt cx="470" cy="518"/>
              </a:xfrm>
            </p:grpSpPr>
            <p:sp>
              <p:nvSpPr>
                <p:cNvPr id="200" name="Rectangle 35"/>
                <p:cNvSpPr>
                  <a:spLocks noChangeArrowheads="1"/>
                </p:cNvSpPr>
                <p:nvPr/>
              </p:nvSpPr>
              <p:spPr bwMode="auto">
                <a:xfrm>
                  <a:off x="43" y="0"/>
                  <a:ext cx="3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400" b="1">
                      <a:latin typeface="Liberation Serif" panose="02020603050405020304" pitchFamily="18" charset="0"/>
                      <a:ea typeface="Liberation Serif" panose="02020603050405020304" pitchFamily="18" charset="0"/>
                      <a:cs typeface="Liberation Serif" panose="02020603050405020304" pitchFamily="18" charset="0"/>
                    </a:rPr>
                    <a:t> FILE</a:t>
                  </a: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01" name="Rectangle 43"/>
                <p:cNvSpPr>
                  <a:spLocks noChangeArrowheads="1"/>
                </p:cNvSpPr>
                <p:nvPr/>
              </p:nvSpPr>
              <p:spPr bwMode="auto">
                <a:xfrm>
                  <a:off x="0" y="0"/>
                  <a:ext cx="47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79" name="Group 46"/>
              <p:cNvGrpSpPr>
                <a:grpSpLocks/>
              </p:cNvGrpSpPr>
              <p:nvPr/>
            </p:nvGrpSpPr>
            <p:grpSpPr bwMode="auto">
              <a:xfrm>
                <a:off x="470" y="0"/>
                <a:ext cx="596" cy="518"/>
                <a:chOff x="470" y="0"/>
                <a:chExt cx="596" cy="518"/>
              </a:xfrm>
            </p:grpSpPr>
            <p:sp>
              <p:nvSpPr>
                <p:cNvPr id="198" name="Rectangle 36"/>
                <p:cNvSpPr>
                  <a:spLocks noChangeArrowheads="1"/>
                </p:cNvSpPr>
                <p:nvPr/>
              </p:nvSpPr>
              <p:spPr bwMode="auto">
                <a:xfrm>
                  <a:off x="513" y="0"/>
                  <a:ext cx="51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400" b="1">
                      <a:latin typeface="Liberation Serif" panose="02020603050405020304" pitchFamily="18" charset="0"/>
                      <a:ea typeface="Liberation Serif" panose="02020603050405020304" pitchFamily="18" charset="0"/>
                      <a:cs typeface="Liberation Serif" panose="02020603050405020304" pitchFamily="18" charset="0"/>
                    </a:rPr>
                    <a:t>START</a:t>
                  </a: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9" name="Rectangle 45"/>
                <p:cNvSpPr>
                  <a:spLocks noChangeArrowheads="1"/>
                </p:cNvSpPr>
                <p:nvPr/>
              </p:nvSpPr>
              <p:spPr bwMode="auto">
                <a:xfrm>
                  <a:off x="470" y="0"/>
                  <a:ext cx="59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80" name="Group 48"/>
              <p:cNvGrpSpPr>
                <a:grpSpLocks/>
              </p:cNvGrpSpPr>
              <p:nvPr/>
            </p:nvGrpSpPr>
            <p:grpSpPr bwMode="auto">
              <a:xfrm>
                <a:off x="0" y="518"/>
                <a:ext cx="470" cy="403"/>
                <a:chOff x="0" y="518"/>
                <a:chExt cx="470" cy="403"/>
              </a:xfrm>
            </p:grpSpPr>
            <p:sp>
              <p:nvSpPr>
                <p:cNvPr id="196" name="Rectangle 37"/>
                <p:cNvSpPr>
                  <a:spLocks noChangeArrowheads="1"/>
                </p:cNvSpPr>
                <p:nvPr/>
              </p:nvSpPr>
              <p:spPr bwMode="auto">
                <a:xfrm>
                  <a:off x="43" y="518"/>
                  <a:ext cx="3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400">
                      <a:latin typeface="Liberation Serif" panose="02020603050405020304" pitchFamily="18" charset="0"/>
                      <a:ea typeface="Liberation Serif" panose="02020603050405020304" pitchFamily="18" charset="0"/>
                      <a:cs typeface="Liberation Serif" panose="02020603050405020304" pitchFamily="18" charset="0"/>
                    </a:rPr>
                    <a:t>File_A</a:t>
                  </a: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7" name="Rectangle 47"/>
                <p:cNvSpPr>
                  <a:spLocks noChangeArrowheads="1"/>
                </p:cNvSpPr>
                <p:nvPr/>
              </p:nvSpPr>
              <p:spPr bwMode="auto">
                <a:xfrm>
                  <a:off x="0" y="518"/>
                  <a:ext cx="47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81" name="Group 50"/>
              <p:cNvGrpSpPr>
                <a:grpSpLocks/>
              </p:cNvGrpSpPr>
              <p:nvPr/>
            </p:nvGrpSpPr>
            <p:grpSpPr bwMode="auto">
              <a:xfrm>
                <a:off x="470" y="518"/>
                <a:ext cx="596" cy="403"/>
                <a:chOff x="470" y="518"/>
                <a:chExt cx="596" cy="403"/>
              </a:xfrm>
            </p:grpSpPr>
            <p:sp>
              <p:nvSpPr>
                <p:cNvPr id="194" name="Rectangle 38"/>
                <p:cNvSpPr>
                  <a:spLocks noChangeArrowheads="1"/>
                </p:cNvSpPr>
                <p:nvPr/>
              </p:nvSpPr>
              <p:spPr bwMode="auto">
                <a:xfrm>
                  <a:off x="513" y="518"/>
                  <a:ext cx="51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400">
                      <a:latin typeface="Liberation Serif" panose="02020603050405020304" pitchFamily="18" charset="0"/>
                      <a:ea typeface="Liberation Serif" panose="02020603050405020304" pitchFamily="18" charset="0"/>
                      <a:cs typeface="Liberation Serif" panose="02020603050405020304" pitchFamily="18" charset="0"/>
                    </a:rPr>
                    <a:t>3</a:t>
                  </a: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5" name="Rectangle 49"/>
                <p:cNvSpPr>
                  <a:spLocks noChangeArrowheads="1"/>
                </p:cNvSpPr>
                <p:nvPr/>
              </p:nvSpPr>
              <p:spPr bwMode="auto">
                <a:xfrm>
                  <a:off x="470" y="518"/>
                  <a:ext cx="59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82" name="Group 52"/>
              <p:cNvGrpSpPr>
                <a:grpSpLocks/>
              </p:cNvGrpSpPr>
              <p:nvPr/>
            </p:nvGrpSpPr>
            <p:grpSpPr bwMode="auto">
              <a:xfrm>
                <a:off x="0" y="921"/>
                <a:ext cx="470" cy="403"/>
                <a:chOff x="0" y="921"/>
                <a:chExt cx="470" cy="403"/>
              </a:xfrm>
            </p:grpSpPr>
            <p:sp>
              <p:nvSpPr>
                <p:cNvPr id="192" name="Rectangle 39"/>
                <p:cNvSpPr>
                  <a:spLocks noChangeArrowheads="1"/>
                </p:cNvSpPr>
                <p:nvPr/>
              </p:nvSpPr>
              <p:spPr bwMode="auto">
                <a:xfrm>
                  <a:off x="43" y="921"/>
                  <a:ext cx="3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400">
                      <a:latin typeface="Liberation Serif" panose="02020603050405020304" pitchFamily="18" charset="0"/>
                      <a:ea typeface="Liberation Serif" panose="02020603050405020304" pitchFamily="18" charset="0"/>
                      <a:cs typeface="Liberation Serif" panose="02020603050405020304" pitchFamily="18" charset="0"/>
                    </a:rPr>
                    <a:t>File_B</a:t>
                  </a: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3" name="Rectangle 51"/>
                <p:cNvSpPr>
                  <a:spLocks noChangeArrowheads="1"/>
                </p:cNvSpPr>
                <p:nvPr/>
              </p:nvSpPr>
              <p:spPr bwMode="auto">
                <a:xfrm>
                  <a:off x="0" y="921"/>
                  <a:ext cx="47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83" name="Group 54"/>
              <p:cNvGrpSpPr>
                <a:grpSpLocks/>
              </p:cNvGrpSpPr>
              <p:nvPr/>
            </p:nvGrpSpPr>
            <p:grpSpPr bwMode="auto">
              <a:xfrm>
                <a:off x="470" y="921"/>
                <a:ext cx="596" cy="403"/>
                <a:chOff x="470" y="921"/>
                <a:chExt cx="596" cy="403"/>
              </a:xfrm>
            </p:grpSpPr>
            <p:sp>
              <p:nvSpPr>
                <p:cNvPr id="190" name="Rectangle 40"/>
                <p:cNvSpPr>
                  <a:spLocks noChangeArrowheads="1"/>
                </p:cNvSpPr>
                <p:nvPr/>
              </p:nvSpPr>
              <p:spPr bwMode="auto">
                <a:xfrm>
                  <a:off x="513" y="921"/>
                  <a:ext cx="51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400">
                      <a:latin typeface="Liberation Serif" panose="02020603050405020304" pitchFamily="18" charset="0"/>
                      <a:ea typeface="Liberation Serif" panose="02020603050405020304" pitchFamily="18" charset="0"/>
                      <a:cs typeface="Liberation Serif" panose="02020603050405020304" pitchFamily="18" charset="0"/>
                    </a:rPr>
                    <a:t>11</a:t>
                  </a: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1" name="Rectangle 53"/>
                <p:cNvSpPr>
                  <a:spLocks noChangeArrowheads="1"/>
                </p:cNvSpPr>
                <p:nvPr/>
              </p:nvSpPr>
              <p:spPr bwMode="auto">
                <a:xfrm>
                  <a:off x="470" y="921"/>
                  <a:ext cx="59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84" name="Group 56"/>
              <p:cNvGrpSpPr>
                <a:grpSpLocks/>
              </p:cNvGrpSpPr>
              <p:nvPr/>
            </p:nvGrpSpPr>
            <p:grpSpPr bwMode="auto">
              <a:xfrm>
                <a:off x="0" y="1324"/>
                <a:ext cx="470" cy="518"/>
                <a:chOff x="0" y="1324"/>
                <a:chExt cx="470" cy="518"/>
              </a:xfrm>
            </p:grpSpPr>
            <p:sp>
              <p:nvSpPr>
                <p:cNvPr id="188" name="Rectangle 41"/>
                <p:cNvSpPr>
                  <a:spLocks noChangeArrowheads="1"/>
                </p:cNvSpPr>
                <p:nvPr/>
              </p:nvSpPr>
              <p:spPr bwMode="auto">
                <a:xfrm>
                  <a:off x="43" y="1324"/>
                  <a:ext cx="3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400">
                      <a:latin typeface="Liberation Serif" panose="02020603050405020304" pitchFamily="18" charset="0"/>
                      <a:ea typeface="Liberation Serif" panose="02020603050405020304" pitchFamily="18" charset="0"/>
                      <a:cs typeface="Liberation Serif" panose="02020603050405020304" pitchFamily="18" charset="0"/>
                    </a:rPr>
                    <a:t>File_C</a:t>
                  </a: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9" name="Rectangle 55"/>
                <p:cNvSpPr>
                  <a:spLocks noChangeArrowheads="1"/>
                </p:cNvSpPr>
                <p:nvPr/>
              </p:nvSpPr>
              <p:spPr bwMode="auto">
                <a:xfrm>
                  <a:off x="0" y="1324"/>
                  <a:ext cx="47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85" name="Group 58"/>
              <p:cNvGrpSpPr>
                <a:grpSpLocks/>
              </p:cNvGrpSpPr>
              <p:nvPr/>
            </p:nvGrpSpPr>
            <p:grpSpPr bwMode="auto">
              <a:xfrm>
                <a:off x="470" y="1324"/>
                <a:ext cx="596" cy="518"/>
                <a:chOff x="470" y="1324"/>
                <a:chExt cx="596" cy="518"/>
              </a:xfrm>
            </p:grpSpPr>
            <p:sp>
              <p:nvSpPr>
                <p:cNvPr id="186" name="Rectangle 42"/>
                <p:cNvSpPr>
                  <a:spLocks noChangeArrowheads="1"/>
                </p:cNvSpPr>
                <p:nvPr/>
              </p:nvSpPr>
              <p:spPr bwMode="auto">
                <a:xfrm>
                  <a:off x="513" y="1324"/>
                  <a:ext cx="51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IE" altLang="en-US" sz="1400">
                      <a:latin typeface="Liberation Serif" panose="02020603050405020304" pitchFamily="18" charset="0"/>
                      <a:ea typeface="Liberation Serif" panose="02020603050405020304" pitchFamily="18" charset="0"/>
                      <a:cs typeface="Liberation Serif" panose="02020603050405020304" pitchFamily="18" charset="0"/>
                    </a:rPr>
                    <a:t>1</a:t>
                  </a: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7" name="Rectangle 57"/>
                <p:cNvSpPr>
                  <a:spLocks noChangeArrowheads="1"/>
                </p:cNvSpPr>
                <p:nvPr/>
              </p:nvSpPr>
              <p:spPr bwMode="auto">
                <a:xfrm>
                  <a:off x="470" y="1324"/>
                  <a:ext cx="59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sp>
          <p:nvSpPr>
            <p:cNvPr id="177" name="Rectangle 60"/>
            <p:cNvSpPr>
              <a:spLocks noChangeArrowheads="1"/>
            </p:cNvSpPr>
            <p:nvPr/>
          </p:nvSpPr>
          <p:spPr bwMode="auto">
            <a:xfrm>
              <a:off x="-3" y="-3"/>
              <a:ext cx="1072" cy="184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400">
                <a:latin typeface="Liberation Serif" panose="02020603050405020304" pitchFamily="18" charset="0"/>
                <a:ea typeface="Liberation Serif" panose="02020603050405020304" pitchFamily="18" charset="0"/>
                <a:cs typeface="Liberation Serif" panose="02020603050405020304" pitchFamily="18" charset="0"/>
              </a:endParaRPr>
            </a:p>
          </p:txBody>
        </p:sp>
      </p:grpSp>
      <p:sp>
        <p:nvSpPr>
          <p:cNvPr id="202" name="TextBox 201"/>
          <p:cNvSpPr txBox="1"/>
          <p:nvPr/>
        </p:nvSpPr>
        <p:spPr>
          <a:xfrm>
            <a:off x="9584088" y="4698357"/>
            <a:ext cx="2406699" cy="369332"/>
          </a:xfrm>
          <a:prstGeom prst="rect">
            <a:avLst/>
          </a:prstGeom>
          <a:noFill/>
        </p:spPr>
        <p:txBody>
          <a:bodyPr wrap="square" rtlCol="0">
            <a:spAutoFit/>
          </a:bodyPr>
          <a:lstStyle/>
          <a:p>
            <a:pPr algn="ct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Directory Entry</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03" name="TextBox 202"/>
          <p:cNvSpPr txBox="1"/>
          <p:nvPr/>
        </p:nvSpPr>
        <p:spPr>
          <a:xfrm>
            <a:off x="7388837" y="1701044"/>
            <a:ext cx="3656207" cy="307777"/>
          </a:xfrm>
          <a:prstGeom prst="rect">
            <a:avLst/>
          </a:prstGeom>
          <a:noFill/>
          <a:ln>
            <a:solidFill>
              <a:schemeClr val="tx1"/>
            </a:solidFill>
            <a:prstDash val="dash"/>
          </a:ln>
        </p:spPr>
        <p:txBody>
          <a:bodyPr wrap="square" rtlCol="0">
            <a:spAutoFit/>
          </a:bodyPr>
          <a:lstStyle/>
          <a:p>
            <a:r>
              <a:rPr lang="en-IE" sz="1400" dirty="0" err="1">
                <a:latin typeface="Liberation Serif" panose="02020603050405020304" pitchFamily="18" charset="0"/>
                <a:ea typeface="Liberation Serif" panose="02020603050405020304" pitchFamily="18" charset="0"/>
                <a:cs typeface="Liberation Serif" panose="02020603050405020304" pitchFamily="18" charset="0"/>
              </a:rPr>
              <a:t>File_C’s</a:t>
            </a:r>
            <a:r>
              <a:rPr lang="en-IE" sz="1400" dirty="0">
                <a:latin typeface="Liberation Serif" panose="02020603050405020304" pitchFamily="18" charset="0"/>
                <a:ea typeface="Liberation Serif" panose="02020603050405020304" pitchFamily="18" charset="0"/>
                <a:cs typeface="Liberation Serif" panose="02020603050405020304" pitchFamily="18" charset="0"/>
              </a:rPr>
              <a:t>   directory entry points to here: Block 1</a:t>
            </a:r>
          </a:p>
        </p:txBody>
      </p:sp>
      <p:sp>
        <p:nvSpPr>
          <p:cNvPr id="204" name="TextBox 203"/>
          <p:cNvSpPr txBox="1"/>
          <p:nvPr/>
        </p:nvSpPr>
        <p:spPr>
          <a:xfrm>
            <a:off x="7388838" y="2132601"/>
            <a:ext cx="3656207" cy="307777"/>
          </a:xfrm>
          <a:prstGeom prst="rect">
            <a:avLst/>
          </a:prstGeom>
          <a:noFill/>
          <a:ln>
            <a:solidFill>
              <a:schemeClr val="tx1"/>
            </a:solidFill>
            <a:prstDash val="dash"/>
          </a:ln>
        </p:spPr>
        <p:txBody>
          <a:bodyPr wrap="square" rtlCol="0">
            <a:spAutoFit/>
          </a:bodyPr>
          <a:lstStyle/>
          <a:p>
            <a:r>
              <a:rPr lang="en-IE" sz="1400" dirty="0" err="1" smtClean="0">
                <a:latin typeface="Liberation Serif" panose="02020603050405020304" pitchFamily="18" charset="0"/>
                <a:ea typeface="Liberation Serif" panose="02020603050405020304" pitchFamily="18" charset="0"/>
                <a:cs typeface="Liberation Serif" panose="02020603050405020304" pitchFamily="18" charset="0"/>
              </a:rPr>
              <a:t>File_A’s</a:t>
            </a: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400" dirty="0">
                <a:latin typeface="Liberation Serif" panose="02020603050405020304" pitchFamily="18" charset="0"/>
                <a:ea typeface="Liberation Serif" panose="02020603050405020304" pitchFamily="18" charset="0"/>
                <a:cs typeface="Liberation Serif" panose="02020603050405020304" pitchFamily="18" charset="0"/>
              </a:rPr>
              <a:t>directory entry points to here: Block </a:t>
            </a: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3</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05" name="TextBox 204"/>
          <p:cNvSpPr txBox="1"/>
          <p:nvPr/>
        </p:nvSpPr>
        <p:spPr>
          <a:xfrm>
            <a:off x="7397068" y="3910217"/>
            <a:ext cx="3828395" cy="307777"/>
          </a:xfrm>
          <a:prstGeom prst="rect">
            <a:avLst/>
          </a:prstGeom>
          <a:noFill/>
          <a:ln>
            <a:solidFill>
              <a:schemeClr val="tx1"/>
            </a:solidFill>
            <a:prstDash val="dash"/>
          </a:ln>
        </p:spPr>
        <p:txBody>
          <a:bodyPr wrap="square" rtlCol="0">
            <a:spAutoFit/>
          </a:bodyPr>
          <a:lstStyle/>
          <a:p>
            <a:r>
              <a:rPr lang="en-IE" sz="1400" dirty="0" err="1" smtClean="0">
                <a:latin typeface="Liberation Serif" panose="02020603050405020304" pitchFamily="18" charset="0"/>
                <a:ea typeface="Liberation Serif" panose="02020603050405020304" pitchFamily="18" charset="0"/>
                <a:cs typeface="Liberation Serif" panose="02020603050405020304" pitchFamily="18" charset="0"/>
              </a:rPr>
              <a:t>File_B’s</a:t>
            </a: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400" dirty="0">
                <a:latin typeface="Liberation Serif" panose="02020603050405020304" pitchFamily="18" charset="0"/>
                <a:ea typeface="Liberation Serif" panose="02020603050405020304" pitchFamily="18" charset="0"/>
                <a:cs typeface="Liberation Serif" panose="02020603050405020304" pitchFamily="18" charset="0"/>
              </a:rPr>
              <a:t>directory entry points to here: Block </a:t>
            </a: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11</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1357365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353961"/>
            <a:ext cx="8110161" cy="658913"/>
          </a:xfrm>
        </p:spPr>
        <p:txBody>
          <a:bodyPr anchor="t"/>
          <a:lstStyle/>
          <a:p>
            <a:r>
              <a:rPr lang="en-IE" sz="3600" dirty="0"/>
              <a:t>Microsoft FAT-16 File System </a:t>
            </a:r>
            <a:br>
              <a:rPr lang="en-IE" sz="3600" dirty="0"/>
            </a:br>
            <a:endParaRPr lang="en-IE" sz="36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7" name="Table 6"/>
          <p:cNvGraphicFramePr>
            <a:graphicFrameLocks noGrp="1"/>
          </p:cNvGraphicFramePr>
          <p:nvPr>
            <p:extLst>
              <p:ext uri="{D42A27DB-BD31-4B8C-83A1-F6EECF244321}">
                <p14:modId xmlns:p14="http://schemas.microsoft.com/office/powerpoint/2010/main" val="4190588194"/>
              </p:ext>
            </p:extLst>
          </p:nvPr>
        </p:nvGraphicFramePr>
        <p:xfrm>
          <a:off x="1106128" y="3569108"/>
          <a:ext cx="10191136" cy="1980955"/>
        </p:xfrm>
        <a:graphic>
          <a:graphicData uri="http://schemas.openxmlformats.org/drawingml/2006/table">
            <a:tbl>
              <a:tblPr/>
              <a:tblGrid>
                <a:gridCol w="1081237"/>
                <a:gridCol w="1757714"/>
                <a:gridCol w="1757714"/>
                <a:gridCol w="2425173"/>
                <a:gridCol w="3169298"/>
              </a:tblGrid>
              <a:tr h="796413">
                <a:tc>
                  <a:txBody>
                    <a:bodyPr/>
                    <a:lstStyle/>
                    <a:p>
                      <a:pPr algn="ctr">
                        <a:spcAft>
                          <a:spcPts val="0"/>
                        </a:spcAft>
                      </a:pPr>
                      <a:r>
                        <a:rPr lang="en-GB" sz="2000" b="1" dirty="0">
                          <a:effectLst/>
                          <a:latin typeface="Liberation Serif" panose="02020603050405020304" pitchFamily="18" charset="0"/>
                          <a:ea typeface="Liberation Serif" panose="02020603050405020304" pitchFamily="18" charset="0"/>
                          <a:cs typeface="Liberation Serif" panose="02020603050405020304" pitchFamily="18" charset="0"/>
                        </a:rPr>
                        <a:t>Boot</a:t>
                      </a:r>
                      <a:endParaRPr lang="en-IE" sz="2000" dirty="0">
                        <a:effectLst/>
                        <a:latin typeface="Liberation Serif" panose="02020603050405020304" pitchFamily="18" charset="0"/>
                        <a:ea typeface="Liberation Serif" panose="02020603050405020304" pitchFamily="18" charset="0"/>
                        <a:cs typeface="Liberation Serif" panose="02020603050405020304" pitchFamily="18" charset="0"/>
                      </a:endParaRPr>
                    </a:p>
                    <a:p>
                      <a:pPr algn="ctr">
                        <a:spcAft>
                          <a:spcPts val="0"/>
                        </a:spcAft>
                      </a:pPr>
                      <a:r>
                        <a:rPr lang="en-GB" sz="2000" b="1" dirty="0">
                          <a:effectLst/>
                          <a:latin typeface="Liberation Serif" panose="02020603050405020304" pitchFamily="18" charset="0"/>
                          <a:ea typeface="Liberation Serif" panose="02020603050405020304" pitchFamily="18" charset="0"/>
                          <a:cs typeface="Liberation Serif" panose="02020603050405020304" pitchFamily="18" charset="0"/>
                        </a:rPr>
                        <a:t>sector</a:t>
                      </a:r>
                      <a:endParaRPr lang="en-IE" sz="2000" dirty="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2000" b="1" dirty="0">
                          <a:effectLst/>
                          <a:latin typeface="Liberation Serif" panose="02020603050405020304" pitchFamily="18" charset="0"/>
                          <a:ea typeface="Liberation Serif" panose="02020603050405020304" pitchFamily="18" charset="0"/>
                          <a:cs typeface="Liberation Serif" panose="02020603050405020304" pitchFamily="18" charset="0"/>
                        </a:rPr>
                        <a:t>1</a:t>
                      </a:r>
                      <a:r>
                        <a:rPr lang="en-GB" sz="2000" b="1" baseline="30000" dirty="0">
                          <a:effectLst/>
                          <a:latin typeface="Liberation Serif" panose="02020603050405020304" pitchFamily="18" charset="0"/>
                          <a:ea typeface="Liberation Serif" panose="02020603050405020304" pitchFamily="18" charset="0"/>
                          <a:cs typeface="Liberation Serif" panose="02020603050405020304" pitchFamily="18" charset="0"/>
                        </a:rPr>
                        <a:t>st</a:t>
                      </a:r>
                      <a:r>
                        <a:rPr lang="en-GB" sz="2000" b="1" dirty="0">
                          <a:effectLst/>
                          <a:latin typeface="Liberation Serif" panose="02020603050405020304" pitchFamily="18" charset="0"/>
                          <a:ea typeface="Liberation Serif" panose="02020603050405020304" pitchFamily="18" charset="0"/>
                          <a:cs typeface="Liberation Serif" panose="02020603050405020304" pitchFamily="18" charset="0"/>
                        </a:rPr>
                        <a:t> FAT</a:t>
                      </a:r>
                      <a:endParaRPr lang="en-IE" sz="2000" dirty="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2000" b="1">
                          <a:effectLst/>
                          <a:latin typeface="Liberation Serif" panose="02020603050405020304" pitchFamily="18" charset="0"/>
                          <a:ea typeface="Liberation Serif" panose="02020603050405020304" pitchFamily="18" charset="0"/>
                          <a:cs typeface="Liberation Serif" panose="02020603050405020304" pitchFamily="18" charset="0"/>
                        </a:rPr>
                        <a:t>2</a:t>
                      </a:r>
                      <a:r>
                        <a:rPr lang="en-GB" sz="2000" b="1" baseline="30000">
                          <a:effectLst/>
                          <a:latin typeface="Liberation Serif" panose="02020603050405020304" pitchFamily="18" charset="0"/>
                          <a:ea typeface="Liberation Serif" panose="02020603050405020304" pitchFamily="18" charset="0"/>
                          <a:cs typeface="Liberation Serif" panose="02020603050405020304" pitchFamily="18" charset="0"/>
                        </a:rPr>
                        <a:t>nd</a:t>
                      </a:r>
                      <a:r>
                        <a:rPr lang="en-GB" sz="2000" b="1">
                          <a:effectLst/>
                          <a:latin typeface="Liberation Serif" panose="02020603050405020304" pitchFamily="18" charset="0"/>
                          <a:ea typeface="Liberation Serif" panose="02020603050405020304" pitchFamily="18" charset="0"/>
                          <a:cs typeface="Liberation Serif" panose="02020603050405020304" pitchFamily="18" charset="0"/>
                        </a:rPr>
                        <a:t> FAT</a:t>
                      </a:r>
                      <a:endParaRPr lang="en-IE" sz="20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2000" b="1">
                          <a:effectLst/>
                          <a:latin typeface="Liberation Serif" panose="02020603050405020304" pitchFamily="18" charset="0"/>
                          <a:ea typeface="Liberation Serif" panose="02020603050405020304" pitchFamily="18" charset="0"/>
                          <a:cs typeface="Liberation Serif" panose="02020603050405020304" pitchFamily="18" charset="0"/>
                        </a:rPr>
                        <a:t>Root Dir</a:t>
                      </a:r>
                      <a:endParaRPr lang="en-IE" sz="20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2000" b="1">
                          <a:effectLst/>
                          <a:latin typeface="Liberation Serif" panose="02020603050405020304" pitchFamily="18" charset="0"/>
                          <a:ea typeface="Liberation Serif" panose="02020603050405020304" pitchFamily="18" charset="0"/>
                          <a:cs typeface="Liberation Serif" panose="02020603050405020304" pitchFamily="18" charset="0"/>
                        </a:rPr>
                        <a:t>Data Area</a:t>
                      </a:r>
                      <a:endParaRPr lang="en-IE" sz="20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4542">
                <a:tc>
                  <a:txBody>
                    <a:bodyPr/>
                    <a:lstStyle/>
                    <a:p>
                      <a:pPr algn="ctr">
                        <a:spcAft>
                          <a:spcPts val="0"/>
                        </a:spcAft>
                      </a:pPr>
                      <a:r>
                        <a:rPr lang="en-GB" sz="2000" i="1">
                          <a:effectLst/>
                          <a:latin typeface="Liberation Serif" panose="02020603050405020304" pitchFamily="18" charset="0"/>
                          <a:ea typeface="Liberation Serif" panose="02020603050405020304" pitchFamily="18" charset="0"/>
                          <a:cs typeface="Liberation Serif" panose="02020603050405020304" pitchFamily="18" charset="0"/>
                        </a:rPr>
                        <a:t>1 sector</a:t>
                      </a:r>
                      <a:endParaRPr lang="en-IE" sz="20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2000" i="1" dirty="0">
                          <a:effectLst/>
                          <a:latin typeface="Liberation Serif" panose="02020603050405020304" pitchFamily="18" charset="0"/>
                          <a:ea typeface="Liberation Serif" panose="02020603050405020304" pitchFamily="18" charset="0"/>
                          <a:cs typeface="Liberation Serif" panose="02020603050405020304" pitchFamily="18" charset="0"/>
                        </a:rPr>
                        <a:t>A fixed number of sectors</a:t>
                      </a:r>
                      <a:endParaRPr lang="en-IE" sz="2000" dirty="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2000" i="1">
                          <a:effectLst/>
                          <a:latin typeface="Liberation Serif" panose="02020603050405020304" pitchFamily="18" charset="0"/>
                          <a:ea typeface="Liberation Serif" panose="02020603050405020304" pitchFamily="18" charset="0"/>
                          <a:cs typeface="Liberation Serif" panose="02020603050405020304" pitchFamily="18" charset="0"/>
                        </a:rPr>
                        <a:t>A fixed number of sectors</a:t>
                      </a:r>
                      <a:endParaRPr lang="en-IE" sz="20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2000" i="1">
                          <a:effectLst/>
                          <a:latin typeface="Liberation Serif" panose="02020603050405020304" pitchFamily="18" charset="0"/>
                          <a:ea typeface="Liberation Serif" panose="02020603050405020304" pitchFamily="18" charset="0"/>
                          <a:cs typeface="Liberation Serif" panose="02020603050405020304" pitchFamily="18" charset="0"/>
                        </a:rPr>
                        <a:t>A fixed number of sectors</a:t>
                      </a:r>
                      <a:endParaRPr lang="en-IE" sz="20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2000" i="1" dirty="0">
                          <a:effectLst/>
                          <a:latin typeface="Liberation Serif" panose="02020603050405020304" pitchFamily="18" charset="0"/>
                          <a:ea typeface="Liberation Serif" panose="02020603050405020304" pitchFamily="18" charset="0"/>
                          <a:cs typeface="Liberation Serif" panose="02020603050405020304" pitchFamily="18" charset="0"/>
                        </a:rPr>
                        <a:t>A large number of sectors – all the remaining space on the partition.</a:t>
                      </a:r>
                      <a:endParaRPr lang="en-IE" sz="2000" dirty="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8" name="Rectangle 7"/>
          <p:cNvSpPr/>
          <p:nvPr/>
        </p:nvSpPr>
        <p:spPr>
          <a:xfrm>
            <a:off x="3306799" y="2116772"/>
            <a:ext cx="5347618" cy="461665"/>
          </a:xfrm>
          <a:prstGeom prst="rect">
            <a:avLst/>
          </a:prstGeom>
        </p:spPr>
        <p:txBody>
          <a:bodyPr wrap="none">
            <a:spAutoFit/>
          </a:bodyPr>
          <a:lstStyle/>
          <a:p>
            <a:pPr>
              <a:spcAft>
                <a:spcPts val="0"/>
              </a:spcAft>
            </a:pPr>
            <a:r>
              <a:rPr lang="en-GB" sz="2400" b="1" dirty="0">
                <a:solidFill>
                  <a:srgbClr val="7030A0"/>
                </a:solidFill>
                <a:latin typeface="Liberation Serif" panose="02020603050405020304" pitchFamily="18" charset="0"/>
                <a:ea typeface="Liberation Serif" panose="02020603050405020304" pitchFamily="18" charset="0"/>
                <a:cs typeface="Liberation Serif" panose="02020603050405020304" pitchFamily="18" charset="0"/>
              </a:rPr>
              <a:t>A Linearised View of the Disk Partition</a:t>
            </a:r>
            <a:endParaRPr lang="en-IE" sz="2400" b="1" dirty="0">
              <a:solidFill>
                <a:srgbClr val="7030A0"/>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3802336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656089"/>
          </a:xfrm>
        </p:spPr>
        <p:txBody>
          <a:bodyPr/>
          <a:lstStyle/>
          <a:p>
            <a:r>
              <a:rPr lang="en-IE" sz="3600" dirty="0" smtClean="0"/>
              <a:t>How fat is FAT?</a:t>
            </a:r>
            <a:endParaRPr lang="en-IE" sz="36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Table 4"/>
          <p:cNvGraphicFramePr>
            <a:graphicFrameLocks noGrp="1"/>
          </p:cNvGraphicFramePr>
          <p:nvPr>
            <p:extLst>
              <p:ext uri="{D42A27DB-BD31-4B8C-83A1-F6EECF244321}">
                <p14:modId xmlns:p14="http://schemas.microsoft.com/office/powerpoint/2010/main" val="3736382969"/>
              </p:ext>
            </p:extLst>
          </p:nvPr>
        </p:nvGraphicFramePr>
        <p:xfrm>
          <a:off x="693174" y="2065747"/>
          <a:ext cx="8259097" cy="3155583"/>
        </p:xfrm>
        <a:graphic>
          <a:graphicData uri="http://schemas.openxmlformats.org/drawingml/2006/table">
            <a:tbl>
              <a:tblPr firstRow="1" firstCol="1" bandRow="1"/>
              <a:tblGrid>
                <a:gridCol w="1585762"/>
                <a:gridCol w="2695154"/>
                <a:gridCol w="3978181"/>
              </a:tblGrid>
              <a:tr h="1084450">
                <a:tc>
                  <a:txBody>
                    <a:bodyPr/>
                    <a:lstStyle/>
                    <a:p>
                      <a:pPr>
                        <a:spcAft>
                          <a:spcPts val="0"/>
                        </a:spcAft>
                      </a:pPr>
                      <a:r>
                        <a:rPr lang="en-GB" sz="1800" b="1" dirty="0">
                          <a:effectLst/>
                          <a:latin typeface="Liberation Serif" panose="02020603050405020304" pitchFamily="18" charset="0"/>
                          <a:ea typeface="Liberation Serif" panose="02020603050405020304" pitchFamily="18" charset="0"/>
                          <a:cs typeface="Liberation Serif" panose="02020603050405020304" pitchFamily="18" charset="0"/>
                        </a:rPr>
                        <a:t>FAT type</a:t>
                      </a:r>
                      <a:endParaRPr lang="en-IE" sz="1800" dirty="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b="1" dirty="0">
                          <a:effectLst/>
                          <a:latin typeface="Liberation Serif" panose="02020603050405020304" pitchFamily="18" charset="0"/>
                          <a:ea typeface="Liberation Serif" panose="02020603050405020304" pitchFamily="18" charset="0"/>
                          <a:cs typeface="Liberation Serif" panose="02020603050405020304" pitchFamily="18" charset="0"/>
                        </a:rPr>
                        <a:t>max number of pointers</a:t>
                      </a:r>
                      <a:endParaRPr lang="en-IE" sz="1800" dirty="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b="1">
                          <a:effectLst/>
                          <a:latin typeface="Liberation Serif" panose="02020603050405020304" pitchFamily="18" charset="0"/>
                          <a:ea typeface="Liberation Serif" panose="02020603050405020304" pitchFamily="18" charset="0"/>
                          <a:cs typeface="Liberation Serif" panose="02020603050405020304" pitchFamily="18" charset="0"/>
                        </a:rPr>
                        <a:t>maximum disk size (partition size)</a:t>
                      </a:r>
                      <a:endParaRPr lang="en-IE" sz="1800">
                        <a:effectLst/>
                        <a:latin typeface="Liberation Serif" panose="02020603050405020304" pitchFamily="18" charset="0"/>
                        <a:ea typeface="Liberation Serif" panose="02020603050405020304" pitchFamily="18" charset="0"/>
                        <a:cs typeface="Liberation Serif" panose="02020603050405020304" pitchFamily="18" charset="0"/>
                      </a:endParaRPr>
                    </a:p>
                    <a:p>
                      <a:pPr>
                        <a:spcAft>
                          <a:spcPts val="0"/>
                        </a:spcAft>
                      </a:pPr>
                      <a:r>
                        <a:rPr lang="en-GB" sz="1800">
                          <a:effectLst/>
                          <a:latin typeface="Liberation Serif" panose="02020603050405020304" pitchFamily="18" charset="0"/>
                          <a:ea typeface="Liberation Serif" panose="02020603050405020304" pitchFamily="18" charset="0"/>
                          <a:cs typeface="Liberation Serif" panose="02020603050405020304" pitchFamily="18" charset="0"/>
                        </a:rPr>
                        <a:t>(assume 4kB cluster size)</a:t>
                      </a:r>
                      <a:endParaRPr lang="en-IE" sz="18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9246">
                <a:tc>
                  <a:txBody>
                    <a:bodyPr/>
                    <a:lstStyle/>
                    <a:p>
                      <a:pPr>
                        <a:spcAft>
                          <a:spcPts val="0"/>
                        </a:spcAft>
                      </a:pPr>
                      <a:r>
                        <a:rPr lang="en-GB" sz="1800" dirty="0">
                          <a:effectLst/>
                          <a:latin typeface="Liberation Serif" panose="02020603050405020304" pitchFamily="18" charset="0"/>
                          <a:ea typeface="Liberation Serif" panose="02020603050405020304" pitchFamily="18" charset="0"/>
                          <a:cs typeface="Liberation Serif" panose="02020603050405020304" pitchFamily="18" charset="0"/>
                        </a:rPr>
                        <a:t>FAT-5 </a:t>
                      </a:r>
                      <a:r>
                        <a:rPr lang="en-GB" sz="1800" b="1" dirty="0">
                          <a:effectLst/>
                          <a:latin typeface="Liberation Serif" panose="02020603050405020304" pitchFamily="18" charset="0"/>
                          <a:ea typeface="Liberation Serif" panose="02020603050405020304" pitchFamily="18" charset="0"/>
                          <a:cs typeface="Liberation Serif" panose="02020603050405020304" pitchFamily="18" charset="0"/>
                        </a:rPr>
                        <a:t>(not real)</a:t>
                      </a:r>
                      <a:endParaRPr lang="en-IE" sz="1800" b="1" dirty="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a:effectLst/>
                          <a:latin typeface="Liberation Serif" panose="02020603050405020304" pitchFamily="18" charset="0"/>
                          <a:ea typeface="Liberation Serif" panose="02020603050405020304" pitchFamily="18" charset="0"/>
                          <a:cs typeface="Liberation Serif" panose="02020603050405020304" pitchFamily="18" charset="0"/>
                        </a:rPr>
                        <a:t>2</a:t>
                      </a:r>
                      <a:r>
                        <a:rPr lang="en-GB" sz="1800" baseline="30000">
                          <a:effectLst/>
                          <a:latin typeface="Liberation Serif" panose="02020603050405020304" pitchFamily="18" charset="0"/>
                          <a:ea typeface="Liberation Serif" panose="02020603050405020304" pitchFamily="18" charset="0"/>
                          <a:cs typeface="Liberation Serif" panose="02020603050405020304" pitchFamily="18" charset="0"/>
                        </a:rPr>
                        <a:t>5</a:t>
                      </a:r>
                      <a:r>
                        <a:rPr lang="en-GB" sz="1800">
                          <a:effectLst/>
                          <a:latin typeface="Liberation Serif" panose="02020603050405020304" pitchFamily="18" charset="0"/>
                          <a:ea typeface="Liberation Serif" panose="02020603050405020304" pitchFamily="18" charset="0"/>
                          <a:cs typeface="Liberation Serif" panose="02020603050405020304" pitchFamily="18" charset="0"/>
                        </a:rPr>
                        <a:t>  =  32</a:t>
                      </a:r>
                      <a:endParaRPr lang="en-IE" sz="18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dirty="0">
                          <a:effectLst/>
                          <a:latin typeface="Liberation Serif" panose="02020603050405020304" pitchFamily="18" charset="0"/>
                          <a:ea typeface="Liberation Serif" panose="02020603050405020304" pitchFamily="18" charset="0"/>
                          <a:cs typeface="Liberation Serif" panose="02020603050405020304" pitchFamily="18" charset="0"/>
                        </a:rPr>
                        <a:t>32 x 4kB = 128kB</a:t>
                      </a:r>
                      <a:endParaRPr lang="en-IE" sz="1800" dirty="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9246">
                <a:tc>
                  <a:txBody>
                    <a:bodyPr/>
                    <a:lstStyle/>
                    <a:p>
                      <a:pPr>
                        <a:spcAft>
                          <a:spcPts val="0"/>
                        </a:spcAft>
                      </a:pPr>
                      <a:r>
                        <a:rPr lang="en-GB" sz="1800">
                          <a:effectLst/>
                          <a:latin typeface="Liberation Serif" panose="02020603050405020304" pitchFamily="18" charset="0"/>
                          <a:ea typeface="Liberation Serif" panose="02020603050405020304" pitchFamily="18" charset="0"/>
                          <a:cs typeface="Liberation Serif" panose="02020603050405020304" pitchFamily="18" charset="0"/>
                        </a:rPr>
                        <a:t>FAT-12</a:t>
                      </a:r>
                      <a:endParaRPr lang="en-IE" sz="18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a:effectLst/>
                          <a:latin typeface="Liberation Serif" panose="02020603050405020304" pitchFamily="18" charset="0"/>
                          <a:ea typeface="Liberation Serif" panose="02020603050405020304" pitchFamily="18" charset="0"/>
                          <a:cs typeface="Liberation Serif" panose="02020603050405020304" pitchFamily="18" charset="0"/>
                        </a:rPr>
                        <a:t>2</a:t>
                      </a:r>
                      <a:r>
                        <a:rPr lang="en-GB" sz="1800" baseline="30000">
                          <a:effectLst/>
                          <a:latin typeface="Liberation Serif" panose="02020603050405020304" pitchFamily="18" charset="0"/>
                          <a:ea typeface="Liberation Serif" panose="02020603050405020304" pitchFamily="18" charset="0"/>
                          <a:cs typeface="Liberation Serif" panose="02020603050405020304" pitchFamily="18" charset="0"/>
                        </a:rPr>
                        <a:t>12</a:t>
                      </a:r>
                      <a:r>
                        <a:rPr lang="en-GB" sz="1800">
                          <a:effectLst/>
                          <a:latin typeface="Liberation Serif" panose="02020603050405020304" pitchFamily="18" charset="0"/>
                          <a:ea typeface="Liberation Serif" panose="02020603050405020304" pitchFamily="18" charset="0"/>
                          <a:cs typeface="Liberation Serif" panose="02020603050405020304" pitchFamily="18" charset="0"/>
                        </a:rPr>
                        <a:t> =  4096</a:t>
                      </a:r>
                      <a:endParaRPr lang="en-IE" sz="18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a:effectLst/>
                          <a:latin typeface="Liberation Serif" panose="02020603050405020304" pitchFamily="18" charset="0"/>
                          <a:ea typeface="Liberation Serif" panose="02020603050405020304" pitchFamily="18" charset="0"/>
                          <a:cs typeface="Liberation Serif" panose="02020603050405020304" pitchFamily="18" charset="0"/>
                        </a:rPr>
                        <a:t>4k x 4kB = 16MB</a:t>
                      </a:r>
                      <a:endParaRPr lang="en-IE" sz="18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4001">
                <a:tc>
                  <a:txBody>
                    <a:bodyPr/>
                    <a:lstStyle/>
                    <a:p>
                      <a:pPr>
                        <a:spcAft>
                          <a:spcPts val="0"/>
                        </a:spcAft>
                      </a:pPr>
                      <a:r>
                        <a:rPr lang="en-GB" sz="1800">
                          <a:effectLst/>
                          <a:latin typeface="Liberation Serif" panose="02020603050405020304" pitchFamily="18" charset="0"/>
                          <a:ea typeface="Liberation Serif" panose="02020603050405020304" pitchFamily="18" charset="0"/>
                          <a:cs typeface="Liberation Serif" panose="02020603050405020304" pitchFamily="18" charset="0"/>
                        </a:rPr>
                        <a:t>FAT-16</a:t>
                      </a:r>
                      <a:endParaRPr lang="en-IE" sz="18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dirty="0">
                          <a:effectLst/>
                          <a:latin typeface="Liberation Serif" panose="02020603050405020304" pitchFamily="18" charset="0"/>
                          <a:ea typeface="Liberation Serif" panose="02020603050405020304" pitchFamily="18" charset="0"/>
                          <a:cs typeface="Liberation Serif" panose="02020603050405020304" pitchFamily="18" charset="0"/>
                        </a:rPr>
                        <a:t>2</a:t>
                      </a:r>
                      <a:r>
                        <a:rPr lang="en-GB" sz="1800" baseline="30000" dirty="0">
                          <a:effectLst/>
                          <a:latin typeface="Liberation Serif" panose="02020603050405020304" pitchFamily="18" charset="0"/>
                          <a:ea typeface="Liberation Serif" panose="02020603050405020304" pitchFamily="18" charset="0"/>
                          <a:cs typeface="Liberation Serif" panose="02020603050405020304" pitchFamily="18" charset="0"/>
                        </a:rPr>
                        <a:t>16</a:t>
                      </a:r>
                      <a:r>
                        <a:rPr lang="en-GB" sz="1800" dirty="0">
                          <a:effectLst/>
                          <a:latin typeface="Liberation Serif" panose="02020603050405020304" pitchFamily="18" charset="0"/>
                          <a:ea typeface="Liberation Serif" panose="02020603050405020304" pitchFamily="18" charset="0"/>
                          <a:cs typeface="Liberation Serif" panose="02020603050405020304" pitchFamily="18" charset="0"/>
                        </a:rPr>
                        <a:t> =  64k (65,536)</a:t>
                      </a:r>
                      <a:endParaRPr lang="en-IE" sz="1800" dirty="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a:effectLst/>
                          <a:latin typeface="Liberation Serif" panose="02020603050405020304" pitchFamily="18" charset="0"/>
                          <a:ea typeface="Liberation Serif" panose="02020603050405020304" pitchFamily="18" charset="0"/>
                          <a:cs typeface="Liberation Serif" panose="02020603050405020304" pitchFamily="18" charset="0"/>
                        </a:rPr>
                        <a:t>64k x 4kB = 256MB</a:t>
                      </a:r>
                      <a:endParaRPr lang="en-IE" sz="18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9246">
                <a:tc>
                  <a:txBody>
                    <a:bodyPr/>
                    <a:lstStyle/>
                    <a:p>
                      <a:pPr>
                        <a:spcAft>
                          <a:spcPts val="0"/>
                        </a:spcAft>
                      </a:pPr>
                      <a:r>
                        <a:rPr lang="en-GB" sz="1800">
                          <a:effectLst/>
                          <a:latin typeface="Liberation Serif" panose="02020603050405020304" pitchFamily="18" charset="0"/>
                          <a:ea typeface="Liberation Serif" panose="02020603050405020304" pitchFamily="18" charset="0"/>
                          <a:cs typeface="Liberation Serif" panose="02020603050405020304" pitchFamily="18" charset="0"/>
                        </a:rPr>
                        <a:t>FAT-32</a:t>
                      </a:r>
                      <a:endParaRPr lang="en-IE" sz="18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a:effectLst/>
                          <a:latin typeface="Liberation Serif" panose="02020603050405020304" pitchFamily="18" charset="0"/>
                          <a:ea typeface="Liberation Serif" panose="02020603050405020304" pitchFamily="18" charset="0"/>
                          <a:cs typeface="Liberation Serif" panose="02020603050405020304" pitchFamily="18" charset="0"/>
                        </a:rPr>
                        <a:t>2</a:t>
                      </a:r>
                      <a:r>
                        <a:rPr lang="en-GB" sz="1800" baseline="30000">
                          <a:effectLst/>
                          <a:latin typeface="Liberation Serif" panose="02020603050405020304" pitchFamily="18" charset="0"/>
                          <a:ea typeface="Liberation Serif" panose="02020603050405020304" pitchFamily="18" charset="0"/>
                          <a:cs typeface="Liberation Serif" panose="02020603050405020304" pitchFamily="18" charset="0"/>
                        </a:rPr>
                        <a:t>32</a:t>
                      </a:r>
                      <a:r>
                        <a:rPr lang="en-GB" sz="1800">
                          <a:effectLst/>
                          <a:latin typeface="Liberation Serif" panose="02020603050405020304" pitchFamily="18" charset="0"/>
                          <a:ea typeface="Liberation Serif" panose="02020603050405020304" pitchFamily="18" charset="0"/>
                          <a:cs typeface="Liberation Serif" panose="02020603050405020304" pitchFamily="18" charset="0"/>
                        </a:rPr>
                        <a:t> =  4G</a:t>
                      </a:r>
                      <a:endParaRPr lang="en-IE" sz="180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800" dirty="0">
                          <a:effectLst/>
                          <a:latin typeface="Liberation Serif" panose="02020603050405020304" pitchFamily="18" charset="0"/>
                          <a:ea typeface="Liberation Serif" panose="02020603050405020304" pitchFamily="18" charset="0"/>
                          <a:cs typeface="Liberation Serif" panose="02020603050405020304" pitchFamily="18" charset="0"/>
                        </a:rPr>
                        <a:t>4G x 4kB  = 16TB</a:t>
                      </a:r>
                      <a:endParaRPr lang="en-IE" sz="1800" dirty="0">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2826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667897"/>
          </a:xfrm>
        </p:spPr>
        <p:txBody>
          <a:bodyPr/>
          <a:lstStyle/>
          <a:p>
            <a:r>
              <a:rPr lang="en-IE" sz="3600" dirty="0" smtClean="0"/>
              <a:t>FAT 16 facts</a:t>
            </a:r>
            <a:endParaRPr lang="en-IE" sz="3600" dirty="0"/>
          </a:p>
        </p:txBody>
      </p:sp>
      <p:sp>
        <p:nvSpPr>
          <p:cNvPr id="3" name="Content Placeholder 2"/>
          <p:cNvSpPr>
            <a:spLocks noGrp="1"/>
          </p:cNvSpPr>
          <p:nvPr>
            <p:ph idx="1"/>
          </p:nvPr>
        </p:nvSpPr>
        <p:spPr/>
        <p:txBody>
          <a:bodyPr/>
          <a:lstStyle/>
          <a:p>
            <a:pPr>
              <a:spcBef>
                <a:spcPct val="50000"/>
              </a:spcBef>
              <a:buNone/>
            </a:pPr>
            <a:r>
              <a:rPr lang="en-GB" altLang="en-US" sz="2000" b="1" dirty="0">
                <a:solidFill>
                  <a:srgbClr val="990099"/>
                </a:solidFill>
                <a:cs typeface="Times New Roman" panose="02020603050405020304" pitchFamily="18" charset="0"/>
              </a:rPr>
              <a:t>Maximum Disk Partition Size for a FAT-16 </a:t>
            </a:r>
            <a:endPar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50000"/>
              </a:spcBef>
              <a:buNone/>
            </a:pPr>
            <a:r>
              <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2</a:t>
            </a:r>
            <a:r>
              <a:rPr lang="en-GB" altLang="en-US" sz="2000" baseline="30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16</a:t>
            </a:r>
            <a:r>
              <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 (which is 65,536 in decimal) entries .. or 64k entries. </a:t>
            </a:r>
          </a:p>
          <a:p>
            <a:pPr algn="just">
              <a:spcBef>
                <a:spcPct val="50000"/>
              </a:spcBef>
              <a:buNone/>
            </a:pPr>
            <a:r>
              <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For a  </a:t>
            </a:r>
            <a:r>
              <a:rPr lang="en-GB" altLang="en-US" sz="2000" b="1"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4kB</a:t>
            </a:r>
            <a:r>
              <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 cluster size:</a:t>
            </a:r>
            <a:r>
              <a:rPr lang="en-GB" altLang="en-US" sz="2000" b="1"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  	64k </a:t>
            </a:r>
            <a:r>
              <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times</a:t>
            </a:r>
            <a:r>
              <a:rPr lang="en-GB" altLang="en-US" sz="2000" b="1"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 4kByte = 256MBytes </a:t>
            </a:r>
            <a:endPar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spcBef>
                <a:spcPct val="50000"/>
              </a:spcBef>
              <a:buNone/>
            </a:pPr>
            <a:r>
              <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algn="just">
              <a:spcBef>
                <a:spcPct val="50000"/>
              </a:spcBef>
              <a:buNone/>
            </a:pPr>
            <a:r>
              <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For a </a:t>
            </a:r>
            <a:r>
              <a:rPr lang="en-GB" altLang="en-US" sz="2000" b="1"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32kB</a:t>
            </a:r>
            <a:r>
              <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 cluster size:</a:t>
            </a:r>
            <a:r>
              <a:rPr lang="en-GB" altLang="en-US" sz="2000" b="1"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  	64k </a:t>
            </a:r>
            <a:r>
              <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times</a:t>
            </a:r>
            <a:r>
              <a:rPr lang="en-GB" altLang="en-US" sz="2000" b="1"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 32kByte  =  2 </a:t>
            </a:r>
            <a:r>
              <a:rPr lang="en-GB" altLang="en-US" sz="2000" b="1" dirty="0" err="1">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GBytes</a:t>
            </a:r>
            <a:endPar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50000"/>
              </a:spcBef>
              <a:buNone/>
            </a:pPr>
            <a:r>
              <a:rPr lang="en-GB" altLang="en-US" sz="2000" dirty="0">
                <a:solidFill>
                  <a:srgbClr val="990099"/>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a:spcBef>
                <a:spcPct val="50000"/>
              </a:spcBef>
              <a:buNone/>
            </a:pPr>
            <a:r>
              <a:rPr lang="en-GB" altLang="en-US" sz="2000" dirty="0">
                <a:solidFill>
                  <a:srgbClr val="990099"/>
                </a:solidFill>
                <a:cs typeface="Times New Roman" panose="02020603050405020304" pitchFamily="18" charset="0"/>
              </a:rPr>
              <a:t>For a </a:t>
            </a:r>
            <a:r>
              <a:rPr lang="en-GB" altLang="en-US" sz="2000" b="1" dirty="0">
                <a:solidFill>
                  <a:srgbClr val="990099"/>
                </a:solidFill>
                <a:cs typeface="Times New Roman" panose="02020603050405020304" pitchFamily="18" charset="0"/>
              </a:rPr>
              <a:t>64kB</a:t>
            </a:r>
            <a:r>
              <a:rPr lang="en-GB" altLang="en-US" sz="2000" dirty="0">
                <a:solidFill>
                  <a:srgbClr val="990099"/>
                </a:solidFill>
                <a:cs typeface="Times New Roman" panose="02020603050405020304" pitchFamily="18" charset="0"/>
              </a:rPr>
              <a:t> cluster size:</a:t>
            </a:r>
            <a:r>
              <a:rPr lang="en-GB" altLang="en-US" sz="2000" b="1" dirty="0">
                <a:solidFill>
                  <a:srgbClr val="990099"/>
                </a:solidFill>
                <a:cs typeface="Times New Roman" panose="02020603050405020304" pitchFamily="18" charset="0"/>
              </a:rPr>
              <a:t>  	64k </a:t>
            </a:r>
            <a:r>
              <a:rPr lang="en-GB" altLang="en-US" sz="2000" dirty="0">
                <a:solidFill>
                  <a:srgbClr val="990099"/>
                </a:solidFill>
                <a:cs typeface="Times New Roman" panose="02020603050405020304" pitchFamily="18" charset="0"/>
              </a:rPr>
              <a:t>times</a:t>
            </a:r>
            <a:r>
              <a:rPr lang="en-GB" altLang="en-US" sz="2000" b="1" dirty="0">
                <a:solidFill>
                  <a:srgbClr val="990099"/>
                </a:solidFill>
                <a:cs typeface="Times New Roman" panose="02020603050405020304" pitchFamily="18" charset="0"/>
              </a:rPr>
              <a:t> 64kByte  =  4 </a:t>
            </a:r>
            <a:r>
              <a:rPr lang="en-GB" altLang="en-US" sz="2000" b="1" dirty="0" err="1">
                <a:solidFill>
                  <a:srgbClr val="990099"/>
                </a:solidFill>
                <a:cs typeface="Times New Roman" panose="02020603050405020304" pitchFamily="18" charset="0"/>
              </a:rPr>
              <a:t>GBytes</a:t>
            </a:r>
            <a:r>
              <a:rPr lang="en-GB" altLang="en-US" sz="2000" dirty="0">
                <a:solidFill>
                  <a:srgbClr val="990099"/>
                </a:solidFill>
              </a:rPr>
              <a:t> </a:t>
            </a:r>
          </a:p>
          <a:p>
            <a:pPr>
              <a:spcBef>
                <a:spcPct val="50000"/>
              </a:spcBef>
              <a:buNone/>
            </a:pPr>
            <a:endParaRPr lang="en-GB" altLang="en-US" sz="2000" dirty="0">
              <a:solidFill>
                <a:srgbClr val="990099"/>
              </a:solidFill>
            </a:endParaRPr>
          </a:p>
          <a:p>
            <a:pPr>
              <a:spcBef>
                <a:spcPct val="50000"/>
              </a:spcBef>
              <a:buNone/>
            </a:pPr>
            <a:r>
              <a:rPr lang="en-GB" altLang="en-US" sz="2000" b="1" dirty="0">
                <a:solidFill>
                  <a:schemeClr val="accent2"/>
                </a:solidFill>
              </a:rPr>
              <a:t>Microsoft moved to the FAT-32 to allow more clusters!!</a:t>
            </a:r>
          </a:p>
          <a:p>
            <a:pPr marL="0" indent="0">
              <a:buNone/>
            </a:pPr>
            <a:endParaRPr lang="en-IE" sz="20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893204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44" y="1699409"/>
            <a:ext cx="2322985" cy="2338019"/>
          </a:xfrm>
        </p:spPr>
        <p:txBody>
          <a:bodyPr anchor="t"/>
          <a:lstStyle/>
          <a:p>
            <a:r>
              <a:rPr lang="en-GB" altLang="en-US" sz="3600" dirty="0">
                <a:solidFill>
                  <a:schemeClr val="tx1"/>
                </a:solidFill>
                <a:cs typeface="Times New Roman" panose="02020603050405020304" pitchFamily="18" charset="0"/>
              </a:rPr>
              <a:t>FAT  file system’s - data and meta data</a:t>
            </a:r>
            <a:r>
              <a:rPr lang="en-GB" altLang="en-US" sz="3600" dirty="0">
                <a:solidFill>
                  <a:schemeClr val="tx1"/>
                </a:solidFill>
              </a:rPr>
              <a:t> </a:t>
            </a:r>
            <a:br>
              <a:rPr lang="en-GB" altLang="en-US" sz="3600" dirty="0">
                <a:solidFill>
                  <a:schemeClr val="tx1"/>
                </a:solidFill>
              </a:rPr>
            </a:br>
            <a:endParaRPr lang="en-IE" sz="3600" dirty="0">
              <a:solidFill>
                <a:schemeClr val="tx1"/>
              </a:solidFill>
            </a:endParaRPr>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5" name="Picture 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1342" y="394930"/>
            <a:ext cx="8327173" cy="130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4"/>
          <p:cNvGraphicFramePr>
            <a:graphicFrameLocks noChangeAspect="1"/>
          </p:cNvGraphicFramePr>
          <p:nvPr>
            <p:extLst>
              <p:ext uri="{D42A27DB-BD31-4B8C-83A1-F6EECF244321}">
                <p14:modId xmlns:p14="http://schemas.microsoft.com/office/powerpoint/2010/main" val="356255662"/>
              </p:ext>
            </p:extLst>
          </p:nvPr>
        </p:nvGraphicFramePr>
        <p:xfrm>
          <a:off x="3731342" y="2085657"/>
          <a:ext cx="7354108" cy="4108666"/>
        </p:xfrm>
        <a:graphic>
          <a:graphicData uri="http://schemas.openxmlformats.org/presentationml/2006/ole">
            <mc:AlternateContent xmlns:mc="http://schemas.openxmlformats.org/markup-compatibility/2006">
              <mc:Choice xmlns:v="urn:schemas-microsoft-com:vml" Requires="v">
                <p:oleObj spid="_x0000_s28783" name="VISIO" r:id="rId5" imgW="3675888" imgH="2001012" progId="Visio.Drawing.6">
                  <p:embed/>
                </p:oleObj>
              </mc:Choice>
              <mc:Fallback>
                <p:oleObj name="VISIO" r:id="rId5" imgW="3675888" imgH="2001012"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1342" y="2085657"/>
                        <a:ext cx="7354108" cy="4108666"/>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239845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7698" y="234704"/>
            <a:ext cx="8389502" cy="758748"/>
          </a:xfrm>
        </p:spPr>
        <p:txBody>
          <a:bodyPr anchor="t"/>
          <a:lstStyle/>
          <a:p>
            <a:r>
              <a:rPr lang="en-GB" altLang="en-US" sz="3600" dirty="0">
                <a:solidFill>
                  <a:schemeClr val="tx1"/>
                </a:solidFill>
                <a:cs typeface="Times New Roman" panose="02020603050405020304" pitchFamily="18" charset="0"/>
              </a:rPr>
              <a:t>Example </a:t>
            </a:r>
            <a:r>
              <a:rPr lang="en-GB" altLang="en-US" sz="3600" dirty="0" smtClean="0">
                <a:solidFill>
                  <a:schemeClr val="tx1"/>
                </a:solidFill>
                <a:cs typeface="Times New Roman" panose="02020603050405020304" pitchFamily="18" charset="0"/>
              </a:rPr>
              <a:t>4: Indexed </a:t>
            </a:r>
            <a:r>
              <a:rPr lang="en-GB" altLang="en-US" sz="3600" dirty="0">
                <a:solidFill>
                  <a:schemeClr val="tx1"/>
                </a:solidFill>
                <a:cs typeface="Times New Roman" panose="02020603050405020304" pitchFamily="18" charset="0"/>
              </a:rPr>
              <a:t>allocation of </a:t>
            </a:r>
            <a:r>
              <a:rPr lang="en-GB" altLang="en-US" sz="3600" dirty="0" smtClean="0">
                <a:solidFill>
                  <a:schemeClr val="tx1"/>
                </a:solidFill>
                <a:cs typeface="Times New Roman" panose="02020603050405020304" pitchFamily="18" charset="0"/>
              </a:rPr>
              <a:t>blocks</a:t>
            </a:r>
            <a:r>
              <a:rPr lang="en-GB" altLang="en-US" sz="3600" dirty="0">
                <a:solidFill>
                  <a:schemeClr val="tx1"/>
                </a:solidFill>
              </a:rPr>
              <a:t/>
            </a:r>
            <a:br>
              <a:rPr lang="en-GB" altLang="en-US" sz="3600" dirty="0">
                <a:solidFill>
                  <a:schemeClr val="tx1"/>
                </a:solidFill>
              </a:rPr>
            </a:br>
            <a:endParaRPr lang="en-IE" sz="3600" dirty="0">
              <a:solidFill>
                <a:schemeClr val="tx1"/>
              </a:solidFill>
            </a:endParaRPr>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45" name="Object 59"/>
          <p:cNvGraphicFramePr>
            <a:graphicFrameLocks noChangeAspect="1"/>
          </p:cNvGraphicFramePr>
          <p:nvPr>
            <p:extLst>
              <p:ext uri="{D42A27DB-BD31-4B8C-83A1-F6EECF244321}">
                <p14:modId xmlns:p14="http://schemas.microsoft.com/office/powerpoint/2010/main" val="2512183328"/>
              </p:ext>
            </p:extLst>
          </p:nvPr>
        </p:nvGraphicFramePr>
        <p:xfrm>
          <a:off x="609601" y="1666568"/>
          <a:ext cx="4375354" cy="4540234"/>
        </p:xfrm>
        <a:graphic>
          <a:graphicData uri="http://schemas.openxmlformats.org/presentationml/2006/ole">
            <mc:AlternateContent xmlns:mc="http://schemas.openxmlformats.org/markup-compatibility/2006">
              <mc:Choice xmlns:v="urn:schemas-microsoft-com:vml" Requires="v">
                <p:oleObj spid="_x0000_s29805" name="VISIO" r:id="rId4" imgW="3218688" imgH="3259836" progId="Visio.Drawing.6">
                  <p:embed/>
                </p:oleObj>
              </mc:Choice>
              <mc:Fallback>
                <p:oleObj name="VISIO" r:id="rId4" imgW="3218688" imgH="325983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1" y="1666568"/>
                        <a:ext cx="4375354" cy="4540234"/>
                      </a:xfrm>
                      <a:prstGeom prst="rect">
                        <a:avLst/>
                      </a:prstGeom>
                      <a:noFill/>
                      <a:ln>
                        <a:noFill/>
                      </a:ln>
                      <a:extLst/>
                    </p:spPr>
                  </p:pic>
                </p:oleObj>
              </mc:Fallback>
            </mc:AlternateContent>
          </a:graphicData>
        </a:graphic>
      </p:graphicFrame>
      <p:grpSp>
        <p:nvGrpSpPr>
          <p:cNvPr id="46" name="Group 89"/>
          <p:cNvGrpSpPr>
            <a:grpSpLocks/>
          </p:cNvGrpSpPr>
          <p:nvPr/>
        </p:nvGrpSpPr>
        <p:grpSpPr bwMode="auto">
          <a:xfrm>
            <a:off x="5791200" y="1143000"/>
            <a:ext cx="1288026" cy="1406196"/>
            <a:chOff x="-3" y="-3"/>
            <a:chExt cx="532" cy="1553"/>
          </a:xfrm>
        </p:grpSpPr>
        <p:grpSp>
          <p:nvGrpSpPr>
            <p:cNvPr id="47" name="Group 87"/>
            <p:cNvGrpSpPr>
              <a:grpSpLocks/>
            </p:cNvGrpSpPr>
            <p:nvPr/>
          </p:nvGrpSpPr>
          <p:grpSpPr bwMode="auto">
            <a:xfrm>
              <a:off x="0" y="0"/>
              <a:ext cx="526" cy="1547"/>
              <a:chOff x="0" y="0"/>
              <a:chExt cx="526" cy="1547"/>
            </a:xfrm>
          </p:grpSpPr>
          <p:grpSp>
            <p:nvGrpSpPr>
              <p:cNvPr id="49" name="Group 80"/>
              <p:cNvGrpSpPr>
                <a:grpSpLocks/>
              </p:cNvGrpSpPr>
              <p:nvPr/>
            </p:nvGrpSpPr>
            <p:grpSpPr bwMode="auto">
              <a:xfrm>
                <a:off x="0" y="0"/>
                <a:ext cx="526" cy="365"/>
                <a:chOff x="0" y="0"/>
                <a:chExt cx="526" cy="365"/>
              </a:xfrm>
            </p:grpSpPr>
            <p:sp>
              <p:nvSpPr>
                <p:cNvPr id="59" name="Rectangle 75"/>
                <p:cNvSpPr>
                  <a:spLocks noChangeArrowheads="1"/>
                </p:cNvSpPr>
                <p:nvPr/>
              </p:nvSpPr>
              <p:spPr bwMode="auto">
                <a:xfrm>
                  <a:off x="43" y="0"/>
                  <a:ext cx="4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File_A</a:t>
                  </a: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0" name="Rectangle 79"/>
                <p:cNvSpPr>
                  <a:spLocks noChangeArrowheads="1"/>
                </p:cNvSpPr>
                <p:nvPr/>
              </p:nvSpPr>
              <p:spPr bwMode="auto">
                <a:xfrm>
                  <a:off x="0" y="0"/>
                  <a:ext cx="526"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0" name="Group 82"/>
              <p:cNvGrpSpPr>
                <a:grpSpLocks/>
              </p:cNvGrpSpPr>
              <p:nvPr/>
            </p:nvGrpSpPr>
            <p:grpSpPr bwMode="auto">
              <a:xfrm>
                <a:off x="0" y="365"/>
                <a:ext cx="526" cy="394"/>
                <a:chOff x="0" y="365"/>
                <a:chExt cx="526" cy="394"/>
              </a:xfrm>
            </p:grpSpPr>
            <p:sp>
              <p:nvSpPr>
                <p:cNvPr id="57" name="Rectangle 76"/>
                <p:cNvSpPr>
                  <a:spLocks noChangeArrowheads="1"/>
                </p:cNvSpPr>
                <p:nvPr/>
              </p:nvSpPr>
              <p:spPr bwMode="auto">
                <a:xfrm>
                  <a:off x="43" y="365"/>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a:latin typeface="Liberation Serif" panose="02020603050405020304" pitchFamily="18" charset="0"/>
                      <a:ea typeface="Liberation Serif" panose="02020603050405020304" pitchFamily="18" charset="0"/>
                      <a:cs typeface="Liberation Serif" panose="02020603050405020304" pitchFamily="18" charset="0"/>
                    </a:rPr>
                    <a:t>3</a:t>
                  </a:r>
                </a:p>
                <a:p>
                  <a:pPr algn="ct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8" name="Rectangle 81"/>
                <p:cNvSpPr>
                  <a:spLocks noChangeArrowheads="1"/>
                </p:cNvSpPr>
                <p:nvPr/>
              </p:nvSpPr>
              <p:spPr bwMode="auto">
                <a:xfrm>
                  <a:off x="0" y="365"/>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1" name="Group 84"/>
              <p:cNvGrpSpPr>
                <a:grpSpLocks/>
              </p:cNvGrpSpPr>
              <p:nvPr/>
            </p:nvGrpSpPr>
            <p:grpSpPr bwMode="auto">
              <a:xfrm>
                <a:off x="0" y="759"/>
                <a:ext cx="526" cy="394"/>
                <a:chOff x="0" y="759"/>
                <a:chExt cx="526" cy="394"/>
              </a:xfrm>
            </p:grpSpPr>
            <p:sp>
              <p:nvSpPr>
                <p:cNvPr id="55" name="Rectangle 77"/>
                <p:cNvSpPr>
                  <a:spLocks noChangeArrowheads="1"/>
                </p:cNvSpPr>
                <p:nvPr/>
              </p:nvSpPr>
              <p:spPr bwMode="auto">
                <a:xfrm>
                  <a:off x="43" y="759"/>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a:latin typeface="Liberation Serif" panose="02020603050405020304" pitchFamily="18" charset="0"/>
                      <a:ea typeface="Liberation Serif" panose="02020603050405020304" pitchFamily="18" charset="0"/>
                      <a:cs typeface="Liberation Serif" panose="02020603050405020304" pitchFamily="18" charset="0"/>
                    </a:rPr>
                    <a:t>9</a:t>
                  </a:r>
                </a:p>
                <a:p>
                  <a:pPr algn="ct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6" name="Rectangle 83"/>
                <p:cNvSpPr>
                  <a:spLocks noChangeArrowheads="1"/>
                </p:cNvSpPr>
                <p:nvPr/>
              </p:nvSpPr>
              <p:spPr bwMode="auto">
                <a:xfrm>
                  <a:off x="0" y="759"/>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2" name="Group 86"/>
              <p:cNvGrpSpPr>
                <a:grpSpLocks/>
              </p:cNvGrpSpPr>
              <p:nvPr/>
            </p:nvGrpSpPr>
            <p:grpSpPr bwMode="auto">
              <a:xfrm>
                <a:off x="0" y="1153"/>
                <a:ext cx="526" cy="394"/>
                <a:chOff x="0" y="1153"/>
                <a:chExt cx="526" cy="394"/>
              </a:xfrm>
            </p:grpSpPr>
            <p:sp>
              <p:nvSpPr>
                <p:cNvPr id="53" name="Rectangle 78"/>
                <p:cNvSpPr>
                  <a:spLocks noChangeArrowheads="1"/>
                </p:cNvSpPr>
                <p:nvPr/>
              </p:nvSpPr>
              <p:spPr bwMode="auto">
                <a:xfrm>
                  <a:off x="43" y="1153"/>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a:latin typeface="Liberation Serif" panose="02020603050405020304" pitchFamily="18" charset="0"/>
                      <a:ea typeface="Liberation Serif" panose="02020603050405020304" pitchFamily="18" charset="0"/>
                      <a:cs typeface="Liberation Serif" panose="02020603050405020304" pitchFamily="18" charset="0"/>
                    </a:rPr>
                    <a:t>16</a:t>
                  </a:r>
                </a:p>
                <a:p>
                  <a:pPr algn="ct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4" name="Rectangle 85"/>
                <p:cNvSpPr>
                  <a:spLocks noChangeArrowheads="1"/>
                </p:cNvSpPr>
                <p:nvPr/>
              </p:nvSpPr>
              <p:spPr bwMode="auto">
                <a:xfrm>
                  <a:off x="0" y="1153"/>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sp>
          <p:nvSpPr>
            <p:cNvPr id="48" name="Rectangle 88"/>
            <p:cNvSpPr>
              <a:spLocks noChangeArrowheads="1"/>
            </p:cNvSpPr>
            <p:nvPr/>
          </p:nvSpPr>
          <p:spPr bwMode="auto">
            <a:xfrm>
              <a:off x="-3" y="-3"/>
              <a:ext cx="532" cy="1553"/>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61" name="Group 110"/>
          <p:cNvGrpSpPr>
            <a:grpSpLocks/>
          </p:cNvGrpSpPr>
          <p:nvPr/>
        </p:nvGrpSpPr>
        <p:grpSpPr bwMode="auto">
          <a:xfrm>
            <a:off x="5791200" y="2649787"/>
            <a:ext cx="1288026" cy="1915878"/>
            <a:chOff x="-3" y="-3"/>
            <a:chExt cx="532" cy="2341"/>
          </a:xfrm>
        </p:grpSpPr>
        <p:grpSp>
          <p:nvGrpSpPr>
            <p:cNvPr id="62" name="Group 108"/>
            <p:cNvGrpSpPr>
              <a:grpSpLocks/>
            </p:cNvGrpSpPr>
            <p:nvPr/>
          </p:nvGrpSpPr>
          <p:grpSpPr bwMode="auto">
            <a:xfrm>
              <a:off x="0" y="0"/>
              <a:ext cx="526" cy="2335"/>
              <a:chOff x="0" y="0"/>
              <a:chExt cx="526" cy="2335"/>
            </a:xfrm>
          </p:grpSpPr>
          <p:grpSp>
            <p:nvGrpSpPr>
              <p:cNvPr id="64" name="Group 97"/>
              <p:cNvGrpSpPr>
                <a:grpSpLocks/>
              </p:cNvGrpSpPr>
              <p:nvPr/>
            </p:nvGrpSpPr>
            <p:grpSpPr bwMode="auto">
              <a:xfrm>
                <a:off x="0" y="0"/>
                <a:ext cx="526" cy="365"/>
                <a:chOff x="0" y="0"/>
                <a:chExt cx="526" cy="365"/>
              </a:xfrm>
            </p:grpSpPr>
            <p:sp>
              <p:nvSpPr>
                <p:cNvPr id="80" name="Rectangle 90"/>
                <p:cNvSpPr>
                  <a:spLocks noChangeArrowheads="1"/>
                </p:cNvSpPr>
                <p:nvPr/>
              </p:nvSpPr>
              <p:spPr bwMode="auto">
                <a:xfrm>
                  <a:off x="43" y="0"/>
                  <a:ext cx="4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File_B</a:t>
                  </a: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1" name="Rectangle 96"/>
                <p:cNvSpPr>
                  <a:spLocks noChangeArrowheads="1"/>
                </p:cNvSpPr>
                <p:nvPr/>
              </p:nvSpPr>
              <p:spPr bwMode="auto">
                <a:xfrm>
                  <a:off x="0" y="0"/>
                  <a:ext cx="526"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65" name="Group 99"/>
              <p:cNvGrpSpPr>
                <a:grpSpLocks/>
              </p:cNvGrpSpPr>
              <p:nvPr/>
            </p:nvGrpSpPr>
            <p:grpSpPr bwMode="auto">
              <a:xfrm>
                <a:off x="0" y="365"/>
                <a:ext cx="526" cy="394"/>
                <a:chOff x="0" y="365"/>
                <a:chExt cx="526" cy="394"/>
              </a:xfrm>
            </p:grpSpPr>
            <p:sp>
              <p:nvSpPr>
                <p:cNvPr id="78" name="Rectangle 91"/>
                <p:cNvSpPr>
                  <a:spLocks noChangeArrowheads="1"/>
                </p:cNvSpPr>
                <p:nvPr/>
              </p:nvSpPr>
              <p:spPr bwMode="auto">
                <a:xfrm>
                  <a:off x="43" y="365"/>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a:latin typeface="Liberation Serif" panose="02020603050405020304" pitchFamily="18" charset="0"/>
                      <a:ea typeface="Liberation Serif" panose="02020603050405020304" pitchFamily="18" charset="0"/>
                      <a:cs typeface="Liberation Serif" panose="02020603050405020304" pitchFamily="18" charset="0"/>
                    </a:rPr>
                    <a:t>11</a:t>
                  </a:r>
                </a:p>
                <a:p>
                  <a:pPr algn="ct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9" name="Rectangle 98"/>
                <p:cNvSpPr>
                  <a:spLocks noChangeArrowheads="1"/>
                </p:cNvSpPr>
                <p:nvPr/>
              </p:nvSpPr>
              <p:spPr bwMode="auto">
                <a:xfrm>
                  <a:off x="0" y="365"/>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66" name="Group 101"/>
              <p:cNvGrpSpPr>
                <a:grpSpLocks/>
              </p:cNvGrpSpPr>
              <p:nvPr/>
            </p:nvGrpSpPr>
            <p:grpSpPr bwMode="auto">
              <a:xfrm>
                <a:off x="0" y="759"/>
                <a:ext cx="526" cy="394"/>
                <a:chOff x="0" y="759"/>
                <a:chExt cx="526" cy="394"/>
              </a:xfrm>
            </p:grpSpPr>
            <p:sp>
              <p:nvSpPr>
                <p:cNvPr id="76" name="Rectangle 92"/>
                <p:cNvSpPr>
                  <a:spLocks noChangeArrowheads="1"/>
                </p:cNvSpPr>
                <p:nvPr/>
              </p:nvSpPr>
              <p:spPr bwMode="auto">
                <a:xfrm>
                  <a:off x="43" y="759"/>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a:latin typeface="Liberation Serif" panose="02020603050405020304" pitchFamily="18" charset="0"/>
                      <a:ea typeface="Liberation Serif" panose="02020603050405020304" pitchFamily="18" charset="0"/>
                      <a:cs typeface="Liberation Serif" panose="02020603050405020304" pitchFamily="18" charset="0"/>
                    </a:rPr>
                    <a:t>5</a:t>
                  </a:r>
                </a:p>
                <a:p>
                  <a:pPr algn="ct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7" name="Rectangle 100"/>
                <p:cNvSpPr>
                  <a:spLocks noChangeArrowheads="1"/>
                </p:cNvSpPr>
                <p:nvPr/>
              </p:nvSpPr>
              <p:spPr bwMode="auto">
                <a:xfrm>
                  <a:off x="0" y="759"/>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67" name="Group 103"/>
              <p:cNvGrpSpPr>
                <a:grpSpLocks/>
              </p:cNvGrpSpPr>
              <p:nvPr/>
            </p:nvGrpSpPr>
            <p:grpSpPr bwMode="auto">
              <a:xfrm>
                <a:off x="0" y="1153"/>
                <a:ext cx="526" cy="394"/>
                <a:chOff x="0" y="1153"/>
                <a:chExt cx="526" cy="394"/>
              </a:xfrm>
            </p:grpSpPr>
            <p:sp>
              <p:nvSpPr>
                <p:cNvPr id="74" name="Rectangle 93"/>
                <p:cNvSpPr>
                  <a:spLocks noChangeArrowheads="1"/>
                </p:cNvSpPr>
                <p:nvPr/>
              </p:nvSpPr>
              <p:spPr bwMode="auto">
                <a:xfrm>
                  <a:off x="43" y="1153"/>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a:latin typeface="Liberation Serif" panose="02020603050405020304" pitchFamily="18" charset="0"/>
                      <a:ea typeface="Liberation Serif" panose="02020603050405020304" pitchFamily="18" charset="0"/>
                      <a:cs typeface="Liberation Serif" panose="02020603050405020304" pitchFamily="18" charset="0"/>
                    </a:rPr>
                    <a:t>8</a:t>
                  </a:r>
                </a:p>
                <a:p>
                  <a:pPr algn="ct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5" name="Rectangle 102"/>
                <p:cNvSpPr>
                  <a:spLocks noChangeArrowheads="1"/>
                </p:cNvSpPr>
                <p:nvPr/>
              </p:nvSpPr>
              <p:spPr bwMode="auto">
                <a:xfrm>
                  <a:off x="0" y="1153"/>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68" name="Group 105"/>
              <p:cNvGrpSpPr>
                <a:grpSpLocks/>
              </p:cNvGrpSpPr>
              <p:nvPr/>
            </p:nvGrpSpPr>
            <p:grpSpPr bwMode="auto">
              <a:xfrm>
                <a:off x="0" y="1547"/>
                <a:ext cx="526" cy="394"/>
                <a:chOff x="0" y="1547"/>
                <a:chExt cx="526" cy="394"/>
              </a:xfrm>
            </p:grpSpPr>
            <p:sp>
              <p:nvSpPr>
                <p:cNvPr id="72" name="Rectangle 94"/>
                <p:cNvSpPr>
                  <a:spLocks noChangeArrowheads="1"/>
                </p:cNvSpPr>
                <p:nvPr/>
              </p:nvSpPr>
              <p:spPr bwMode="auto">
                <a:xfrm>
                  <a:off x="43" y="1547"/>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a:latin typeface="Liberation Serif" panose="02020603050405020304" pitchFamily="18" charset="0"/>
                      <a:ea typeface="Liberation Serif" panose="02020603050405020304" pitchFamily="18" charset="0"/>
                      <a:cs typeface="Liberation Serif" panose="02020603050405020304" pitchFamily="18" charset="0"/>
                    </a:rPr>
                    <a:t>14</a:t>
                  </a:r>
                </a:p>
                <a:p>
                  <a:pPr algn="ct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3" name="Rectangle 104"/>
                <p:cNvSpPr>
                  <a:spLocks noChangeArrowheads="1"/>
                </p:cNvSpPr>
                <p:nvPr/>
              </p:nvSpPr>
              <p:spPr bwMode="auto">
                <a:xfrm>
                  <a:off x="0" y="1547"/>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69" name="Group 107"/>
              <p:cNvGrpSpPr>
                <a:grpSpLocks/>
              </p:cNvGrpSpPr>
              <p:nvPr/>
            </p:nvGrpSpPr>
            <p:grpSpPr bwMode="auto">
              <a:xfrm>
                <a:off x="0" y="1941"/>
                <a:ext cx="526" cy="394"/>
                <a:chOff x="0" y="1941"/>
                <a:chExt cx="526" cy="394"/>
              </a:xfrm>
            </p:grpSpPr>
            <p:sp>
              <p:nvSpPr>
                <p:cNvPr id="70" name="Rectangle 95"/>
                <p:cNvSpPr>
                  <a:spLocks noChangeArrowheads="1"/>
                </p:cNvSpPr>
                <p:nvPr/>
              </p:nvSpPr>
              <p:spPr bwMode="auto">
                <a:xfrm>
                  <a:off x="43" y="1941"/>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a:latin typeface="Liberation Serif" panose="02020603050405020304" pitchFamily="18" charset="0"/>
                      <a:ea typeface="Liberation Serif" panose="02020603050405020304" pitchFamily="18" charset="0"/>
                      <a:cs typeface="Liberation Serif" panose="02020603050405020304" pitchFamily="18" charset="0"/>
                    </a:rPr>
                    <a:t>17</a:t>
                  </a:r>
                </a:p>
                <a:p>
                  <a:pPr algn="ct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1" name="Rectangle 106"/>
                <p:cNvSpPr>
                  <a:spLocks noChangeArrowheads="1"/>
                </p:cNvSpPr>
                <p:nvPr/>
              </p:nvSpPr>
              <p:spPr bwMode="auto">
                <a:xfrm>
                  <a:off x="0" y="1941"/>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sp>
          <p:nvSpPr>
            <p:cNvPr id="63" name="Rectangle 109"/>
            <p:cNvSpPr>
              <a:spLocks noChangeArrowheads="1"/>
            </p:cNvSpPr>
            <p:nvPr/>
          </p:nvSpPr>
          <p:spPr bwMode="auto">
            <a:xfrm>
              <a:off x="-3" y="-3"/>
              <a:ext cx="532" cy="2341"/>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82" name="Group 125"/>
          <p:cNvGrpSpPr>
            <a:grpSpLocks/>
          </p:cNvGrpSpPr>
          <p:nvPr/>
        </p:nvGrpSpPr>
        <p:grpSpPr bwMode="auto">
          <a:xfrm>
            <a:off x="5791200" y="4709651"/>
            <a:ext cx="1288026" cy="1292942"/>
            <a:chOff x="-3" y="-3"/>
            <a:chExt cx="532" cy="1553"/>
          </a:xfrm>
        </p:grpSpPr>
        <p:grpSp>
          <p:nvGrpSpPr>
            <p:cNvPr id="83" name="Group 123"/>
            <p:cNvGrpSpPr>
              <a:grpSpLocks/>
            </p:cNvGrpSpPr>
            <p:nvPr/>
          </p:nvGrpSpPr>
          <p:grpSpPr bwMode="auto">
            <a:xfrm>
              <a:off x="0" y="0"/>
              <a:ext cx="526" cy="1547"/>
              <a:chOff x="0" y="0"/>
              <a:chExt cx="526" cy="1547"/>
            </a:xfrm>
          </p:grpSpPr>
          <p:grpSp>
            <p:nvGrpSpPr>
              <p:cNvPr id="85" name="Group 116"/>
              <p:cNvGrpSpPr>
                <a:grpSpLocks/>
              </p:cNvGrpSpPr>
              <p:nvPr/>
            </p:nvGrpSpPr>
            <p:grpSpPr bwMode="auto">
              <a:xfrm>
                <a:off x="0" y="0"/>
                <a:ext cx="526" cy="365"/>
                <a:chOff x="0" y="0"/>
                <a:chExt cx="526" cy="365"/>
              </a:xfrm>
            </p:grpSpPr>
            <p:sp>
              <p:nvSpPr>
                <p:cNvPr id="95" name="Rectangle 111"/>
                <p:cNvSpPr>
                  <a:spLocks noChangeArrowheads="1"/>
                </p:cNvSpPr>
                <p:nvPr/>
              </p:nvSpPr>
              <p:spPr bwMode="auto">
                <a:xfrm>
                  <a:off x="43" y="0"/>
                  <a:ext cx="4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File_C</a:t>
                  </a:r>
                  <a:endParaRPr lang="en-IE" altLang="en-US" sz="1800" b="1">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6" name="Rectangle 115"/>
                <p:cNvSpPr>
                  <a:spLocks noChangeArrowheads="1"/>
                </p:cNvSpPr>
                <p:nvPr/>
              </p:nvSpPr>
              <p:spPr bwMode="auto">
                <a:xfrm>
                  <a:off x="0" y="0"/>
                  <a:ext cx="526"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86" name="Group 118"/>
              <p:cNvGrpSpPr>
                <a:grpSpLocks/>
              </p:cNvGrpSpPr>
              <p:nvPr/>
            </p:nvGrpSpPr>
            <p:grpSpPr bwMode="auto">
              <a:xfrm>
                <a:off x="0" y="365"/>
                <a:ext cx="526" cy="394"/>
                <a:chOff x="0" y="365"/>
                <a:chExt cx="526" cy="394"/>
              </a:xfrm>
            </p:grpSpPr>
            <p:sp>
              <p:nvSpPr>
                <p:cNvPr id="93" name="Rectangle 112"/>
                <p:cNvSpPr>
                  <a:spLocks noChangeArrowheads="1"/>
                </p:cNvSpPr>
                <p:nvPr/>
              </p:nvSpPr>
              <p:spPr bwMode="auto">
                <a:xfrm>
                  <a:off x="43" y="365"/>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a:latin typeface="Liberation Serif" panose="02020603050405020304" pitchFamily="18" charset="0"/>
                      <a:ea typeface="Liberation Serif" panose="02020603050405020304" pitchFamily="18" charset="0"/>
                      <a:cs typeface="Liberation Serif" panose="02020603050405020304" pitchFamily="18" charset="0"/>
                    </a:rPr>
                    <a:t>1</a:t>
                  </a:r>
                </a:p>
                <a:p>
                  <a:pPr algn="ct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4" name="Rectangle 117"/>
                <p:cNvSpPr>
                  <a:spLocks noChangeArrowheads="1"/>
                </p:cNvSpPr>
                <p:nvPr/>
              </p:nvSpPr>
              <p:spPr bwMode="auto">
                <a:xfrm>
                  <a:off x="0" y="365"/>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87" name="Group 120"/>
              <p:cNvGrpSpPr>
                <a:grpSpLocks/>
              </p:cNvGrpSpPr>
              <p:nvPr/>
            </p:nvGrpSpPr>
            <p:grpSpPr bwMode="auto">
              <a:xfrm>
                <a:off x="0" y="759"/>
                <a:ext cx="526" cy="394"/>
                <a:chOff x="0" y="759"/>
                <a:chExt cx="526" cy="394"/>
              </a:xfrm>
            </p:grpSpPr>
            <p:sp>
              <p:nvSpPr>
                <p:cNvPr id="91" name="Rectangle 113"/>
                <p:cNvSpPr>
                  <a:spLocks noChangeArrowheads="1"/>
                </p:cNvSpPr>
                <p:nvPr/>
              </p:nvSpPr>
              <p:spPr bwMode="auto">
                <a:xfrm>
                  <a:off x="43" y="759"/>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a:latin typeface="Liberation Serif" panose="02020603050405020304" pitchFamily="18" charset="0"/>
                      <a:ea typeface="Liberation Serif" panose="02020603050405020304" pitchFamily="18" charset="0"/>
                      <a:cs typeface="Liberation Serif" panose="02020603050405020304" pitchFamily="18" charset="0"/>
                    </a:rPr>
                    <a:t>4</a:t>
                  </a:r>
                </a:p>
                <a:p>
                  <a:pPr algn="ct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2" name="Rectangle 119"/>
                <p:cNvSpPr>
                  <a:spLocks noChangeArrowheads="1"/>
                </p:cNvSpPr>
                <p:nvPr/>
              </p:nvSpPr>
              <p:spPr bwMode="auto">
                <a:xfrm>
                  <a:off x="0" y="759"/>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88" name="Group 122"/>
              <p:cNvGrpSpPr>
                <a:grpSpLocks/>
              </p:cNvGrpSpPr>
              <p:nvPr/>
            </p:nvGrpSpPr>
            <p:grpSpPr bwMode="auto">
              <a:xfrm>
                <a:off x="0" y="1153"/>
                <a:ext cx="526" cy="394"/>
                <a:chOff x="0" y="1153"/>
                <a:chExt cx="526" cy="394"/>
              </a:xfrm>
            </p:grpSpPr>
            <p:sp>
              <p:nvSpPr>
                <p:cNvPr id="89" name="Rectangle 114"/>
                <p:cNvSpPr>
                  <a:spLocks noChangeArrowheads="1"/>
                </p:cNvSpPr>
                <p:nvPr/>
              </p:nvSpPr>
              <p:spPr bwMode="auto">
                <a:xfrm>
                  <a:off x="43" y="1153"/>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800">
                      <a:latin typeface="Liberation Serif" panose="02020603050405020304" pitchFamily="18" charset="0"/>
                      <a:ea typeface="Liberation Serif" panose="02020603050405020304" pitchFamily="18" charset="0"/>
                      <a:cs typeface="Liberation Serif" panose="02020603050405020304" pitchFamily="18" charset="0"/>
                    </a:rPr>
                    <a:t>12</a:t>
                  </a:r>
                </a:p>
                <a:p>
                  <a:pPr algn="ct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0" name="Rectangle 121"/>
                <p:cNvSpPr>
                  <a:spLocks noChangeArrowheads="1"/>
                </p:cNvSpPr>
                <p:nvPr/>
              </p:nvSpPr>
              <p:spPr bwMode="auto">
                <a:xfrm>
                  <a:off x="0" y="1153"/>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sp>
          <p:nvSpPr>
            <p:cNvPr id="84" name="Rectangle 124"/>
            <p:cNvSpPr>
              <a:spLocks noChangeArrowheads="1"/>
            </p:cNvSpPr>
            <p:nvPr/>
          </p:nvSpPr>
          <p:spPr bwMode="auto">
            <a:xfrm>
              <a:off x="-3" y="-3"/>
              <a:ext cx="532" cy="1553"/>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spTree>
    <p:extLst>
      <p:ext uri="{BB962C8B-B14F-4D97-AF65-F5344CB8AC3E}">
        <p14:creationId xmlns:p14="http://schemas.microsoft.com/office/powerpoint/2010/main" val="2733982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7698" y="234703"/>
            <a:ext cx="8389502" cy="1166393"/>
          </a:xfrm>
        </p:spPr>
        <p:txBody>
          <a:bodyPr anchor="t"/>
          <a:lstStyle/>
          <a:p>
            <a:r>
              <a:rPr lang="en-IE" altLang="en-US" sz="3600" dirty="0">
                <a:solidFill>
                  <a:schemeClr val="tx1"/>
                </a:solidFill>
                <a:cs typeface="Times New Roman" panose="02020603050405020304" pitchFamily="18" charset="0"/>
              </a:rPr>
              <a:t>Example 5: Direct and Indirect indexed allocation of disk blocks </a:t>
            </a:r>
            <a:br>
              <a:rPr lang="en-IE" altLang="en-US" sz="3600" dirty="0">
                <a:solidFill>
                  <a:schemeClr val="tx1"/>
                </a:solidFill>
                <a:cs typeface="Times New Roman" panose="02020603050405020304" pitchFamily="18" charset="0"/>
              </a:rPr>
            </a:br>
            <a:r>
              <a:rPr lang="en-GB" altLang="en-US" sz="3600" dirty="0">
                <a:solidFill>
                  <a:schemeClr val="tx1"/>
                </a:solidFill>
              </a:rPr>
              <a:t/>
            </a:r>
            <a:br>
              <a:rPr lang="en-GB" altLang="en-US" sz="3600" dirty="0">
                <a:solidFill>
                  <a:schemeClr val="tx1"/>
                </a:solidFill>
              </a:rPr>
            </a:br>
            <a:endParaRPr lang="en-IE" sz="3600" dirty="0">
              <a:solidFill>
                <a:schemeClr val="tx1"/>
              </a:solidFill>
            </a:endParaRPr>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97" name="Object 2"/>
          <p:cNvGraphicFramePr>
            <a:graphicFrameLocks noChangeAspect="1"/>
          </p:cNvGraphicFramePr>
          <p:nvPr>
            <p:extLst>
              <p:ext uri="{D42A27DB-BD31-4B8C-83A1-F6EECF244321}">
                <p14:modId xmlns:p14="http://schemas.microsoft.com/office/powerpoint/2010/main" val="2494399794"/>
              </p:ext>
            </p:extLst>
          </p:nvPr>
        </p:nvGraphicFramePr>
        <p:xfrm>
          <a:off x="211393" y="1592827"/>
          <a:ext cx="5083278" cy="4605562"/>
        </p:xfrm>
        <a:graphic>
          <a:graphicData uri="http://schemas.openxmlformats.org/presentationml/2006/ole">
            <mc:AlternateContent xmlns:mc="http://schemas.openxmlformats.org/markup-compatibility/2006">
              <mc:Choice xmlns:v="urn:schemas-microsoft-com:vml" Requires="v">
                <p:oleObj spid="_x0000_s30824" name="VISIO" r:id="rId4" imgW="3204972" imgH="3259836" progId="Visio.Drawing.6">
                  <p:embed/>
                </p:oleObj>
              </mc:Choice>
              <mc:Fallback>
                <p:oleObj name="VISIO" r:id="rId4" imgW="3204972" imgH="325983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393" y="1592827"/>
                        <a:ext cx="5083278" cy="4605562"/>
                      </a:xfrm>
                      <a:prstGeom prst="rect">
                        <a:avLst/>
                      </a:prstGeom>
                      <a:noFill/>
                      <a:ln>
                        <a:noFill/>
                      </a:ln>
                      <a:extLst/>
                    </p:spPr>
                  </p:pic>
                </p:oleObj>
              </mc:Fallback>
            </mc:AlternateContent>
          </a:graphicData>
        </a:graphic>
      </p:graphicFrame>
      <p:grpSp>
        <p:nvGrpSpPr>
          <p:cNvPr id="98" name="Group 134"/>
          <p:cNvGrpSpPr>
            <a:grpSpLocks/>
          </p:cNvGrpSpPr>
          <p:nvPr/>
        </p:nvGrpSpPr>
        <p:grpSpPr bwMode="auto">
          <a:xfrm>
            <a:off x="5255968" y="2361778"/>
            <a:ext cx="2691516" cy="447193"/>
            <a:chOff x="-3" y="1130"/>
            <a:chExt cx="1186" cy="506"/>
          </a:xfrm>
        </p:grpSpPr>
        <p:grpSp>
          <p:nvGrpSpPr>
            <p:cNvPr id="99" name="Group 132"/>
            <p:cNvGrpSpPr>
              <a:grpSpLocks/>
            </p:cNvGrpSpPr>
            <p:nvPr/>
          </p:nvGrpSpPr>
          <p:grpSpPr bwMode="auto">
            <a:xfrm>
              <a:off x="0" y="1133"/>
              <a:ext cx="1180" cy="500"/>
              <a:chOff x="0" y="1133"/>
              <a:chExt cx="1180" cy="500"/>
            </a:xfrm>
          </p:grpSpPr>
          <p:grpSp>
            <p:nvGrpSpPr>
              <p:cNvPr id="101" name="Group 129"/>
              <p:cNvGrpSpPr>
                <a:grpSpLocks/>
              </p:cNvGrpSpPr>
              <p:nvPr/>
            </p:nvGrpSpPr>
            <p:grpSpPr bwMode="auto">
              <a:xfrm>
                <a:off x="0" y="1133"/>
                <a:ext cx="470" cy="500"/>
                <a:chOff x="0" y="1133"/>
                <a:chExt cx="470" cy="500"/>
              </a:xfrm>
            </p:grpSpPr>
            <p:sp>
              <p:nvSpPr>
                <p:cNvPr id="105" name="Rectangle 126"/>
                <p:cNvSpPr>
                  <a:spLocks noChangeArrowheads="1"/>
                </p:cNvSpPr>
                <p:nvPr/>
              </p:nvSpPr>
              <p:spPr bwMode="auto">
                <a:xfrm>
                  <a:off x="43" y="1133"/>
                  <a:ext cx="38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a:latin typeface="Liberation Serif" panose="02020603050405020304" pitchFamily="18" charset="0"/>
                      <a:ea typeface="Liberation Serif" panose="02020603050405020304" pitchFamily="18" charset="0"/>
                      <a:cs typeface="Liberation Serif" panose="02020603050405020304" pitchFamily="18" charset="0"/>
                    </a:rPr>
                    <a:t>File_X</a:t>
                  </a: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6" name="Rectangle 128"/>
                <p:cNvSpPr>
                  <a:spLocks noChangeArrowheads="1"/>
                </p:cNvSpPr>
                <p:nvPr/>
              </p:nvSpPr>
              <p:spPr bwMode="auto">
                <a:xfrm>
                  <a:off x="0" y="1133"/>
                  <a:ext cx="470"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02" name="Group 131"/>
              <p:cNvGrpSpPr>
                <a:grpSpLocks/>
              </p:cNvGrpSpPr>
              <p:nvPr/>
            </p:nvGrpSpPr>
            <p:grpSpPr bwMode="auto">
              <a:xfrm>
                <a:off x="470" y="1133"/>
                <a:ext cx="710" cy="500"/>
                <a:chOff x="470" y="1133"/>
                <a:chExt cx="710" cy="500"/>
              </a:xfrm>
            </p:grpSpPr>
            <p:sp>
              <p:nvSpPr>
                <p:cNvPr id="103" name="Rectangle 127"/>
                <p:cNvSpPr>
                  <a:spLocks noChangeArrowheads="1"/>
                </p:cNvSpPr>
                <p:nvPr/>
              </p:nvSpPr>
              <p:spPr bwMode="auto">
                <a:xfrm>
                  <a:off x="513" y="1133"/>
                  <a:ext cx="62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dirty="0">
                      <a:latin typeface="Liberation Serif" panose="02020603050405020304" pitchFamily="18" charset="0"/>
                      <a:ea typeface="Liberation Serif" panose="02020603050405020304" pitchFamily="18" charset="0"/>
                      <a:cs typeface="Liberation Serif" panose="02020603050405020304" pitchFamily="18" charset="0"/>
                    </a:rPr>
                    <a:t>inode no.</a:t>
                  </a:r>
                </a:p>
                <a:p>
                  <a:pPr>
                    <a:spcBef>
                      <a:spcPct val="0"/>
                    </a:spcBef>
                    <a:buFontTx/>
                    <a:buNone/>
                  </a:pPr>
                  <a:endParaRPr lang="en-GB" altLang="en-US" sz="18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4" name="Rectangle 130"/>
                <p:cNvSpPr>
                  <a:spLocks noChangeArrowheads="1"/>
                </p:cNvSpPr>
                <p:nvPr/>
              </p:nvSpPr>
              <p:spPr bwMode="auto">
                <a:xfrm>
                  <a:off x="470" y="1133"/>
                  <a:ext cx="710"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sp>
          <p:nvSpPr>
            <p:cNvPr id="100" name="Rectangle 133"/>
            <p:cNvSpPr>
              <a:spLocks noChangeArrowheads="1"/>
            </p:cNvSpPr>
            <p:nvPr/>
          </p:nvSpPr>
          <p:spPr bwMode="auto">
            <a:xfrm>
              <a:off x="-3" y="1130"/>
              <a:ext cx="1186" cy="50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07" name="Group 168"/>
          <p:cNvGrpSpPr>
            <a:grpSpLocks/>
          </p:cNvGrpSpPr>
          <p:nvPr/>
        </p:nvGrpSpPr>
        <p:grpSpPr bwMode="auto">
          <a:xfrm>
            <a:off x="8303343" y="2298293"/>
            <a:ext cx="2234290" cy="2026241"/>
            <a:chOff x="-3" y="2239"/>
            <a:chExt cx="901" cy="1976"/>
          </a:xfrm>
        </p:grpSpPr>
        <p:grpSp>
          <p:nvGrpSpPr>
            <p:cNvPr id="108" name="Group 166"/>
            <p:cNvGrpSpPr>
              <a:grpSpLocks/>
            </p:cNvGrpSpPr>
            <p:nvPr/>
          </p:nvGrpSpPr>
          <p:grpSpPr bwMode="auto">
            <a:xfrm>
              <a:off x="0" y="2242"/>
              <a:ext cx="895" cy="1970"/>
              <a:chOff x="0" y="2242"/>
              <a:chExt cx="895" cy="1970"/>
            </a:xfrm>
          </p:grpSpPr>
          <p:grpSp>
            <p:nvGrpSpPr>
              <p:cNvPr id="110" name="Group 147"/>
              <p:cNvGrpSpPr>
                <a:grpSpLocks/>
              </p:cNvGrpSpPr>
              <p:nvPr/>
            </p:nvGrpSpPr>
            <p:grpSpPr bwMode="auto">
              <a:xfrm>
                <a:off x="0" y="2242"/>
                <a:ext cx="526" cy="394"/>
                <a:chOff x="0" y="2242"/>
                <a:chExt cx="526" cy="394"/>
              </a:xfrm>
            </p:grpSpPr>
            <p:sp>
              <p:nvSpPr>
                <p:cNvPr id="138" name="Rectangle 136"/>
                <p:cNvSpPr>
                  <a:spLocks noChangeArrowheads="1"/>
                </p:cNvSpPr>
                <p:nvPr/>
              </p:nvSpPr>
              <p:spPr bwMode="auto">
                <a:xfrm>
                  <a:off x="43" y="2242"/>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i="1">
                      <a:latin typeface="Liberation Serif" panose="02020603050405020304" pitchFamily="18" charset="0"/>
                      <a:ea typeface="Liberation Serif" panose="02020603050405020304" pitchFamily="18" charset="0"/>
                      <a:cs typeface="Liberation Serif" panose="02020603050405020304" pitchFamily="18" charset="0"/>
                    </a:rPr>
                    <a:t>Direct</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9" name="Rectangle 146"/>
                <p:cNvSpPr>
                  <a:spLocks noChangeArrowheads="1"/>
                </p:cNvSpPr>
                <p:nvPr/>
              </p:nvSpPr>
              <p:spPr bwMode="auto">
                <a:xfrm>
                  <a:off x="0" y="2242"/>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11" name="Group 149"/>
              <p:cNvGrpSpPr>
                <a:grpSpLocks/>
              </p:cNvGrpSpPr>
              <p:nvPr/>
            </p:nvGrpSpPr>
            <p:grpSpPr bwMode="auto">
              <a:xfrm>
                <a:off x="526" y="2242"/>
                <a:ext cx="369" cy="394"/>
                <a:chOff x="526" y="2242"/>
                <a:chExt cx="369" cy="394"/>
              </a:xfrm>
            </p:grpSpPr>
            <p:sp>
              <p:nvSpPr>
                <p:cNvPr id="136" name="Rectangle 137"/>
                <p:cNvSpPr>
                  <a:spLocks noChangeArrowheads="1"/>
                </p:cNvSpPr>
                <p:nvPr/>
              </p:nvSpPr>
              <p:spPr bwMode="auto">
                <a:xfrm>
                  <a:off x="569" y="2242"/>
                  <a:ext cx="28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3</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7" name="Rectangle 148"/>
                <p:cNvSpPr>
                  <a:spLocks noChangeArrowheads="1"/>
                </p:cNvSpPr>
                <p:nvPr/>
              </p:nvSpPr>
              <p:spPr bwMode="auto">
                <a:xfrm>
                  <a:off x="526" y="2242"/>
                  <a:ext cx="36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12" name="Group 151"/>
              <p:cNvGrpSpPr>
                <a:grpSpLocks/>
              </p:cNvGrpSpPr>
              <p:nvPr/>
            </p:nvGrpSpPr>
            <p:grpSpPr bwMode="auto">
              <a:xfrm>
                <a:off x="0" y="2636"/>
                <a:ext cx="526" cy="394"/>
                <a:chOff x="0" y="2636"/>
                <a:chExt cx="526" cy="394"/>
              </a:xfrm>
            </p:grpSpPr>
            <p:sp>
              <p:nvSpPr>
                <p:cNvPr id="134" name="Rectangle 138"/>
                <p:cNvSpPr>
                  <a:spLocks noChangeArrowheads="1"/>
                </p:cNvSpPr>
                <p:nvPr/>
              </p:nvSpPr>
              <p:spPr bwMode="auto">
                <a:xfrm>
                  <a:off x="43" y="2636"/>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i="1">
                      <a:latin typeface="Liberation Serif" panose="02020603050405020304" pitchFamily="18" charset="0"/>
                      <a:ea typeface="Liberation Serif" panose="02020603050405020304" pitchFamily="18" charset="0"/>
                      <a:cs typeface="Liberation Serif" panose="02020603050405020304" pitchFamily="18" charset="0"/>
                    </a:rPr>
                    <a:t>Direct</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5" name="Rectangle 150"/>
                <p:cNvSpPr>
                  <a:spLocks noChangeArrowheads="1"/>
                </p:cNvSpPr>
                <p:nvPr/>
              </p:nvSpPr>
              <p:spPr bwMode="auto">
                <a:xfrm>
                  <a:off x="0" y="2636"/>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13" name="Group 153"/>
              <p:cNvGrpSpPr>
                <a:grpSpLocks/>
              </p:cNvGrpSpPr>
              <p:nvPr/>
            </p:nvGrpSpPr>
            <p:grpSpPr bwMode="auto">
              <a:xfrm>
                <a:off x="526" y="2636"/>
                <a:ext cx="369" cy="394"/>
                <a:chOff x="526" y="2636"/>
                <a:chExt cx="369" cy="394"/>
              </a:xfrm>
            </p:grpSpPr>
            <p:sp>
              <p:nvSpPr>
                <p:cNvPr id="132" name="Rectangle 139"/>
                <p:cNvSpPr>
                  <a:spLocks noChangeArrowheads="1"/>
                </p:cNvSpPr>
                <p:nvPr/>
              </p:nvSpPr>
              <p:spPr bwMode="auto">
                <a:xfrm>
                  <a:off x="569" y="2636"/>
                  <a:ext cx="28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5</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3" name="Rectangle 152"/>
                <p:cNvSpPr>
                  <a:spLocks noChangeArrowheads="1"/>
                </p:cNvSpPr>
                <p:nvPr/>
              </p:nvSpPr>
              <p:spPr bwMode="auto">
                <a:xfrm>
                  <a:off x="526" y="2636"/>
                  <a:ext cx="36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14" name="Group 155"/>
              <p:cNvGrpSpPr>
                <a:grpSpLocks/>
              </p:cNvGrpSpPr>
              <p:nvPr/>
            </p:nvGrpSpPr>
            <p:grpSpPr bwMode="auto">
              <a:xfrm>
                <a:off x="0" y="3030"/>
                <a:ext cx="526" cy="394"/>
                <a:chOff x="0" y="3030"/>
                <a:chExt cx="526" cy="394"/>
              </a:xfrm>
            </p:grpSpPr>
            <p:sp>
              <p:nvSpPr>
                <p:cNvPr id="130" name="Rectangle 140"/>
                <p:cNvSpPr>
                  <a:spLocks noChangeArrowheads="1"/>
                </p:cNvSpPr>
                <p:nvPr/>
              </p:nvSpPr>
              <p:spPr bwMode="auto">
                <a:xfrm>
                  <a:off x="43" y="3030"/>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i="1">
                      <a:latin typeface="Liberation Serif" panose="02020603050405020304" pitchFamily="18" charset="0"/>
                      <a:ea typeface="Liberation Serif" panose="02020603050405020304" pitchFamily="18" charset="0"/>
                      <a:cs typeface="Liberation Serif" panose="02020603050405020304" pitchFamily="18" charset="0"/>
                    </a:rPr>
                    <a:t>Direct</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1" name="Rectangle 154"/>
                <p:cNvSpPr>
                  <a:spLocks noChangeArrowheads="1"/>
                </p:cNvSpPr>
                <p:nvPr/>
              </p:nvSpPr>
              <p:spPr bwMode="auto">
                <a:xfrm>
                  <a:off x="0" y="3030"/>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15" name="Group 157"/>
              <p:cNvGrpSpPr>
                <a:grpSpLocks/>
              </p:cNvGrpSpPr>
              <p:nvPr/>
            </p:nvGrpSpPr>
            <p:grpSpPr bwMode="auto">
              <a:xfrm>
                <a:off x="526" y="3030"/>
                <a:ext cx="369" cy="394"/>
                <a:chOff x="526" y="3030"/>
                <a:chExt cx="369" cy="394"/>
              </a:xfrm>
            </p:grpSpPr>
            <p:sp>
              <p:nvSpPr>
                <p:cNvPr id="128" name="Rectangle 141"/>
                <p:cNvSpPr>
                  <a:spLocks noChangeArrowheads="1"/>
                </p:cNvSpPr>
                <p:nvPr/>
              </p:nvSpPr>
              <p:spPr bwMode="auto">
                <a:xfrm>
                  <a:off x="569" y="3030"/>
                  <a:ext cx="28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6</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9" name="Rectangle 156"/>
                <p:cNvSpPr>
                  <a:spLocks noChangeArrowheads="1"/>
                </p:cNvSpPr>
                <p:nvPr/>
              </p:nvSpPr>
              <p:spPr bwMode="auto">
                <a:xfrm>
                  <a:off x="526" y="3030"/>
                  <a:ext cx="36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16" name="Group 159"/>
              <p:cNvGrpSpPr>
                <a:grpSpLocks/>
              </p:cNvGrpSpPr>
              <p:nvPr/>
            </p:nvGrpSpPr>
            <p:grpSpPr bwMode="auto">
              <a:xfrm>
                <a:off x="0" y="3424"/>
                <a:ext cx="526" cy="394"/>
                <a:chOff x="0" y="3424"/>
                <a:chExt cx="526" cy="394"/>
              </a:xfrm>
            </p:grpSpPr>
            <p:sp>
              <p:nvSpPr>
                <p:cNvPr id="126" name="Rectangle 142"/>
                <p:cNvSpPr>
                  <a:spLocks noChangeArrowheads="1"/>
                </p:cNvSpPr>
                <p:nvPr/>
              </p:nvSpPr>
              <p:spPr bwMode="auto">
                <a:xfrm>
                  <a:off x="43" y="3424"/>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i="1">
                      <a:latin typeface="Liberation Serif" panose="02020603050405020304" pitchFamily="18" charset="0"/>
                      <a:ea typeface="Liberation Serif" panose="02020603050405020304" pitchFamily="18" charset="0"/>
                      <a:cs typeface="Liberation Serif" panose="02020603050405020304" pitchFamily="18" charset="0"/>
                    </a:rPr>
                    <a:t>Direct</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7" name="Rectangle 158"/>
                <p:cNvSpPr>
                  <a:spLocks noChangeArrowheads="1"/>
                </p:cNvSpPr>
                <p:nvPr/>
              </p:nvSpPr>
              <p:spPr bwMode="auto">
                <a:xfrm>
                  <a:off x="0" y="3424"/>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17" name="Group 161"/>
              <p:cNvGrpSpPr>
                <a:grpSpLocks/>
              </p:cNvGrpSpPr>
              <p:nvPr/>
            </p:nvGrpSpPr>
            <p:grpSpPr bwMode="auto">
              <a:xfrm>
                <a:off x="526" y="3424"/>
                <a:ext cx="369" cy="394"/>
                <a:chOff x="526" y="3424"/>
                <a:chExt cx="369" cy="394"/>
              </a:xfrm>
            </p:grpSpPr>
            <p:sp>
              <p:nvSpPr>
                <p:cNvPr id="124" name="Rectangle 143"/>
                <p:cNvSpPr>
                  <a:spLocks noChangeArrowheads="1"/>
                </p:cNvSpPr>
                <p:nvPr/>
              </p:nvSpPr>
              <p:spPr bwMode="auto">
                <a:xfrm>
                  <a:off x="569" y="3424"/>
                  <a:ext cx="28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13</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5" name="Rectangle 160"/>
                <p:cNvSpPr>
                  <a:spLocks noChangeArrowheads="1"/>
                </p:cNvSpPr>
                <p:nvPr/>
              </p:nvSpPr>
              <p:spPr bwMode="auto">
                <a:xfrm>
                  <a:off x="526" y="3424"/>
                  <a:ext cx="36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18" name="Group 163"/>
              <p:cNvGrpSpPr>
                <a:grpSpLocks/>
              </p:cNvGrpSpPr>
              <p:nvPr/>
            </p:nvGrpSpPr>
            <p:grpSpPr bwMode="auto">
              <a:xfrm>
                <a:off x="0" y="3818"/>
                <a:ext cx="526" cy="394"/>
                <a:chOff x="0" y="3818"/>
                <a:chExt cx="526" cy="394"/>
              </a:xfrm>
            </p:grpSpPr>
            <p:sp>
              <p:nvSpPr>
                <p:cNvPr id="122" name="Rectangle 144"/>
                <p:cNvSpPr>
                  <a:spLocks noChangeArrowheads="1"/>
                </p:cNvSpPr>
                <p:nvPr/>
              </p:nvSpPr>
              <p:spPr bwMode="auto">
                <a:xfrm>
                  <a:off x="43" y="3818"/>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i="1">
                      <a:latin typeface="Liberation Serif" panose="02020603050405020304" pitchFamily="18" charset="0"/>
                      <a:ea typeface="Liberation Serif" panose="02020603050405020304" pitchFamily="18" charset="0"/>
                      <a:cs typeface="Liberation Serif" panose="02020603050405020304" pitchFamily="18" charset="0"/>
                    </a:rPr>
                    <a:t>Indirect</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3" name="Rectangle 162"/>
                <p:cNvSpPr>
                  <a:spLocks noChangeArrowheads="1"/>
                </p:cNvSpPr>
                <p:nvPr/>
              </p:nvSpPr>
              <p:spPr bwMode="auto">
                <a:xfrm>
                  <a:off x="0" y="3818"/>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19" name="Group 165"/>
              <p:cNvGrpSpPr>
                <a:grpSpLocks/>
              </p:cNvGrpSpPr>
              <p:nvPr/>
            </p:nvGrpSpPr>
            <p:grpSpPr bwMode="auto">
              <a:xfrm>
                <a:off x="526" y="3818"/>
                <a:ext cx="369" cy="394"/>
                <a:chOff x="526" y="3818"/>
                <a:chExt cx="369" cy="394"/>
              </a:xfrm>
            </p:grpSpPr>
            <p:sp>
              <p:nvSpPr>
                <p:cNvPr id="120" name="Rectangle 145"/>
                <p:cNvSpPr>
                  <a:spLocks noChangeArrowheads="1"/>
                </p:cNvSpPr>
                <p:nvPr/>
              </p:nvSpPr>
              <p:spPr bwMode="auto">
                <a:xfrm>
                  <a:off x="569" y="3818"/>
                  <a:ext cx="28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15</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1" name="Rectangle 164"/>
                <p:cNvSpPr>
                  <a:spLocks noChangeArrowheads="1"/>
                </p:cNvSpPr>
                <p:nvPr/>
              </p:nvSpPr>
              <p:spPr bwMode="auto">
                <a:xfrm>
                  <a:off x="526" y="3818"/>
                  <a:ext cx="36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sp>
          <p:nvSpPr>
            <p:cNvPr id="109" name="Rectangle 167"/>
            <p:cNvSpPr>
              <a:spLocks noChangeArrowheads="1"/>
            </p:cNvSpPr>
            <p:nvPr/>
          </p:nvSpPr>
          <p:spPr bwMode="auto">
            <a:xfrm>
              <a:off x="-3" y="2239"/>
              <a:ext cx="901" cy="197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40" name="Group 190"/>
          <p:cNvGrpSpPr>
            <a:grpSpLocks/>
          </p:cNvGrpSpPr>
          <p:nvPr/>
        </p:nvGrpSpPr>
        <p:grpSpPr bwMode="auto">
          <a:xfrm>
            <a:off x="8303178" y="4829629"/>
            <a:ext cx="2241755" cy="1118044"/>
            <a:chOff x="-3" y="4818"/>
            <a:chExt cx="901" cy="1188"/>
          </a:xfrm>
        </p:grpSpPr>
        <p:grpSp>
          <p:nvGrpSpPr>
            <p:cNvPr id="141" name="Group 188"/>
            <p:cNvGrpSpPr>
              <a:grpSpLocks/>
            </p:cNvGrpSpPr>
            <p:nvPr/>
          </p:nvGrpSpPr>
          <p:grpSpPr bwMode="auto">
            <a:xfrm>
              <a:off x="0" y="4821"/>
              <a:ext cx="895" cy="1182"/>
              <a:chOff x="0" y="4821"/>
              <a:chExt cx="895" cy="1182"/>
            </a:xfrm>
          </p:grpSpPr>
          <p:grpSp>
            <p:nvGrpSpPr>
              <p:cNvPr id="143" name="Group 177"/>
              <p:cNvGrpSpPr>
                <a:grpSpLocks/>
              </p:cNvGrpSpPr>
              <p:nvPr/>
            </p:nvGrpSpPr>
            <p:grpSpPr bwMode="auto">
              <a:xfrm>
                <a:off x="0" y="4821"/>
                <a:ext cx="526" cy="394"/>
                <a:chOff x="0" y="4821"/>
                <a:chExt cx="526" cy="394"/>
              </a:xfrm>
            </p:grpSpPr>
            <p:sp>
              <p:nvSpPr>
                <p:cNvPr id="159" name="Rectangle 170"/>
                <p:cNvSpPr>
                  <a:spLocks noChangeArrowheads="1"/>
                </p:cNvSpPr>
                <p:nvPr/>
              </p:nvSpPr>
              <p:spPr bwMode="auto">
                <a:xfrm>
                  <a:off x="43" y="4821"/>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i="1">
                      <a:latin typeface="Liberation Serif" panose="02020603050405020304" pitchFamily="18" charset="0"/>
                      <a:ea typeface="Liberation Serif" panose="02020603050405020304" pitchFamily="18" charset="0"/>
                      <a:cs typeface="Liberation Serif" panose="02020603050405020304" pitchFamily="18" charset="0"/>
                    </a:rPr>
                    <a:t>Direct</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0" name="Rectangle 176"/>
                <p:cNvSpPr>
                  <a:spLocks noChangeArrowheads="1"/>
                </p:cNvSpPr>
                <p:nvPr/>
              </p:nvSpPr>
              <p:spPr bwMode="auto">
                <a:xfrm>
                  <a:off x="0" y="4821"/>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44" name="Group 179"/>
              <p:cNvGrpSpPr>
                <a:grpSpLocks/>
              </p:cNvGrpSpPr>
              <p:nvPr/>
            </p:nvGrpSpPr>
            <p:grpSpPr bwMode="auto">
              <a:xfrm>
                <a:off x="526" y="4821"/>
                <a:ext cx="369" cy="394"/>
                <a:chOff x="526" y="4821"/>
                <a:chExt cx="369" cy="394"/>
              </a:xfrm>
            </p:grpSpPr>
            <p:sp>
              <p:nvSpPr>
                <p:cNvPr id="157" name="Rectangle 171"/>
                <p:cNvSpPr>
                  <a:spLocks noChangeArrowheads="1"/>
                </p:cNvSpPr>
                <p:nvPr/>
              </p:nvSpPr>
              <p:spPr bwMode="auto">
                <a:xfrm>
                  <a:off x="569" y="4821"/>
                  <a:ext cx="28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8</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8" name="Rectangle 178"/>
                <p:cNvSpPr>
                  <a:spLocks noChangeArrowheads="1"/>
                </p:cNvSpPr>
                <p:nvPr/>
              </p:nvSpPr>
              <p:spPr bwMode="auto">
                <a:xfrm>
                  <a:off x="526" y="4821"/>
                  <a:ext cx="36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45" name="Group 181"/>
              <p:cNvGrpSpPr>
                <a:grpSpLocks/>
              </p:cNvGrpSpPr>
              <p:nvPr/>
            </p:nvGrpSpPr>
            <p:grpSpPr bwMode="auto">
              <a:xfrm>
                <a:off x="0" y="5215"/>
                <a:ext cx="526" cy="394"/>
                <a:chOff x="0" y="5215"/>
                <a:chExt cx="526" cy="394"/>
              </a:xfrm>
            </p:grpSpPr>
            <p:sp>
              <p:nvSpPr>
                <p:cNvPr id="155" name="Rectangle 172"/>
                <p:cNvSpPr>
                  <a:spLocks noChangeArrowheads="1"/>
                </p:cNvSpPr>
                <p:nvPr/>
              </p:nvSpPr>
              <p:spPr bwMode="auto">
                <a:xfrm>
                  <a:off x="43" y="5215"/>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i="1">
                      <a:latin typeface="Liberation Serif" panose="02020603050405020304" pitchFamily="18" charset="0"/>
                      <a:ea typeface="Liberation Serif" panose="02020603050405020304" pitchFamily="18" charset="0"/>
                      <a:cs typeface="Liberation Serif" panose="02020603050405020304" pitchFamily="18" charset="0"/>
                    </a:rPr>
                    <a:t>Direct</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6" name="Rectangle 180"/>
                <p:cNvSpPr>
                  <a:spLocks noChangeArrowheads="1"/>
                </p:cNvSpPr>
                <p:nvPr/>
              </p:nvSpPr>
              <p:spPr bwMode="auto">
                <a:xfrm>
                  <a:off x="0" y="5215"/>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46" name="Group 183"/>
              <p:cNvGrpSpPr>
                <a:grpSpLocks/>
              </p:cNvGrpSpPr>
              <p:nvPr/>
            </p:nvGrpSpPr>
            <p:grpSpPr bwMode="auto">
              <a:xfrm>
                <a:off x="526" y="5215"/>
                <a:ext cx="369" cy="394"/>
                <a:chOff x="526" y="5215"/>
                <a:chExt cx="369" cy="394"/>
              </a:xfrm>
            </p:grpSpPr>
            <p:sp>
              <p:nvSpPr>
                <p:cNvPr id="153" name="Rectangle 173"/>
                <p:cNvSpPr>
                  <a:spLocks noChangeArrowheads="1"/>
                </p:cNvSpPr>
                <p:nvPr/>
              </p:nvSpPr>
              <p:spPr bwMode="auto">
                <a:xfrm>
                  <a:off x="569" y="5215"/>
                  <a:ext cx="28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16</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4" name="Rectangle 182"/>
                <p:cNvSpPr>
                  <a:spLocks noChangeArrowheads="1"/>
                </p:cNvSpPr>
                <p:nvPr/>
              </p:nvSpPr>
              <p:spPr bwMode="auto">
                <a:xfrm>
                  <a:off x="526" y="5215"/>
                  <a:ext cx="36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47" name="Group 185"/>
              <p:cNvGrpSpPr>
                <a:grpSpLocks/>
              </p:cNvGrpSpPr>
              <p:nvPr/>
            </p:nvGrpSpPr>
            <p:grpSpPr bwMode="auto">
              <a:xfrm>
                <a:off x="0" y="5609"/>
                <a:ext cx="526" cy="394"/>
                <a:chOff x="0" y="5609"/>
                <a:chExt cx="526" cy="394"/>
              </a:xfrm>
            </p:grpSpPr>
            <p:sp>
              <p:nvSpPr>
                <p:cNvPr id="151" name="Rectangle 174"/>
                <p:cNvSpPr>
                  <a:spLocks noChangeArrowheads="1"/>
                </p:cNvSpPr>
                <p:nvPr/>
              </p:nvSpPr>
              <p:spPr bwMode="auto">
                <a:xfrm>
                  <a:off x="43" y="5609"/>
                  <a:ext cx="44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i="1">
                      <a:latin typeface="Liberation Serif" panose="02020603050405020304" pitchFamily="18" charset="0"/>
                      <a:ea typeface="Liberation Serif" panose="02020603050405020304" pitchFamily="18" charset="0"/>
                      <a:cs typeface="Liberation Serif" panose="02020603050405020304" pitchFamily="18" charset="0"/>
                    </a:rPr>
                    <a:t>Direct</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2" name="Rectangle 184"/>
                <p:cNvSpPr>
                  <a:spLocks noChangeArrowheads="1"/>
                </p:cNvSpPr>
                <p:nvPr/>
              </p:nvSpPr>
              <p:spPr bwMode="auto">
                <a:xfrm>
                  <a:off x="0" y="5609"/>
                  <a:ext cx="52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48" name="Group 187"/>
              <p:cNvGrpSpPr>
                <a:grpSpLocks/>
              </p:cNvGrpSpPr>
              <p:nvPr/>
            </p:nvGrpSpPr>
            <p:grpSpPr bwMode="auto">
              <a:xfrm>
                <a:off x="526" y="5609"/>
                <a:ext cx="369" cy="394"/>
                <a:chOff x="526" y="5609"/>
                <a:chExt cx="369" cy="394"/>
              </a:xfrm>
            </p:grpSpPr>
            <p:sp>
              <p:nvSpPr>
                <p:cNvPr id="149" name="Rectangle 175"/>
                <p:cNvSpPr>
                  <a:spLocks noChangeArrowheads="1"/>
                </p:cNvSpPr>
                <p:nvPr/>
              </p:nvSpPr>
              <p:spPr bwMode="auto">
                <a:xfrm>
                  <a:off x="569" y="5609"/>
                  <a:ext cx="28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800" b="1">
                      <a:latin typeface="Liberation Serif" panose="02020603050405020304" pitchFamily="18" charset="0"/>
                      <a:ea typeface="Liberation Serif" panose="02020603050405020304" pitchFamily="18" charset="0"/>
                      <a:cs typeface="Liberation Serif" panose="02020603050405020304" pitchFamily="18" charset="0"/>
                    </a:rPr>
                    <a:t>17</a:t>
                  </a: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0" name="Rectangle 186"/>
                <p:cNvSpPr>
                  <a:spLocks noChangeArrowheads="1"/>
                </p:cNvSpPr>
                <p:nvPr/>
              </p:nvSpPr>
              <p:spPr bwMode="auto">
                <a:xfrm>
                  <a:off x="526" y="5609"/>
                  <a:ext cx="369"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sp>
          <p:nvSpPr>
            <p:cNvPr id="142" name="Rectangle 189"/>
            <p:cNvSpPr>
              <a:spLocks noChangeArrowheads="1"/>
            </p:cNvSpPr>
            <p:nvPr/>
          </p:nvSpPr>
          <p:spPr bwMode="auto">
            <a:xfrm>
              <a:off x="-3" y="4818"/>
              <a:ext cx="901" cy="118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800">
                <a:latin typeface="Liberation Serif" panose="02020603050405020304" pitchFamily="18" charset="0"/>
                <a:ea typeface="Liberation Serif" panose="02020603050405020304" pitchFamily="18" charset="0"/>
                <a:cs typeface="Liberation Serif" panose="02020603050405020304" pitchFamily="18" charset="0"/>
              </a:endParaRPr>
            </a:p>
          </p:txBody>
        </p:sp>
      </p:grpSp>
      <p:sp>
        <p:nvSpPr>
          <p:cNvPr id="161" name="Text Box 192"/>
          <p:cNvSpPr txBox="1">
            <a:spLocks noChangeArrowheads="1"/>
          </p:cNvSpPr>
          <p:nvPr/>
        </p:nvSpPr>
        <p:spPr bwMode="auto">
          <a:xfrm>
            <a:off x="8303343" y="1993494"/>
            <a:ext cx="22417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1" dirty="0" err="1">
                <a:solidFill>
                  <a:srgbClr val="6600CC"/>
                </a:solidFill>
                <a:latin typeface="Liberation Serif" panose="02020603050405020304" pitchFamily="18" charset="0"/>
                <a:ea typeface="Liberation Serif" panose="02020603050405020304" pitchFamily="18" charset="0"/>
                <a:cs typeface="Liberation Serif" panose="02020603050405020304" pitchFamily="18" charset="0"/>
              </a:rPr>
              <a:t>i-nodes’s</a:t>
            </a:r>
            <a:r>
              <a:rPr lang="en-GB" altLang="en-US" sz="1800" b="1" dirty="0">
                <a:solidFill>
                  <a:srgbClr val="6600CC"/>
                </a:solidFill>
                <a:latin typeface="Liberation Serif" panose="02020603050405020304" pitchFamily="18" charset="0"/>
                <a:ea typeface="Liberation Serif" panose="02020603050405020304" pitchFamily="18" charset="0"/>
                <a:cs typeface="Liberation Serif" panose="02020603050405020304" pitchFamily="18" charset="0"/>
              </a:rPr>
              <a:t> pointers</a:t>
            </a:r>
            <a:endParaRPr lang="en-GB" altLang="en-US" sz="18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2" name="Text Box 194"/>
          <p:cNvSpPr txBox="1">
            <a:spLocks noChangeArrowheads="1"/>
          </p:cNvSpPr>
          <p:nvPr/>
        </p:nvSpPr>
        <p:spPr bwMode="auto">
          <a:xfrm>
            <a:off x="8303179" y="4501812"/>
            <a:ext cx="22417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1" dirty="0" smtClean="0">
                <a:solidFill>
                  <a:srgbClr val="6600CC"/>
                </a:solidFill>
                <a:latin typeface="Liberation Serif" panose="02020603050405020304" pitchFamily="18" charset="0"/>
                <a:ea typeface="Liberation Serif" panose="02020603050405020304" pitchFamily="18" charset="0"/>
                <a:cs typeface="Liberation Serif" panose="02020603050405020304" pitchFamily="18" charset="0"/>
              </a:rPr>
              <a:t>Block15 contains</a:t>
            </a:r>
            <a:r>
              <a:rPr lang="en-GB" altLang="en-US" sz="1800" b="1" dirty="0">
                <a:solidFill>
                  <a:srgbClr val="6600CC"/>
                </a:solidFill>
                <a:latin typeface="Liberation Serif" panose="02020603050405020304" pitchFamily="18" charset="0"/>
                <a:ea typeface="Liberation Serif" panose="02020603050405020304" pitchFamily="18" charset="0"/>
                <a:cs typeface="Liberation Serif" panose="02020603050405020304" pitchFamily="18" charset="0"/>
              </a:rPr>
              <a:t>:</a:t>
            </a:r>
            <a:endParaRPr lang="en-GB" altLang="en-US" sz="18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3" name="Text Box 191"/>
          <p:cNvSpPr txBox="1">
            <a:spLocks noChangeArrowheads="1"/>
          </p:cNvSpPr>
          <p:nvPr/>
        </p:nvSpPr>
        <p:spPr bwMode="auto">
          <a:xfrm>
            <a:off x="5262776" y="2003103"/>
            <a:ext cx="26847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1" dirty="0">
                <a:solidFill>
                  <a:srgbClr val="6600CC"/>
                </a:solidFill>
                <a:latin typeface="Liberation Serif" panose="02020603050405020304" pitchFamily="18" charset="0"/>
                <a:ea typeface="Liberation Serif" panose="02020603050405020304" pitchFamily="18" charset="0"/>
                <a:cs typeface="Liberation Serif" panose="02020603050405020304" pitchFamily="18" charset="0"/>
              </a:rPr>
              <a:t>Directory entry</a:t>
            </a:r>
            <a:r>
              <a:rPr lang="en-GB" altLang="en-US" sz="1800" dirty="0">
                <a:latin typeface="Liberation Serif" panose="02020603050405020304" pitchFamily="18" charset="0"/>
                <a:ea typeface="Liberation Serif" panose="02020603050405020304" pitchFamily="18" charset="0"/>
                <a:cs typeface="Liberation Serif" panose="02020603050405020304" pitchFamily="18" charset="0"/>
              </a:rPr>
              <a:t> </a:t>
            </a:r>
          </a:p>
        </p:txBody>
      </p:sp>
    </p:spTree>
    <p:extLst>
      <p:ext uri="{BB962C8B-B14F-4D97-AF65-F5344CB8AC3E}">
        <p14:creationId xmlns:p14="http://schemas.microsoft.com/office/powerpoint/2010/main" val="3523370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50" y="1429322"/>
            <a:ext cx="2740869" cy="1830071"/>
          </a:xfrm>
        </p:spPr>
        <p:txBody>
          <a:bodyPr anchor="t"/>
          <a:lstStyle/>
          <a:p>
            <a:pPr algn="l"/>
            <a:r>
              <a:rPr lang="en-IE" altLang="en-US" sz="3600" dirty="0" smtClean="0">
                <a:solidFill>
                  <a:schemeClr val="tx1"/>
                </a:solidFill>
                <a:cs typeface="Times New Roman" panose="02020603050405020304" pitchFamily="18" charset="0"/>
              </a:rPr>
              <a:t>Introduction to the </a:t>
            </a:r>
            <a:r>
              <a:rPr lang="en-IE" altLang="en-US" sz="3600" dirty="0" err="1" smtClean="0">
                <a:solidFill>
                  <a:schemeClr val="tx1"/>
                </a:solidFill>
                <a:cs typeface="Times New Roman" panose="02020603050405020304" pitchFamily="18" charset="0"/>
              </a:rPr>
              <a:t>i</a:t>
            </a:r>
            <a:r>
              <a:rPr lang="en-IE" altLang="en-US" sz="3600" dirty="0" smtClean="0">
                <a:solidFill>
                  <a:schemeClr val="tx1"/>
                </a:solidFill>
                <a:cs typeface="Times New Roman" panose="02020603050405020304" pitchFamily="18" charset="0"/>
              </a:rPr>
              <a:t>-node concept</a:t>
            </a:r>
            <a:r>
              <a:rPr lang="en-IE" altLang="en-US" sz="3600" dirty="0">
                <a:solidFill>
                  <a:schemeClr val="tx1"/>
                </a:solidFill>
                <a:cs typeface="Times New Roman" panose="02020603050405020304" pitchFamily="18" charset="0"/>
              </a:rPr>
              <a:t/>
            </a:r>
            <a:br>
              <a:rPr lang="en-IE" altLang="en-US" sz="3600" dirty="0">
                <a:solidFill>
                  <a:schemeClr val="tx1"/>
                </a:solidFill>
                <a:cs typeface="Times New Roman" panose="02020603050405020304" pitchFamily="18" charset="0"/>
              </a:rPr>
            </a:br>
            <a:r>
              <a:rPr lang="en-GB" altLang="en-US" sz="3600" dirty="0">
                <a:solidFill>
                  <a:schemeClr val="tx1"/>
                </a:solidFill>
              </a:rPr>
              <a:t/>
            </a:r>
            <a:br>
              <a:rPr lang="en-GB" altLang="en-US" sz="3600" dirty="0">
                <a:solidFill>
                  <a:schemeClr val="tx1"/>
                </a:solidFill>
              </a:rPr>
            </a:br>
            <a:endParaRPr lang="en-IE" sz="3600" dirty="0">
              <a:solidFill>
                <a:schemeClr val="tx1"/>
              </a:solidFill>
            </a:endParaRPr>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71" name="Object 4"/>
          <p:cNvGraphicFramePr>
            <a:graphicFrameLocks noChangeAspect="1"/>
          </p:cNvGraphicFramePr>
          <p:nvPr>
            <p:extLst>
              <p:ext uri="{D42A27DB-BD31-4B8C-83A1-F6EECF244321}">
                <p14:modId xmlns:p14="http://schemas.microsoft.com/office/powerpoint/2010/main" val="3761533286"/>
              </p:ext>
            </p:extLst>
          </p:nvPr>
        </p:nvGraphicFramePr>
        <p:xfrm>
          <a:off x="3409207" y="404124"/>
          <a:ext cx="8615689" cy="5701708"/>
        </p:xfrm>
        <a:graphic>
          <a:graphicData uri="http://schemas.openxmlformats.org/presentationml/2006/ole">
            <mc:AlternateContent xmlns:mc="http://schemas.openxmlformats.org/markup-compatibility/2006">
              <mc:Choice xmlns:v="urn:schemas-microsoft-com:vml" Requires="v">
                <p:oleObj spid="_x0000_s31845" name="VISIO" r:id="rId4" imgW="7074720" imgH="4933440" progId="Visio.Drawing.6">
                  <p:embed/>
                </p:oleObj>
              </mc:Choice>
              <mc:Fallback>
                <p:oleObj name="VISIO" r:id="rId4" imgW="7074720" imgH="49334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9207" y="404124"/>
                        <a:ext cx="8615689" cy="570170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415489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600" dirty="0" smtClean="0"/>
              <a:t>Basic magnetic disk drive</a:t>
            </a:r>
            <a:endParaRPr lang="en-IE" sz="3600" dirty="0"/>
          </a:p>
        </p:txBody>
      </p:sp>
      <p:sp>
        <p:nvSpPr>
          <p:cNvPr id="3" name="Content Placeholder 2"/>
          <p:cNvSpPr>
            <a:spLocks noGrp="1"/>
          </p:cNvSpPr>
          <p:nvPr>
            <p:ph idx="1"/>
          </p:nvPr>
        </p:nvSpPr>
        <p:spPr>
          <a:xfrm>
            <a:off x="7256208" y="1548580"/>
            <a:ext cx="4876800" cy="4468761"/>
          </a:xfrm>
        </p:spPr>
        <p:txBody>
          <a:bodyPr/>
          <a:lstStyle/>
          <a:p>
            <a:r>
              <a:rPr lang="en-IE" sz="2000" b="1" dirty="0" smtClean="0"/>
              <a:t>Rotating platter(s) </a:t>
            </a:r>
            <a:r>
              <a:rPr lang="en-IE" sz="2000" dirty="0" smtClean="0"/>
              <a:t>that are coted with magnetic film.</a:t>
            </a:r>
          </a:p>
          <a:p>
            <a:r>
              <a:rPr lang="en-IE" sz="2000" b="1" dirty="0" smtClean="0"/>
              <a:t>Read/Write heads </a:t>
            </a:r>
            <a:r>
              <a:rPr lang="en-IE" sz="2000" dirty="0" smtClean="0"/>
              <a:t>mounted on a metal arm</a:t>
            </a:r>
          </a:p>
          <a:p>
            <a:r>
              <a:rPr lang="en-IE" sz="2000" b="1" dirty="0" smtClean="0"/>
              <a:t>Spindle motor </a:t>
            </a:r>
            <a:r>
              <a:rPr lang="en-IE" sz="2000" dirty="0" smtClean="0"/>
              <a:t>rotates the platters at different speeds (5400 rpm, 7200 rpm, 10000 rpm and 15000 rpm)</a:t>
            </a:r>
          </a:p>
          <a:p>
            <a:r>
              <a:rPr lang="en-IE" sz="2000" b="1" dirty="0" smtClean="0"/>
              <a:t>Head actuator and head arm assembly. </a:t>
            </a:r>
            <a:r>
              <a:rPr lang="en-IE" sz="2000" dirty="0" smtClean="0"/>
              <a:t>The head actuator moves the head arm assembly in linear motion. This movement is referred to as </a:t>
            </a:r>
            <a:r>
              <a:rPr lang="en-IE" sz="2000" b="1" i="1" dirty="0" smtClean="0"/>
              <a:t>seek </a:t>
            </a:r>
            <a:r>
              <a:rPr lang="en-IE" sz="2000" dirty="0" smtClean="0"/>
              <a:t>movement.</a:t>
            </a:r>
            <a:endParaRPr lang="en-IE" sz="2000" b="1" dirty="0"/>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solidFill>
                  <a:srgbClr val="FFFFFF"/>
                </a:solidFill>
              </a:rPr>
              <a:t>EE5012 – Operating Systems</a:t>
            </a:r>
            <a:endParaRPr lang="en-IE" dirty="0">
              <a:solidFill>
                <a:srgbClr val="FFFFFF"/>
              </a:solidFill>
            </a:endParaRPr>
          </a:p>
        </p:txBody>
      </p:sp>
      <p:graphicFrame>
        <p:nvGraphicFramePr>
          <p:cNvPr id="10" name="Object 2"/>
          <p:cNvGraphicFramePr>
            <a:graphicFrameLocks noChangeAspect="1"/>
          </p:cNvGraphicFramePr>
          <p:nvPr>
            <p:extLst>
              <p:ext uri="{D42A27DB-BD31-4B8C-83A1-F6EECF244321}">
                <p14:modId xmlns:p14="http://schemas.microsoft.com/office/powerpoint/2010/main" val="628304168"/>
              </p:ext>
            </p:extLst>
          </p:nvPr>
        </p:nvGraphicFramePr>
        <p:xfrm>
          <a:off x="203656" y="1730494"/>
          <a:ext cx="6730691" cy="4032000"/>
        </p:xfrm>
        <a:graphic>
          <a:graphicData uri="http://schemas.openxmlformats.org/presentationml/2006/ole">
            <mc:AlternateContent xmlns:mc="http://schemas.openxmlformats.org/markup-compatibility/2006">
              <mc:Choice xmlns:v="urn:schemas-microsoft-com:vml" Requires="v">
                <p:oleObj spid="_x0000_s13625" r:id="rId4" imgW="3979164" imgH="2225040" progId="Visio.Drawing.6">
                  <p:embed/>
                </p:oleObj>
              </mc:Choice>
              <mc:Fallback>
                <p:oleObj r:id="rId4" imgW="3979164" imgH="22250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656" y="1730494"/>
                        <a:ext cx="6730691" cy="40320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72645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4081" y="219955"/>
            <a:ext cx="8037867" cy="856678"/>
          </a:xfrm>
        </p:spPr>
        <p:txBody>
          <a:bodyPr anchor="t"/>
          <a:lstStyle/>
          <a:p>
            <a:pPr algn="l"/>
            <a:r>
              <a:rPr lang="en-IE" altLang="en-US" sz="3600" dirty="0" smtClean="0">
                <a:solidFill>
                  <a:schemeClr val="tx1"/>
                </a:solidFill>
                <a:cs typeface="Times New Roman" panose="02020603050405020304" pitchFamily="18" charset="0"/>
              </a:rPr>
              <a:t>Introduction to the </a:t>
            </a:r>
            <a:r>
              <a:rPr lang="en-IE" altLang="en-US" sz="3600" dirty="0" err="1" smtClean="0">
                <a:solidFill>
                  <a:schemeClr val="tx1"/>
                </a:solidFill>
                <a:cs typeface="Times New Roman" panose="02020603050405020304" pitchFamily="18" charset="0"/>
              </a:rPr>
              <a:t>i</a:t>
            </a:r>
            <a:r>
              <a:rPr lang="en-IE" altLang="en-US" sz="3600" dirty="0" smtClean="0">
                <a:solidFill>
                  <a:schemeClr val="tx1"/>
                </a:solidFill>
                <a:cs typeface="Times New Roman" panose="02020603050405020304" pitchFamily="18" charset="0"/>
              </a:rPr>
              <a:t>-node concept cont.</a:t>
            </a:r>
            <a:r>
              <a:rPr lang="en-IE" altLang="en-US" sz="3600" dirty="0">
                <a:solidFill>
                  <a:schemeClr val="tx1"/>
                </a:solidFill>
                <a:cs typeface="Times New Roman" panose="02020603050405020304" pitchFamily="18" charset="0"/>
              </a:rPr>
              <a:t/>
            </a:r>
            <a:br>
              <a:rPr lang="en-IE" altLang="en-US" sz="3600" dirty="0">
                <a:solidFill>
                  <a:schemeClr val="tx1"/>
                </a:solidFill>
                <a:cs typeface="Times New Roman" panose="02020603050405020304" pitchFamily="18" charset="0"/>
              </a:rPr>
            </a:br>
            <a:r>
              <a:rPr lang="en-GB" altLang="en-US" sz="3600" dirty="0">
                <a:solidFill>
                  <a:schemeClr val="tx1"/>
                </a:solidFill>
              </a:rPr>
              <a:t/>
            </a:r>
            <a:br>
              <a:rPr lang="en-GB" altLang="en-US" sz="3600" dirty="0">
                <a:solidFill>
                  <a:schemeClr val="tx1"/>
                </a:solidFill>
              </a:rPr>
            </a:br>
            <a:endParaRPr lang="en-IE" sz="3600" dirty="0">
              <a:solidFill>
                <a:schemeClr val="tx1"/>
              </a:solidFill>
            </a:endParaRPr>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Object 5"/>
          <p:cNvGraphicFramePr>
            <a:graphicFrameLocks noChangeAspect="1"/>
          </p:cNvGraphicFramePr>
          <p:nvPr>
            <p:extLst>
              <p:ext uri="{D42A27DB-BD31-4B8C-83A1-F6EECF244321}">
                <p14:modId xmlns:p14="http://schemas.microsoft.com/office/powerpoint/2010/main" val="2432371893"/>
              </p:ext>
            </p:extLst>
          </p:nvPr>
        </p:nvGraphicFramePr>
        <p:xfrm>
          <a:off x="225879" y="1547104"/>
          <a:ext cx="3010356" cy="4691464"/>
        </p:xfrm>
        <a:graphic>
          <a:graphicData uri="http://schemas.openxmlformats.org/presentationml/2006/ole">
            <mc:AlternateContent xmlns:mc="http://schemas.openxmlformats.org/markup-compatibility/2006">
              <mc:Choice xmlns:v="urn:schemas-microsoft-com:vml" Requires="v">
                <p:oleObj spid="_x0000_s32869" r:id="rId4" imgW="2325624" imgH="3756660" progId="Visio.Drawing.6">
                  <p:embed/>
                </p:oleObj>
              </mc:Choice>
              <mc:Fallback>
                <p:oleObj r:id="rId4" imgW="2325624" imgH="37566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879" y="1547104"/>
                        <a:ext cx="3010356" cy="4691464"/>
                      </a:xfrm>
                      <a:prstGeom prst="rect">
                        <a:avLst/>
                      </a:prstGeom>
                      <a:noFill/>
                      <a:ln>
                        <a:noFill/>
                      </a:ln>
                      <a:extLst/>
                    </p:spPr>
                  </p:pic>
                </p:oleObj>
              </mc:Fallback>
            </mc:AlternateContent>
          </a:graphicData>
        </a:graphic>
      </p:graphicFrame>
      <p:sp>
        <p:nvSpPr>
          <p:cNvPr id="6" name="Text Box 4"/>
          <p:cNvSpPr txBox="1">
            <a:spLocks noChangeArrowheads="1"/>
          </p:cNvSpPr>
          <p:nvPr/>
        </p:nvSpPr>
        <p:spPr bwMode="auto">
          <a:xfrm>
            <a:off x="4058264" y="1547104"/>
            <a:ext cx="589689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000"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Each and every file has an </a:t>
            </a:r>
            <a:r>
              <a:rPr lang="en-GB" altLang="en-US" sz="2000" b="1" dirty="0" err="1">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i</a:t>
            </a:r>
            <a:r>
              <a:rPr lang="en-GB" altLang="en-US" sz="2000" b="1"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-node</a:t>
            </a:r>
            <a:r>
              <a:rPr lang="en-GB" altLang="en-US" sz="2000"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 (index node)</a:t>
            </a:r>
          </a:p>
          <a:p>
            <a:pPr eaLnBrk="1" hangingPunct="1">
              <a:spcBef>
                <a:spcPct val="50000"/>
              </a:spcBef>
              <a:buFontTx/>
              <a:buNone/>
            </a:pPr>
            <a:r>
              <a:rPr lang="en-GB" altLang="en-US" sz="2000"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Each </a:t>
            </a:r>
            <a:r>
              <a:rPr lang="en-GB" altLang="en-US" sz="2000" dirty="0" err="1">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i</a:t>
            </a:r>
            <a:r>
              <a:rPr lang="en-GB" altLang="en-US" sz="2000"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-node has an unique number for identification</a:t>
            </a:r>
          </a:p>
        </p:txBody>
      </p:sp>
      <p:sp>
        <p:nvSpPr>
          <p:cNvPr id="3" name="Right Brace 2"/>
          <p:cNvSpPr/>
          <p:nvPr/>
        </p:nvSpPr>
        <p:spPr bwMode="auto">
          <a:xfrm>
            <a:off x="3086815" y="1561852"/>
            <a:ext cx="781665" cy="4411244"/>
          </a:xfrm>
          <a:prstGeom prst="rightBrace">
            <a:avLst>
              <a:gd name="adj1" fmla="val 36635"/>
              <a:gd name="adj2" fmla="val 5000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8" name="Text Box 7"/>
          <p:cNvSpPr txBox="1">
            <a:spLocks noChangeArrowheads="1"/>
          </p:cNvSpPr>
          <p:nvPr/>
        </p:nvSpPr>
        <p:spPr bwMode="auto">
          <a:xfrm>
            <a:off x="4058264" y="3415842"/>
            <a:ext cx="2209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000" b="1" dirty="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Example </a:t>
            </a:r>
            <a:r>
              <a:rPr lang="en-GB" altLang="en-US" sz="2000" b="1" dirty="0" err="1">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i</a:t>
            </a:r>
            <a:r>
              <a:rPr lang="en-GB" altLang="en-US" sz="2000" b="1" dirty="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-node</a:t>
            </a:r>
          </a:p>
          <a:p>
            <a:pPr eaLnBrk="1" hangingPunct="1">
              <a:spcBef>
                <a:spcPct val="50000"/>
              </a:spcBef>
              <a:buFontTx/>
              <a:buNone/>
            </a:pPr>
            <a:r>
              <a:rPr lang="en-GB" altLang="en-US" sz="2000" b="1" dirty="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structure</a:t>
            </a:r>
          </a:p>
        </p:txBody>
      </p:sp>
    </p:spTree>
    <p:extLst>
      <p:ext uri="{BB962C8B-B14F-4D97-AF65-F5344CB8AC3E}">
        <p14:creationId xmlns:p14="http://schemas.microsoft.com/office/powerpoint/2010/main" val="3773982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21" y="1656384"/>
            <a:ext cx="2510436" cy="2679641"/>
          </a:xfrm>
        </p:spPr>
        <p:txBody>
          <a:bodyPr anchor="t"/>
          <a:lstStyle/>
          <a:p>
            <a:pPr algn="l"/>
            <a:r>
              <a:rPr lang="en-IE" altLang="en-US" sz="3600" dirty="0" err="1" smtClean="0">
                <a:solidFill>
                  <a:schemeClr val="tx1"/>
                </a:solidFill>
                <a:cs typeface="Times New Roman" panose="02020603050405020304" pitchFamily="18" charset="0"/>
              </a:rPr>
              <a:t>i</a:t>
            </a:r>
            <a:r>
              <a:rPr lang="en-IE" altLang="en-US" sz="3600" dirty="0" smtClean="0">
                <a:solidFill>
                  <a:schemeClr val="tx1"/>
                </a:solidFill>
                <a:cs typeface="Times New Roman" panose="02020603050405020304" pitchFamily="18" charset="0"/>
              </a:rPr>
              <a:t>-node</a:t>
            </a:r>
            <a:br>
              <a:rPr lang="en-IE" altLang="en-US" sz="3600" dirty="0" smtClean="0">
                <a:solidFill>
                  <a:schemeClr val="tx1"/>
                </a:solidFill>
                <a:cs typeface="Times New Roman" panose="02020603050405020304" pitchFamily="18" charset="0"/>
              </a:rPr>
            </a:br>
            <a:r>
              <a:rPr lang="en-IE" altLang="en-US" sz="3600" dirty="0" smtClean="0">
                <a:solidFill>
                  <a:schemeClr val="tx1"/>
                </a:solidFill>
                <a:cs typeface="Times New Roman" panose="02020603050405020304" pitchFamily="18" charset="0"/>
              </a:rPr>
              <a:t>field</a:t>
            </a:r>
            <a:br>
              <a:rPr lang="en-IE" altLang="en-US" sz="3600" dirty="0" smtClean="0">
                <a:solidFill>
                  <a:schemeClr val="tx1"/>
                </a:solidFill>
                <a:cs typeface="Times New Roman" panose="02020603050405020304" pitchFamily="18" charset="0"/>
              </a:rPr>
            </a:br>
            <a:r>
              <a:rPr lang="en-IE" altLang="en-US" sz="3600" dirty="0" smtClean="0">
                <a:solidFill>
                  <a:schemeClr val="tx1"/>
                </a:solidFill>
                <a:cs typeface="Times New Roman" panose="02020603050405020304" pitchFamily="18" charset="0"/>
              </a:rPr>
              <a:t>description</a:t>
            </a:r>
            <a:r>
              <a:rPr lang="en-IE" altLang="en-US" sz="3600" dirty="0">
                <a:solidFill>
                  <a:schemeClr val="tx1"/>
                </a:solidFill>
                <a:cs typeface="Times New Roman" panose="02020603050405020304" pitchFamily="18" charset="0"/>
              </a:rPr>
              <a:t/>
            </a:r>
            <a:br>
              <a:rPr lang="en-IE" altLang="en-US" sz="3600" dirty="0">
                <a:solidFill>
                  <a:schemeClr val="tx1"/>
                </a:solidFill>
                <a:cs typeface="Times New Roman" panose="02020603050405020304" pitchFamily="18" charset="0"/>
              </a:rPr>
            </a:br>
            <a:r>
              <a:rPr lang="en-GB" altLang="en-US" sz="3600" dirty="0">
                <a:solidFill>
                  <a:schemeClr val="tx1"/>
                </a:solidFill>
              </a:rPr>
              <a:t/>
            </a:r>
            <a:br>
              <a:rPr lang="en-GB" altLang="en-US" sz="3600" dirty="0">
                <a:solidFill>
                  <a:schemeClr val="tx1"/>
                </a:solidFill>
              </a:rPr>
            </a:br>
            <a:endParaRPr lang="en-IE" sz="3600" dirty="0">
              <a:solidFill>
                <a:schemeClr val="tx1"/>
              </a:solidFill>
            </a:endParaRPr>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pSp>
        <p:nvGrpSpPr>
          <p:cNvPr id="9" name="Group 148"/>
          <p:cNvGrpSpPr>
            <a:grpSpLocks/>
          </p:cNvGrpSpPr>
          <p:nvPr/>
        </p:nvGrpSpPr>
        <p:grpSpPr bwMode="auto">
          <a:xfrm>
            <a:off x="3333135" y="103239"/>
            <a:ext cx="9055509" cy="6032090"/>
            <a:chOff x="-3" y="-3"/>
            <a:chExt cx="3312" cy="6838"/>
          </a:xfrm>
        </p:grpSpPr>
        <p:grpSp>
          <p:nvGrpSpPr>
            <p:cNvPr id="10" name="Group 146"/>
            <p:cNvGrpSpPr>
              <a:grpSpLocks/>
            </p:cNvGrpSpPr>
            <p:nvPr/>
          </p:nvGrpSpPr>
          <p:grpSpPr bwMode="auto">
            <a:xfrm>
              <a:off x="0" y="0"/>
              <a:ext cx="3306" cy="6832"/>
              <a:chOff x="0" y="0"/>
              <a:chExt cx="3306" cy="6832"/>
            </a:xfrm>
          </p:grpSpPr>
          <p:grpSp>
            <p:nvGrpSpPr>
              <p:cNvPr id="12" name="Group 51"/>
              <p:cNvGrpSpPr>
                <a:grpSpLocks/>
              </p:cNvGrpSpPr>
              <p:nvPr/>
            </p:nvGrpSpPr>
            <p:grpSpPr bwMode="auto">
              <a:xfrm>
                <a:off x="0" y="0"/>
                <a:ext cx="866" cy="604"/>
                <a:chOff x="0" y="0"/>
                <a:chExt cx="866" cy="604"/>
              </a:xfrm>
            </p:grpSpPr>
            <p:sp>
              <p:nvSpPr>
                <p:cNvPr id="154" name="Rectangle 2"/>
                <p:cNvSpPr>
                  <a:spLocks noChangeArrowheads="1"/>
                </p:cNvSpPr>
                <p:nvPr/>
              </p:nvSpPr>
              <p:spPr bwMode="auto">
                <a:xfrm>
                  <a:off x="43" y="0"/>
                  <a:ext cx="780"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Field</a:t>
                  </a:r>
                  <a:endParaRPr lang="en-GB" altLang="en-US" sz="1600" dirty="0">
                    <a:latin typeface="Liberation Serif" panose="02020603050405020304" pitchFamily="18" charset="0"/>
                    <a:ea typeface="Liberation Serif" panose="02020603050405020304" pitchFamily="18" charset="0"/>
                    <a:cs typeface="Liberation Serif" panose="02020603050405020304" pitchFamily="18" charset="0"/>
                  </a:endParaRPr>
                </a:p>
                <a:p>
                  <a:pPr algn="ctr">
                    <a:spcBef>
                      <a:spcPct val="0"/>
                    </a:spcBef>
                    <a:buFontTx/>
                    <a:buNone/>
                  </a:pPr>
                  <a:endParaRPr lang="en-GB" altLang="en-US"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5" name="Rectangle 50"/>
                <p:cNvSpPr>
                  <a:spLocks noChangeArrowheads="1"/>
                </p:cNvSpPr>
                <p:nvPr/>
              </p:nvSpPr>
              <p:spPr bwMode="auto">
                <a:xfrm>
                  <a:off x="0" y="0"/>
                  <a:ext cx="866" cy="6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3" name="Group 53"/>
              <p:cNvGrpSpPr>
                <a:grpSpLocks/>
              </p:cNvGrpSpPr>
              <p:nvPr/>
            </p:nvGrpSpPr>
            <p:grpSpPr bwMode="auto">
              <a:xfrm>
                <a:off x="866" y="0"/>
                <a:ext cx="295" cy="604"/>
                <a:chOff x="866" y="0"/>
                <a:chExt cx="295" cy="604"/>
              </a:xfrm>
            </p:grpSpPr>
            <p:sp>
              <p:nvSpPr>
                <p:cNvPr id="152" name="Rectangle 3"/>
                <p:cNvSpPr>
                  <a:spLocks noChangeArrowheads="1"/>
                </p:cNvSpPr>
                <p:nvPr/>
              </p:nvSpPr>
              <p:spPr bwMode="auto">
                <a:xfrm>
                  <a:off x="909" y="0"/>
                  <a:ext cx="229"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b="1" i="1" dirty="0">
                      <a:latin typeface="Liberation Serif" panose="02020603050405020304" pitchFamily="18" charset="0"/>
                      <a:ea typeface="Liberation Serif" panose="02020603050405020304" pitchFamily="18" charset="0"/>
                      <a:cs typeface="Liberation Serif" panose="02020603050405020304" pitchFamily="18" charset="0"/>
                    </a:rPr>
                    <a:t>bytes</a:t>
                  </a:r>
                </a:p>
                <a:p>
                  <a:pPr>
                    <a:spcBef>
                      <a:spcPct val="0"/>
                    </a:spcBef>
                    <a:buFontTx/>
                    <a:buNone/>
                  </a:pPr>
                  <a:endParaRPr lang="en-GB" altLang="en-US"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3" name="Rectangle 52"/>
                <p:cNvSpPr>
                  <a:spLocks noChangeArrowheads="1"/>
                </p:cNvSpPr>
                <p:nvPr/>
              </p:nvSpPr>
              <p:spPr bwMode="auto">
                <a:xfrm>
                  <a:off x="866" y="0"/>
                  <a:ext cx="295" cy="6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4" name="Group 55"/>
              <p:cNvGrpSpPr>
                <a:grpSpLocks/>
              </p:cNvGrpSpPr>
              <p:nvPr/>
            </p:nvGrpSpPr>
            <p:grpSpPr bwMode="auto">
              <a:xfrm>
                <a:off x="1161" y="0"/>
                <a:ext cx="2145" cy="604"/>
                <a:chOff x="1161" y="0"/>
                <a:chExt cx="2145" cy="604"/>
              </a:xfrm>
            </p:grpSpPr>
            <p:sp>
              <p:nvSpPr>
                <p:cNvPr id="150" name="Rectangle 4"/>
                <p:cNvSpPr>
                  <a:spLocks noChangeArrowheads="1"/>
                </p:cNvSpPr>
                <p:nvPr/>
              </p:nvSpPr>
              <p:spPr bwMode="auto">
                <a:xfrm>
                  <a:off x="1204" y="0"/>
                  <a:ext cx="2059"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b="1" i="1">
                      <a:latin typeface="Liberation Serif" panose="02020603050405020304" pitchFamily="18" charset="0"/>
                      <a:ea typeface="Liberation Serif" panose="02020603050405020304" pitchFamily="18" charset="0"/>
                      <a:cs typeface="Liberation Serif" panose="02020603050405020304" pitchFamily="18" charset="0"/>
                    </a:rPr>
                    <a:t>Description</a:t>
                  </a: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1" name="Rectangle 54"/>
                <p:cNvSpPr>
                  <a:spLocks noChangeArrowheads="1"/>
                </p:cNvSpPr>
                <p:nvPr/>
              </p:nvSpPr>
              <p:spPr bwMode="auto">
                <a:xfrm>
                  <a:off x="1161" y="0"/>
                  <a:ext cx="2145" cy="6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5" name="Group 57"/>
              <p:cNvGrpSpPr>
                <a:grpSpLocks/>
              </p:cNvGrpSpPr>
              <p:nvPr/>
            </p:nvGrpSpPr>
            <p:grpSpPr bwMode="auto">
              <a:xfrm>
                <a:off x="0" y="604"/>
                <a:ext cx="866" cy="394"/>
                <a:chOff x="0" y="604"/>
                <a:chExt cx="866" cy="394"/>
              </a:xfrm>
            </p:grpSpPr>
            <p:sp>
              <p:nvSpPr>
                <p:cNvPr id="148" name="Rectangle 5"/>
                <p:cNvSpPr>
                  <a:spLocks noChangeArrowheads="1"/>
                </p:cNvSpPr>
                <p:nvPr/>
              </p:nvSpPr>
              <p:spPr bwMode="auto">
                <a:xfrm>
                  <a:off x="43" y="604"/>
                  <a:ext cx="78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dirty="0">
                      <a:latin typeface="Liberation Serif" panose="02020603050405020304" pitchFamily="18" charset="0"/>
                      <a:ea typeface="Liberation Serif" panose="02020603050405020304" pitchFamily="18" charset="0"/>
                      <a:cs typeface="Liberation Serif" panose="02020603050405020304" pitchFamily="18" charset="0"/>
                    </a:rPr>
                    <a:t>mode</a:t>
                  </a:r>
                </a:p>
                <a:p>
                  <a:pPr algn="ctr">
                    <a:spcBef>
                      <a:spcPct val="0"/>
                    </a:spcBef>
                    <a:buFontTx/>
                    <a:buNone/>
                  </a:pPr>
                  <a:endParaRPr lang="en-GB" altLang="en-US"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9" name="Rectangle 56"/>
                <p:cNvSpPr>
                  <a:spLocks noChangeArrowheads="1"/>
                </p:cNvSpPr>
                <p:nvPr/>
              </p:nvSpPr>
              <p:spPr bwMode="auto">
                <a:xfrm>
                  <a:off x="0" y="604"/>
                  <a:ext cx="86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6" name="Group 59"/>
              <p:cNvGrpSpPr>
                <a:grpSpLocks/>
              </p:cNvGrpSpPr>
              <p:nvPr/>
            </p:nvGrpSpPr>
            <p:grpSpPr bwMode="auto">
              <a:xfrm>
                <a:off x="866" y="604"/>
                <a:ext cx="295" cy="394"/>
                <a:chOff x="866" y="604"/>
                <a:chExt cx="295" cy="394"/>
              </a:xfrm>
            </p:grpSpPr>
            <p:sp>
              <p:nvSpPr>
                <p:cNvPr id="146" name="Rectangle 6"/>
                <p:cNvSpPr>
                  <a:spLocks noChangeArrowheads="1"/>
                </p:cNvSpPr>
                <p:nvPr/>
              </p:nvSpPr>
              <p:spPr bwMode="auto">
                <a:xfrm>
                  <a:off x="909" y="604"/>
                  <a:ext cx="20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dirty="0">
                      <a:latin typeface="Liberation Serif" panose="02020603050405020304" pitchFamily="18" charset="0"/>
                      <a:ea typeface="Liberation Serif" panose="02020603050405020304" pitchFamily="18" charset="0"/>
                      <a:cs typeface="Liberation Serif" panose="02020603050405020304" pitchFamily="18" charset="0"/>
                    </a:rPr>
                    <a:t>2</a:t>
                  </a:r>
                </a:p>
                <a:p>
                  <a:pPr>
                    <a:spcBef>
                      <a:spcPct val="0"/>
                    </a:spcBef>
                    <a:buFontTx/>
                    <a:buNone/>
                  </a:pPr>
                  <a:endParaRPr lang="en-GB" altLang="en-US"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7" name="Rectangle 58"/>
                <p:cNvSpPr>
                  <a:spLocks noChangeArrowheads="1"/>
                </p:cNvSpPr>
                <p:nvPr/>
              </p:nvSpPr>
              <p:spPr bwMode="auto">
                <a:xfrm>
                  <a:off x="866" y="604"/>
                  <a:ext cx="29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7" name="Group 61"/>
              <p:cNvGrpSpPr>
                <a:grpSpLocks/>
              </p:cNvGrpSpPr>
              <p:nvPr/>
            </p:nvGrpSpPr>
            <p:grpSpPr bwMode="auto">
              <a:xfrm>
                <a:off x="1161" y="604"/>
                <a:ext cx="2145" cy="394"/>
                <a:chOff x="1161" y="604"/>
                <a:chExt cx="2145" cy="394"/>
              </a:xfrm>
            </p:grpSpPr>
            <p:sp>
              <p:nvSpPr>
                <p:cNvPr id="144" name="Rectangle 7"/>
                <p:cNvSpPr>
                  <a:spLocks noChangeArrowheads="1"/>
                </p:cNvSpPr>
                <p:nvPr/>
              </p:nvSpPr>
              <p:spPr bwMode="auto">
                <a:xfrm>
                  <a:off x="1204" y="604"/>
                  <a:ext cx="205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dirty="0">
                      <a:latin typeface="Liberation Serif" panose="02020603050405020304" pitchFamily="18" charset="0"/>
                      <a:ea typeface="Liberation Serif" panose="02020603050405020304" pitchFamily="18" charset="0"/>
                      <a:cs typeface="Liberation Serif" panose="02020603050405020304" pitchFamily="18" charset="0"/>
                    </a:rPr>
                    <a:t>File type and the protection</a:t>
                  </a:r>
                  <a:r>
                    <a:rPr lang="en-GB" altLang="en-US" sz="1600" b="1" i="1" dirty="0">
                      <a:latin typeface="Liberation Serif" panose="02020603050405020304" pitchFamily="18" charset="0"/>
                      <a:ea typeface="Liberation Serif" panose="02020603050405020304" pitchFamily="18" charset="0"/>
                      <a:cs typeface="Liberation Serif" panose="02020603050405020304" pitchFamily="18" charset="0"/>
                    </a:rPr>
                    <a:t> </a:t>
                  </a:r>
                  <a:r>
                    <a:rPr lang="en-GB" altLang="en-US" sz="1600" i="1" dirty="0">
                      <a:latin typeface="Liberation Serif" panose="02020603050405020304" pitchFamily="18" charset="0"/>
                      <a:ea typeface="Liberation Serif" panose="02020603050405020304" pitchFamily="18" charset="0"/>
                      <a:cs typeface="Liberation Serif" panose="02020603050405020304" pitchFamily="18" charset="0"/>
                    </a:rPr>
                    <a:t>bits</a:t>
                  </a:r>
                </a:p>
                <a:p>
                  <a:pPr>
                    <a:spcBef>
                      <a:spcPct val="0"/>
                    </a:spcBef>
                    <a:buFontTx/>
                    <a:buNone/>
                  </a:pPr>
                  <a:endParaRPr lang="en-GB" altLang="en-US"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5" name="Rectangle 60"/>
                <p:cNvSpPr>
                  <a:spLocks noChangeArrowheads="1"/>
                </p:cNvSpPr>
                <p:nvPr/>
              </p:nvSpPr>
              <p:spPr bwMode="auto">
                <a:xfrm>
                  <a:off x="1161" y="604"/>
                  <a:ext cx="214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8" name="Group 63"/>
              <p:cNvGrpSpPr>
                <a:grpSpLocks/>
              </p:cNvGrpSpPr>
              <p:nvPr/>
            </p:nvGrpSpPr>
            <p:grpSpPr bwMode="auto">
              <a:xfrm>
                <a:off x="0" y="998"/>
                <a:ext cx="866" cy="394"/>
                <a:chOff x="0" y="998"/>
                <a:chExt cx="866" cy="394"/>
              </a:xfrm>
            </p:grpSpPr>
            <p:sp>
              <p:nvSpPr>
                <p:cNvPr id="142" name="Rectangle 8"/>
                <p:cNvSpPr>
                  <a:spLocks noChangeArrowheads="1"/>
                </p:cNvSpPr>
                <p:nvPr/>
              </p:nvSpPr>
              <p:spPr bwMode="auto">
                <a:xfrm>
                  <a:off x="43" y="998"/>
                  <a:ext cx="78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uid</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3" name="Rectangle 62"/>
                <p:cNvSpPr>
                  <a:spLocks noChangeArrowheads="1"/>
                </p:cNvSpPr>
                <p:nvPr/>
              </p:nvSpPr>
              <p:spPr bwMode="auto">
                <a:xfrm>
                  <a:off x="0" y="998"/>
                  <a:ext cx="86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19" name="Group 65"/>
              <p:cNvGrpSpPr>
                <a:grpSpLocks/>
              </p:cNvGrpSpPr>
              <p:nvPr/>
            </p:nvGrpSpPr>
            <p:grpSpPr bwMode="auto">
              <a:xfrm>
                <a:off x="866" y="998"/>
                <a:ext cx="295" cy="394"/>
                <a:chOff x="866" y="998"/>
                <a:chExt cx="295" cy="394"/>
              </a:xfrm>
            </p:grpSpPr>
            <p:sp>
              <p:nvSpPr>
                <p:cNvPr id="140" name="Rectangle 9"/>
                <p:cNvSpPr>
                  <a:spLocks noChangeArrowheads="1"/>
                </p:cNvSpPr>
                <p:nvPr/>
              </p:nvSpPr>
              <p:spPr bwMode="auto">
                <a:xfrm>
                  <a:off x="909" y="998"/>
                  <a:ext cx="20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2</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1" name="Rectangle 64"/>
                <p:cNvSpPr>
                  <a:spLocks noChangeArrowheads="1"/>
                </p:cNvSpPr>
                <p:nvPr/>
              </p:nvSpPr>
              <p:spPr bwMode="auto">
                <a:xfrm>
                  <a:off x="866" y="998"/>
                  <a:ext cx="29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20" name="Group 67"/>
              <p:cNvGrpSpPr>
                <a:grpSpLocks/>
              </p:cNvGrpSpPr>
              <p:nvPr/>
            </p:nvGrpSpPr>
            <p:grpSpPr bwMode="auto">
              <a:xfrm>
                <a:off x="1161" y="998"/>
                <a:ext cx="2145" cy="394"/>
                <a:chOff x="1161" y="998"/>
                <a:chExt cx="2145" cy="394"/>
              </a:xfrm>
            </p:grpSpPr>
            <p:sp>
              <p:nvSpPr>
                <p:cNvPr id="138" name="Rectangle 10"/>
                <p:cNvSpPr>
                  <a:spLocks noChangeArrowheads="1"/>
                </p:cNvSpPr>
                <p:nvPr/>
              </p:nvSpPr>
              <p:spPr bwMode="auto">
                <a:xfrm>
                  <a:off x="1204" y="998"/>
                  <a:ext cx="205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dirty="0">
                      <a:latin typeface="Liberation Serif" panose="02020603050405020304" pitchFamily="18" charset="0"/>
                      <a:ea typeface="Liberation Serif" panose="02020603050405020304" pitchFamily="18" charset="0"/>
                      <a:cs typeface="Liberation Serif" panose="02020603050405020304" pitchFamily="18" charset="0"/>
                    </a:rPr>
                    <a:t>User id of the file owner</a:t>
                  </a:r>
                  <a:endParaRPr lang="en-GB" altLang="en-US" sz="160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9" name="Rectangle 66"/>
                <p:cNvSpPr>
                  <a:spLocks noChangeArrowheads="1"/>
                </p:cNvSpPr>
                <p:nvPr/>
              </p:nvSpPr>
              <p:spPr bwMode="auto">
                <a:xfrm>
                  <a:off x="1161" y="998"/>
                  <a:ext cx="214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21" name="Group 69"/>
              <p:cNvGrpSpPr>
                <a:grpSpLocks/>
              </p:cNvGrpSpPr>
              <p:nvPr/>
            </p:nvGrpSpPr>
            <p:grpSpPr bwMode="auto">
              <a:xfrm>
                <a:off x="0" y="1392"/>
                <a:ext cx="866" cy="394"/>
                <a:chOff x="0" y="1392"/>
                <a:chExt cx="866" cy="394"/>
              </a:xfrm>
            </p:grpSpPr>
            <p:sp>
              <p:nvSpPr>
                <p:cNvPr id="136" name="Rectangle 11"/>
                <p:cNvSpPr>
                  <a:spLocks noChangeArrowheads="1"/>
                </p:cNvSpPr>
                <p:nvPr/>
              </p:nvSpPr>
              <p:spPr bwMode="auto">
                <a:xfrm>
                  <a:off x="43" y="1392"/>
                  <a:ext cx="78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gid</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7" name="Rectangle 68"/>
                <p:cNvSpPr>
                  <a:spLocks noChangeArrowheads="1"/>
                </p:cNvSpPr>
                <p:nvPr/>
              </p:nvSpPr>
              <p:spPr bwMode="auto">
                <a:xfrm>
                  <a:off x="0" y="1392"/>
                  <a:ext cx="86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22" name="Group 71"/>
              <p:cNvGrpSpPr>
                <a:grpSpLocks/>
              </p:cNvGrpSpPr>
              <p:nvPr/>
            </p:nvGrpSpPr>
            <p:grpSpPr bwMode="auto">
              <a:xfrm>
                <a:off x="866" y="1392"/>
                <a:ext cx="295" cy="394"/>
                <a:chOff x="866" y="1392"/>
                <a:chExt cx="295" cy="394"/>
              </a:xfrm>
            </p:grpSpPr>
            <p:sp>
              <p:nvSpPr>
                <p:cNvPr id="134" name="Rectangle 12"/>
                <p:cNvSpPr>
                  <a:spLocks noChangeArrowheads="1"/>
                </p:cNvSpPr>
                <p:nvPr/>
              </p:nvSpPr>
              <p:spPr bwMode="auto">
                <a:xfrm>
                  <a:off x="909" y="1392"/>
                  <a:ext cx="20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2</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5" name="Rectangle 70"/>
                <p:cNvSpPr>
                  <a:spLocks noChangeArrowheads="1"/>
                </p:cNvSpPr>
                <p:nvPr/>
              </p:nvSpPr>
              <p:spPr bwMode="auto">
                <a:xfrm>
                  <a:off x="866" y="1392"/>
                  <a:ext cx="29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23" name="Group 73"/>
              <p:cNvGrpSpPr>
                <a:grpSpLocks/>
              </p:cNvGrpSpPr>
              <p:nvPr/>
            </p:nvGrpSpPr>
            <p:grpSpPr bwMode="auto">
              <a:xfrm>
                <a:off x="1161" y="1392"/>
                <a:ext cx="2145" cy="394"/>
                <a:chOff x="1161" y="1392"/>
                <a:chExt cx="2145" cy="394"/>
              </a:xfrm>
            </p:grpSpPr>
            <p:sp>
              <p:nvSpPr>
                <p:cNvPr id="132" name="Rectangle 13"/>
                <p:cNvSpPr>
                  <a:spLocks noChangeArrowheads="1"/>
                </p:cNvSpPr>
                <p:nvPr/>
              </p:nvSpPr>
              <p:spPr bwMode="auto">
                <a:xfrm>
                  <a:off x="1204" y="1392"/>
                  <a:ext cx="205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Group id of the file owner</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3" name="Rectangle 72"/>
                <p:cNvSpPr>
                  <a:spLocks noChangeArrowheads="1"/>
                </p:cNvSpPr>
                <p:nvPr/>
              </p:nvSpPr>
              <p:spPr bwMode="auto">
                <a:xfrm>
                  <a:off x="1161" y="1392"/>
                  <a:ext cx="214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24" name="Group 75"/>
              <p:cNvGrpSpPr>
                <a:grpSpLocks/>
              </p:cNvGrpSpPr>
              <p:nvPr/>
            </p:nvGrpSpPr>
            <p:grpSpPr bwMode="auto">
              <a:xfrm>
                <a:off x="0" y="1786"/>
                <a:ext cx="866" cy="394"/>
                <a:chOff x="0" y="1786"/>
                <a:chExt cx="866" cy="394"/>
              </a:xfrm>
            </p:grpSpPr>
            <p:sp>
              <p:nvSpPr>
                <p:cNvPr id="130" name="Rectangle 14"/>
                <p:cNvSpPr>
                  <a:spLocks noChangeArrowheads="1"/>
                </p:cNvSpPr>
                <p:nvPr/>
              </p:nvSpPr>
              <p:spPr bwMode="auto">
                <a:xfrm>
                  <a:off x="43" y="1786"/>
                  <a:ext cx="78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atime</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1" name="Rectangle 74"/>
                <p:cNvSpPr>
                  <a:spLocks noChangeArrowheads="1"/>
                </p:cNvSpPr>
                <p:nvPr/>
              </p:nvSpPr>
              <p:spPr bwMode="auto">
                <a:xfrm>
                  <a:off x="0" y="1786"/>
                  <a:ext cx="86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25" name="Group 77"/>
              <p:cNvGrpSpPr>
                <a:grpSpLocks/>
              </p:cNvGrpSpPr>
              <p:nvPr/>
            </p:nvGrpSpPr>
            <p:grpSpPr bwMode="auto">
              <a:xfrm>
                <a:off x="866" y="1786"/>
                <a:ext cx="295" cy="394"/>
                <a:chOff x="866" y="1786"/>
                <a:chExt cx="295" cy="394"/>
              </a:xfrm>
            </p:grpSpPr>
            <p:sp>
              <p:nvSpPr>
                <p:cNvPr id="128" name="Rectangle 15"/>
                <p:cNvSpPr>
                  <a:spLocks noChangeArrowheads="1"/>
                </p:cNvSpPr>
                <p:nvPr/>
              </p:nvSpPr>
              <p:spPr bwMode="auto">
                <a:xfrm>
                  <a:off x="909" y="1786"/>
                  <a:ext cx="20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4</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9" name="Rectangle 76"/>
                <p:cNvSpPr>
                  <a:spLocks noChangeArrowheads="1"/>
                </p:cNvSpPr>
                <p:nvPr/>
              </p:nvSpPr>
              <p:spPr bwMode="auto">
                <a:xfrm>
                  <a:off x="866" y="1786"/>
                  <a:ext cx="29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26" name="Group 79"/>
              <p:cNvGrpSpPr>
                <a:grpSpLocks/>
              </p:cNvGrpSpPr>
              <p:nvPr/>
            </p:nvGrpSpPr>
            <p:grpSpPr bwMode="auto">
              <a:xfrm>
                <a:off x="1161" y="1786"/>
                <a:ext cx="2145" cy="394"/>
                <a:chOff x="1161" y="1786"/>
                <a:chExt cx="2145" cy="394"/>
              </a:xfrm>
            </p:grpSpPr>
            <p:sp>
              <p:nvSpPr>
                <p:cNvPr id="126" name="Rectangle 16"/>
                <p:cNvSpPr>
                  <a:spLocks noChangeArrowheads="1"/>
                </p:cNvSpPr>
                <p:nvPr/>
              </p:nvSpPr>
              <p:spPr bwMode="auto">
                <a:xfrm>
                  <a:off x="1204" y="1786"/>
                  <a:ext cx="205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Time of last access to the file</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7" name="Rectangle 78"/>
                <p:cNvSpPr>
                  <a:spLocks noChangeArrowheads="1"/>
                </p:cNvSpPr>
                <p:nvPr/>
              </p:nvSpPr>
              <p:spPr bwMode="auto">
                <a:xfrm>
                  <a:off x="1161" y="1786"/>
                  <a:ext cx="214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27" name="Group 81"/>
              <p:cNvGrpSpPr>
                <a:grpSpLocks/>
              </p:cNvGrpSpPr>
              <p:nvPr/>
            </p:nvGrpSpPr>
            <p:grpSpPr bwMode="auto">
              <a:xfrm>
                <a:off x="0" y="2180"/>
                <a:ext cx="866" cy="394"/>
                <a:chOff x="0" y="2180"/>
                <a:chExt cx="866" cy="394"/>
              </a:xfrm>
            </p:grpSpPr>
            <p:sp>
              <p:nvSpPr>
                <p:cNvPr id="124" name="Rectangle 17"/>
                <p:cNvSpPr>
                  <a:spLocks noChangeArrowheads="1"/>
                </p:cNvSpPr>
                <p:nvPr/>
              </p:nvSpPr>
              <p:spPr bwMode="auto">
                <a:xfrm>
                  <a:off x="43" y="2180"/>
                  <a:ext cx="78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ctime</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5" name="Rectangle 80"/>
                <p:cNvSpPr>
                  <a:spLocks noChangeArrowheads="1"/>
                </p:cNvSpPr>
                <p:nvPr/>
              </p:nvSpPr>
              <p:spPr bwMode="auto">
                <a:xfrm>
                  <a:off x="0" y="2180"/>
                  <a:ext cx="86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28" name="Group 83"/>
              <p:cNvGrpSpPr>
                <a:grpSpLocks/>
              </p:cNvGrpSpPr>
              <p:nvPr/>
            </p:nvGrpSpPr>
            <p:grpSpPr bwMode="auto">
              <a:xfrm>
                <a:off x="866" y="2180"/>
                <a:ext cx="295" cy="394"/>
                <a:chOff x="866" y="2180"/>
                <a:chExt cx="295" cy="394"/>
              </a:xfrm>
            </p:grpSpPr>
            <p:sp>
              <p:nvSpPr>
                <p:cNvPr id="122" name="Rectangle 18"/>
                <p:cNvSpPr>
                  <a:spLocks noChangeArrowheads="1"/>
                </p:cNvSpPr>
                <p:nvPr/>
              </p:nvSpPr>
              <p:spPr bwMode="auto">
                <a:xfrm>
                  <a:off x="909" y="2180"/>
                  <a:ext cx="20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4</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3" name="Rectangle 82"/>
                <p:cNvSpPr>
                  <a:spLocks noChangeArrowheads="1"/>
                </p:cNvSpPr>
                <p:nvPr/>
              </p:nvSpPr>
              <p:spPr bwMode="auto">
                <a:xfrm>
                  <a:off x="866" y="2180"/>
                  <a:ext cx="29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29" name="Group 85"/>
              <p:cNvGrpSpPr>
                <a:grpSpLocks/>
              </p:cNvGrpSpPr>
              <p:nvPr/>
            </p:nvGrpSpPr>
            <p:grpSpPr bwMode="auto">
              <a:xfrm>
                <a:off x="1161" y="2180"/>
                <a:ext cx="2145" cy="394"/>
                <a:chOff x="1161" y="2180"/>
                <a:chExt cx="2145" cy="394"/>
              </a:xfrm>
            </p:grpSpPr>
            <p:sp>
              <p:nvSpPr>
                <p:cNvPr id="120" name="Rectangle 19"/>
                <p:cNvSpPr>
                  <a:spLocks noChangeArrowheads="1"/>
                </p:cNvSpPr>
                <p:nvPr/>
              </p:nvSpPr>
              <p:spPr bwMode="auto">
                <a:xfrm>
                  <a:off x="1204" y="2180"/>
                  <a:ext cx="205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Time the file was last changed (inode modified)</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1" name="Rectangle 84"/>
                <p:cNvSpPr>
                  <a:spLocks noChangeArrowheads="1"/>
                </p:cNvSpPr>
                <p:nvPr/>
              </p:nvSpPr>
              <p:spPr bwMode="auto">
                <a:xfrm>
                  <a:off x="1161" y="2180"/>
                  <a:ext cx="214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0" name="Group 87"/>
              <p:cNvGrpSpPr>
                <a:grpSpLocks/>
              </p:cNvGrpSpPr>
              <p:nvPr/>
            </p:nvGrpSpPr>
            <p:grpSpPr bwMode="auto">
              <a:xfrm>
                <a:off x="0" y="2574"/>
                <a:ext cx="866" cy="394"/>
                <a:chOff x="0" y="2574"/>
                <a:chExt cx="866" cy="394"/>
              </a:xfrm>
            </p:grpSpPr>
            <p:sp>
              <p:nvSpPr>
                <p:cNvPr id="118" name="Rectangle 20"/>
                <p:cNvSpPr>
                  <a:spLocks noChangeArrowheads="1"/>
                </p:cNvSpPr>
                <p:nvPr/>
              </p:nvSpPr>
              <p:spPr bwMode="auto">
                <a:xfrm>
                  <a:off x="43" y="2574"/>
                  <a:ext cx="78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mtime</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9" name="Rectangle 86"/>
                <p:cNvSpPr>
                  <a:spLocks noChangeArrowheads="1"/>
                </p:cNvSpPr>
                <p:nvPr/>
              </p:nvSpPr>
              <p:spPr bwMode="auto">
                <a:xfrm>
                  <a:off x="0" y="2574"/>
                  <a:ext cx="86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1" name="Group 89"/>
              <p:cNvGrpSpPr>
                <a:grpSpLocks/>
              </p:cNvGrpSpPr>
              <p:nvPr/>
            </p:nvGrpSpPr>
            <p:grpSpPr bwMode="auto">
              <a:xfrm>
                <a:off x="866" y="2574"/>
                <a:ext cx="295" cy="394"/>
                <a:chOff x="866" y="2574"/>
                <a:chExt cx="295" cy="394"/>
              </a:xfrm>
            </p:grpSpPr>
            <p:sp>
              <p:nvSpPr>
                <p:cNvPr id="116" name="Rectangle 21"/>
                <p:cNvSpPr>
                  <a:spLocks noChangeArrowheads="1"/>
                </p:cNvSpPr>
                <p:nvPr/>
              </p:nvSpPr>
              <p:spPr bwMode="auto">
                <a:xfrm>
                  <a:off x="909" y="2574"/>
                  <a:ext cx="20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4</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7" name="Rectangle 88"/>
                <p:cNvSpPr>
                  <a:spLocks noChangeArrowheads="1"/>
                </p:cNvSpPr>
                <p:nvPr/>
              </p:nvSpPr>
              <p:spPr bwMode="auto">
                <a:xfrm>
                  <a:off x="866" y="2574"/>
                  <a:ext cx="29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2" name="Group 91"/>
              <p:cNvGrpSpPr>
                <a:grpSpLocks/>
              </p:cNvGrpSpPr>
              <p:nvPr/>
            </p:nvGrpSpPr>
            <p:grpSpPr bwMode="auto">
              <a:xfrm>
                <a:off x="1161" y="2574"/>
                <a:ext cx="2145" cy="394"/>
                <a:chOff x="1161" y="2574"/>
                <a:chExt cx="2145" cy="394"/>
              </a:xfrm>
            </p:grpSpPr>
            <p:sp>
              <p:nvSpPr>
                <p:cNvPr id="114" name="Rectangle 22"/>
                <p:cNvSpPr>
                  <a:spLocks noChangeArrowheads="1"/>
                </p:cNvSpPr>
                <p:nvPr/>
              </p:nvSpPr>
              <p:spPr bwMode="auto">
                <a:xfrm>
                  <a:off x="1204" y="2574"/>
                  <a:ext cx="205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Time the file was last modified</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5" name="Rectangle 90"/>
                <p:cNvSpPr>
                  <a:spLocks noChangeArrowheads="1"/>
                </p:cNvSpPr>
                <p:nvPr/>
              </p:nvSpPr>
              <p:spPr bwMode="auto">
                <a:xfrm>
                  <a:off x="1161" y="2574"/>
                  <a:ext cx="214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3" name="Group 93"/>
              <p:cNvGrpSpPr>
                <a:grpSpLocks/>
              </p:cNvGrpSpPr>
              <p:nvPr/>
            </p:nvGrpSpPr>
            <p:grpSpPr bwMode="auto">
              <a:xfrm>
                <a:off x="0" y="2968"/>
                <a:ext cx="866" cy="394"/>
                <a:chOff x="0" y="2968"/>
                <a:chExt cx="866" cy="394"/>
              </a:xfrm>
            </p:grpSpPr>
            <p:sp>
              <p:nvSpPr>
                <p:cNvPr id="112" name="Rectangle 23"/>
                <p:cNvSpPr>
                  <a:spLocks noChangeArrowheads="1"/>
                </p:cNvSpPr>
                <p:nvPr/>
              </p:nvSpPr>
              <p:spPr bwMode="auto">
                <a:xfrm>
                  <a:off x="43" y="2968"/>
                  <a:ext cx="78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dtime</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3" name="Rectangle 92"/>
                <p:cNvSpPr>
                  <a:spLocks noChangeArrowheads="1"/>
                </p:cNvSpPr>
                <p:nvPr/>
              </p:nvSpPr>
              <p:spPr bwMode="auto">
                <a:xfrm>
                  <a:off x="0" y="2968"/>
                  <a:ext cx="86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4" name="Group 95"/>
              <p:cNvGrpSpPr>
                <a:grpSpLocks/>
              </p:cNvGrpSpPr>
              <p:nvPr/>
            </p:nvGrpSpPr>
            <p:grpSpPr bwMode="auto">
              <a:xfrm>
                <a:off x="866" y="2968"/>
                <a:ext cx="295" cy="394"/>
                <a:chOff x="866" y="2968"/>
                <a:chExt cx="295" cy="394"/>
              </a:xfrm>
            </p:grpSpPr>
            <p:sp>
              <p:nvSpPr>
                <p:cNvPr id="110" name="Rectangle 24"/>
                <p:cNvSpPr>
                  <a:spLocks noChangeArrowheads="1"/>
                </p:cNvSpPr>
                <p:nvPr/>
              </p:nvSpPr>
              <p:spPr bwMode="auto">
                <a:xfrm>
                  <a:off x="909" y="2968"/>
                  <a:ext cx="20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4</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1" name="Rectangle 94"/>
                <p:cNvSpPr>
                  <a:spLocks noChangeArrowheads="1"/>
                </p:cNvSpPr>
                <p:nvPr/>
              </p:nvSpPr>
              <p:spPr bwMode="auto">
                <a:xfrm>
                  <a:off x="866" y="2968"/>
                  <a:ext cx="29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5" name="Group 97"/>
              <p:cNvGrpSpPr>
                <a:grpSpLocks/>
              </p:cNvGrpSpPr>
              <p:nvPr/>
            </p:nvGrpSpPr>
            <p:grpSpPr bwMode="auto">
              <a:xfrm>
                <a:off x="1161" y="2968"/>
                <a:ext cx="2145" cy="394"/>
                <a:chOff x="1161" y="2968"/>
                <a:chExt cx="2145" cy="394"/>
              </a:xfrm>
            </p:grpSpPr>
            <p:sp>
              <p:nvSpPr>
                <p:cNvPr id="108" name="Rectangle 25"/>
                <p:cNvSpPr>
                  <a:spLocks noChangeArrowheads="1"/>
                </p:cNvSpPr>
                <p:nvPr/>
              </p:nvSpPr>
              <p:spPr bwMode="auto">
                <a:xfrm>
                  <a:off x="1204" y="2968"/>
                  <a:ext cx="205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Time file was deleted</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9" name="Rectangle 96"/>
                <p:cNvSpPr>
                  <a:spLocks noChangeArrowheads="1"/>
                </p:cNvSpPr>
                <p:nvPr/>
              </p:nvSpPr>
              <p:spPr bwMode="auto">
                <a:xfrm>
                  <a:off x="1161" y="2968"/>
                  <a:ext cx="214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6" name="Group 99"/>
              <p:cNvGrpSpPr>
                <a:grpSpLocks/>
              </p:cNvGrpSpPr>
              <p:nvPr/>
            </p:nvGrpSpPr>
            <p:grpSpPr bwMode="auto">
              <a:xfrm>
                <a:off x="0" y="3362"/>
                <a:ext cx="866" cy="394"/>
                <a:chOff x="0" y="3362"/>
                <a:chExt cx="866" cy="394"/>
              </a:xfrm>
            </p:grpSpPr>
            <p:sp>
              <p:nvSpPr>
                <p:cNvPr id="106" name="Rectangle 26"/>
                <p:cNvSpPr>
                  <a:spLocks noChangeArrowheads="1"/>
                </p:cNvSpPr>
                <p:nvPr/>
              </p:nvSpPr>
              <p:spPr bwMode="auto">
                <a:xfrm>
                  <a:off x="43" y="3362"/>
                  <a:ext cx="78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nlinks</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7" name="Rectangle 98"/>
                <p:cNvSpPr>
                  <a:spLocks noChangeArrowheads="1"/>
                </p:cNvSpPr>
                <p:nvPr/>
              </p:nvSpPr>
              <p:spPr bwMode="auto">
                <a:xfrm>
                  <a:off x="0" y="3362"/>
                  <a:ext cx="86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7" name="Group 101"/>
              <p:cNvGrpSpPr>
                <a:grpSpLocks/>
              </p:cNvGrpSpPr>
              <p:nvPr/>
            </p:nvGrpSpPr>
            <p:grpSpPr bwMode="auto">
              <a:xfrm>
                <a:off x="866" y="3362"/>
                <a:ext cx="295" cy="394"/>
                <a:chOff x="866" y="3362"/>
                <a:chExt cx="295" cy="394"/>
              </a:xfrm>
            </p:grpSpPr>
            <p:sp>
              <p:nvSpPr>
                <p:cNvPr id="104" name="Rectangle 27"/>
                <p:cNvSpPr>
                  <a:spLocks noChangeArrowheads="1"/>
                </p:cNvSpPr>
                <p:nvPr/>
              </p:nvSpPr>
              <p:spPr bwMode="auto">
                <a:xfrm>
                  <a:off x="909" y="3362"/>
                  <a:ext cx="20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2</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5" name="Rectangle 100"/>
                <p:cNvSpPr>
                  <a:spLocks noChangeArrowheads="1"/>
                </p:cNvSpPr>
                <p:nvPr/>
              </p:nvSpPr>
              <p:spPr bwMode="auto">
                <a:xfrm>
                  <a:off x="866" y="3362"/>
                  <a:ext cx="29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8" name="Group 103"/>
              <p:cNvGrpSpPr>
                <a:grpSpLocks/>
              </p:cNvGrpSpPr>
              <p:nvPr/>
            </p:nvGrpSpPr>
            <p:grpSpPr bwMode="auto">
              <a:xfrm>
                <a:off x="1161" y="3362"/>
                <a:ext cx="2145" cy="394"/>
                <a:chOff x="1161" y="3362"/>
                <a:chExt cx="2145" cy="394"/>
              </a:xfrm>
            </p:grpSpPr>
            <p:sp>
              <p:nvSpPr>
                <p:cNvPr id="102" name="Rectangle 28"/>
                <p:cNvSpPr>
                  <a:spLocks noChangeArrowheads="1"/>
                </p:cNvSpPr>
                <p:nvPr/>
              </p:nvSpPr>
              <p:spPr bwMode="auto">
                <a:xfrm>
                  <a:off x="1204" y="3362"/>
                  <a:ext cx="205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Number of links to this inode</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3" name="Rectangle 102"/>
                <p:cNvSpPr>
                  <a:spLocks noChangeArrowheads="1"/>
                </p:cNvSpPr>
                <p:nvPr/>
              </p:nvSpPr>
              <p:spPr bwMode="auto">
                <a:xfrm>
                  <a:off x="1161" y="3362"/>
                  <a:ext cx="214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9" name="Group 105"/>
              <p:cNvGrpSpPr>
                <a:grpSpLocks/>
              </p:cNvGrpSpPr>
              <p:nvPr/>
            </p:nvGrpSpPr>
            <p:grpSpPr bwMode="auto">
              <a:xfrm>
                <a:off x="0" y="3756"/>
                <a:ext cx="866" cy="394"/>
                <a:chOff x="0" y="3756"/>
                <a:chExt cx="866" cy="394"/>
              </a:xfrm>
            </p:grpSpPr>
            <p:sp>
              <p:nvSpPr>
                <p:cNvPr id="100" name="Rectangle 29"/>
                <p:cNvSpPr>
                  <a:spLocks noChangeArrowheads="1"/>
                </p:cNvSpPr>
                <p:nvPr/>
              </p:nvSpPr>
              <p:spPr bwMode="auto">
                <a:xfrm>
                  <a:off x="43" y="3756"/>
                  <a:ext cx="78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size</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1" name="Rectangle 104"/>
                <p:cNvSpPr>
                  <a:spLocks noChangeArrowheads="1"/>
                </p:cNvSpPr>
                <p:nvPr/>
              </p:nvSpPr>
              <p:spPr bwMode="auto">
                <a:xfrm>
                  <a:off x="0" y="3756"/>
                  <a:ext cx="86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40" name="Group 107"/>
              <p:cNvGrpSpPr>
                <a:grpSpLocks/>
              </p:cNvGrpSpPr>
              <p:nvPr/>
            </p:nvGrpSpPr>
            <p:grpSpPr bwMode="auto">
              <a:xfrm>
                <a:off x="866" y="3756"/>
                <a:ext cx="295" cy="394"/>
                <a:chOff x="866" y="3756"/>
                <a:chExt cx="295" cy="394"/>
              </a:xfrm>
            </p:grpSpPr>
            <p:sp>
              <p:nvSpPr>
                <p:cNvPr id="98" name="Rectangle 30"/>
                <p:cNvSpPr>
                  <a:spLocks noChangeArrowheads="1"/>
                </p:cNvSpPr>
                <p:nvPr/>
              </p:nvSpPr>
              <p:spPr bwMode="auto">
                <a:xfrm>
                  <a:off x="909" y="3756"/>
                  <a:ext cx="20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4</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9" name="Rectangle 106"/>
                <p:cNvSpPr>
                  <a:spLocks noChangeArrowheads="1"/>
                </p:cNvSpPr>
                <p:nvPr/>
              </p:nvSpPr>
              <p:spPr bwMode="auto">
                <a:xfrm>
                  <a:off x="866" y="3756"/>
                  <a:ext cx="29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41" name="Group 109"/>
              <p:cNvGrpSpPr>
                <a:grpSpLocks/>
              </p:cNvGrpSpPr>
              <p:nvPr/>
            </p:nvGrpSpPr>
            <p:grpSpPr bwMode="auto">
              <a:xfrm>
                <a:off x="1161" y="3756"/>
                <a:ext cx="2145" cy="394"/>
                <a:chOff x="1161" y="3756"/>
                <a:chExt cx="2145" cy="394"/>
              </a:xfrm>
            </p:grpSpPr>
            <p:sp>
              <p:nvSpPr>
                <p:cNvPr id="96" name="Rectangle 31"/>
                <p:cNvSpPr>
                  <a:spLocks noChangeArrowheads="1"/>
                </p:cNvSpPr>
                <p:nvPr/>
              </p:nvSpPr>
              <p:spPr bwMode="auto">
                <a:xfrm>
                  <a:off x="1204" y="3756"/>
                  <a:ext cx="205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File size </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7" name="Rectangle 108"/>
                <p:cNvSpPr>
                  <a:spLocks noChangeArrowheads="1"/>
                </p:cNvSpPr>
                <p:nvPr/>
              </p:nvSpPr>
              <p:spPr bwMode="auto">
                <a:xfrm>
                  <a:off x="1161" y="3756"/>
                  <a:ext cx="214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42" name="Group 111"/>
              <p:cNvGrpSpPr>
                <a:grpSpLocks/>
              </p:cNvGrpSpPr>
              <p:nvPr/>
            </p:nvGrpSpPr>
            <p:grpSpPr bwMode="auto">
              <a:xfrm>
                <a:off x="0" y="4150"/>
                <a:ext cx="866" cy="394"/>
                <a:chOff x="0" y="4150"/>
                <a:chExt cx="866" cy="394"/>
              </a:xfrm>
            </p:grpSpPr>
            <p:sp>
              <p:nvSpPr>
                <p:cNvPr id="94" name="Rectangle 32"/>
                <p:cNvSpPr>
                  <a:spLocks noChangeArrowheads="1"/>
                </p:cNvSpPr>
                <p:nvPr/>
              </p:nvSpPr>
              <p:spPr bwMode="auto">
                <a:xfrm>
                  <a:off x="43" y="4150"/>
                  <a:ext cx="78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flags</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5" name="Rectangle 110"/>
                <p:cNvSpPr>
                  <a:spLocks noChangeArrowheads="1"/>
                </p:cNvSpPr>
                <p:nvPr/>
              </p:nvSpPr>
              <p:spPr bwMode="auto">
                <a:xfrm>
                  <a:off x="0" y="4150"/>
                  <a:ext cx="86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43" name="Group 113"/>
              <p:cNvGrpSpPr>
                <a:grpSpLocks/>
              </p:cNvGrpSpPr>
              <p:nvPr/>
            </p:nvGrpSpPr>
            <p:grpSpPr bwMode="auto">
              <a:xfrm>
                <a:off x="866" y="4150"/>
                <a:ext cx="295" cy="394"/>
                <a:chOff x="866" y="4150"/>
                <a:chExt cx="295" cy="394"/>
              </a:xfrm>
            </p:grpSpPr>
            <p:sp>
              <p:nvSpPr>
                <p:cNvPr id="92" name="Rectangle 33"/>
                <p:cNvSpPr>
                  <a:spLocks noChangeArrowheads="1"/>
                </p:cNvSpPr>
                <p:nvPr/>
              </p:nvSpPr>
              <p:spPr bwMode="auto">
                <a:xfrm>
                  <a:off x="909" y="4150"/>
                  <a:ext cx="20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4</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3" name="Rectangle 112"/>
                <p:cNvSpPr>
                  <a:spLocks noChangeArrowheads="1"/>
                </p:cNvSpPr>
                <p:nvPr/>
              </p:nvSpPr>
              <p:spPr bwMode="auto">
                <a:xfrm>
                  <a:off x="866" y="4150"/>
                  <a:ext cx="29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44" name="Group 115"/>
              <p:cNvGrpSpPr>
                <a:grpSpLocks/>
              </p:cNvGrpSpPr>
              <p:nvPr/>
            </p:nvGrpSpPr>
            <p:grpSpPr bwMode="auto">
              <a:xfrm>
                <a:off x="1161" y="4150"/>
                <a:ext cx="2145" cy="394"/>
                <a:chOff x="1161" y="4150"/>
                <a:chExt cx="2145" cy="394"/>
              </a:xfrm>
            </p:grpSpPr>
            <p:sp>
              <p:nvSpPr>
                <p:cNvPr id="90" name="Rectangle 34"/>
                <p:cNvSpPr>
                  <a:spLocks noChangeArrowheads="1"/>
                </p:cNvSpPr>
                <p:nvPr/>
              </p:nvSpPr>
              <p:spPr bwMode="auto">
                <a:xfrm>
                  <a:off x="1204" y="4150"/>
                  <a:ext cx="205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Extended attributes</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1" name="Rectangle 114"/>
                <p:cNvSpPr>
                  <a:spLocks noChangeArrowheads="1"/>
                </p:cNvSpPr>
                <p:nvPr/>
              </p:nvSpPr>
              <p:spPr bwMode="auto">
                <a:xfrm>
                  <a:off x="1161" y="4150"/>
                  <a:ext cx="214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45" name="Group 117"/>
              <p:cNvGrpSpPr>
                <a:grpSpLocks/>
              </p:cNvGrpSpPr>
              <p:nvPr/>
            </p:nvGrpSpPr>
            <p:grpSpPr bwMode="auto">
              <a:xfrm>
                <a:off x="0" y="4544"/>
                <a:ext cx="866" cy="394"/>
                <a:chOff x="0" y="4544"/>
                <a:chExt cx="866" cy="394"/>
              </a:xfrm>
            </p:grpSpPr>
            <p:sp>
              <p:nvSpPr>
                <p:cNvPr id="88" name="Rectangle 35"/>
                <p:cNvSpPr>
                  <a:spLocks noChangeArrowheads="1"/>
                </p:cNvSpPr>
                <p:nvPr/>
              </p:nvSpPr>
              <p:spPr bwMode="auto">
                <a:xfrm>
                  <a:off x="43" y="4544"/>
                  <a:ext cx="78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gen</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9" name="Rectangle 116"/>
                <p:cNvSpPr>
                  <a:spLocks noChangeArrowheads="1"/>
                </p:cNvSpPr>
                <p:nvPr/>
              </p:nvSpPr>
              <p:spPr bwMode="auto">
                <a:xfrm>
                  <a:off x="0" y="4544"/>
                  <a:ext cx="86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46" name="Group 119"/>
              <p:cNvGrpSpPr>
                <a:grpSpLocks/>
              </p:cNvGrpSpPr>
              <p:nvPr/>
            </p:nvGrpSpPr>
            <p:grpSpPr bwMode="auto">
              <a:xfrm>
                <a:off x="866" y="4544"/>
                <a:ext cx="295" cy="394"/>
                <a:chOff x="866" y="4544"/>
                <a:chExt cx="295" cy="394"/>
              </a:xfrm>
            </p:grpSpPr>
            <p:sp>
              <p:nvSpPr>
                <p:cNvPr id="86" name="Rectangle 36"/>
                <p:cNvSpPr>
                  <a:spLocks noChangeArrowheads="1"/>
                </p:cNvSpPr>
                <p:nvPr/>
              </p:nvSpPr>
              <p:spPr bwMode="auto">
                <a:xfrm>
                  <a:off x="909" y="4544"/>
                  <a:ext cx="20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4</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7" name="Rectangle 118"/>
                <p:cNvSpPr>
                  <a:spLocks noChangeArrowheads="1"/>
                </p:cNvSpPr>
                <p:nvPr/>
              </p:nvSpPr>
              <p:spPr bwMode="auto">
                <a:xfrm>
                  <a:off x="866" y="4544"/>
                  <a:ext cx="29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47" name="Group 121"/>
              <p:cNvGrpSpPr>
                <a:grpSpLocks/>
              </p:cNvGrpSpPr>
              <p:nvPr/>
            </p:nvGrpSpPr>
            <p:grpSpPr bwMode="auto">
              <a:xfrm>
                <a:off x="1161" y="4544"/>
                <a:ext cx="2145" cy="394"/>
                <a:chOff x="1161" y="4544"/>
                <a:chExt cx="2145" cy="394"/>
              </a:xfrm>
            </p:grpSpPr>
            <p:sp>
              <p:nvSpPr>
                <p:cNvPr id="84" name="Rectangle 37"/>
                <p:cNvSpPr>
                  <a:spLocks noChangeArrowheads="1"/>
                </p:cNvSpPr>
                <p:nvPr/>
              </p:nvSpPr>
              <p:spPr bwMode="auto">
                <a:xfrm>
                  <a:off x="1204" y="4544"/>
                  <a:ext cx="205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Generation number ( inode can be reused)</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5" name="Rectangle 120"/>
                <p:cNvSpPr>
                  <a:spLocks noChangeArrowheads="1"/>
                </p:cNvSpPr>
                <p:nvPr/>
              </p:nvSpPr>
              <p:spPr bwMode="auto">
                <a:xfrm>
                  <a:off x="1161" y="4544"/>
                  <a:ext cx="214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48" name="Group 123"/>
              <p:cNvGrpSpPr>
                <a:grpSpLocks/>
              </p:cNvGrpSpPr>
              <p:nvPr/>
            </p:nvGrpSpPr>
            <p:grpSpPr bwMode="auto">
              <a:xfrm>
                <a:off x="0" y="4938"/>
                <a:ext cx="866" cy="500"/>
                <a:chOff x="0" y="4938"/>
                <a:chExt cx="866" cy="500"/>
              </a:xfrm>
            </p:grpSpPr>
            <p:sp>
              <p:nvSpPr>
                <p:cNvPr id="82" name="Rectangle 38"/>
                <p:cNvSpPr>
                  <a:spLocks noChangeArrowheads="1"/>
                </p:cNvSpPr>
                <p:nvPr/>
              </p:nvSpPr>
              <p:spPr bwMode="auto">
                <a:xfrm>
                  <a:off x="43" y="4938"/>
                  <a:ext cx="780"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12 x direct</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3" name="Rectangle 122"/>
                <p:cNvSpPr>
                  <a:spLocks noChangeArrowheads="1"/>
                </p:cNvSpPr>
                <p:nvPr/>
              </p:nvSpPr>
              <p:spPr bwMode="auto">
                <a:xfrm>
                  <a:off x="0" y="4938"/>
                  <a:ext cx="866"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49" name="Group 125"/>
              <p:cNvGrpSpPr>
                <a:grpSpLocks/>
              </p:cNvGrpSpPr>
              <p:nvPr/>
            </p:nvGrpSpPr>
            <p:grpSpPr bwMode="auto">
              <a:xfrm>
                <a:off x="866" y="4938"/>
                <a:ext cx="295" cy="500"/>
                <a:chOff x="866" y="4938"/>
                <a:chExt cx="295" cy="500"/>
              </a:xfrm>
            </p:grpSpPr>
            <p:sp>
              <p:nvSpPr>
                <p:cNvPr id="80" name="Rectangle 39"/>
                <p:cNvSpPr>
                  <a:spLocks noChangeArrowheads="1"/>
                </p:cNvSpPr>
                <p:nvPr/>
              </p:nvSpPr>
              <p:spPr bwMode="auto">
                <a:xfrm>
                  <a:off x="909" y="4938"/>
                  <a:ext cx="209"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48</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1" name="Rectangle 124"/>
                <p:cNvSpPr>
                  <a:spLocks noChangeArrowheads="1"/>
                </p:cNvSpPr>
                <p:nvPr/>
              </p:nvSpPr>
              <p:spPr bwMode="auto">
                <a:xfrm>
                  <a:off x="866" y="4938"/>
                  <a:ext cx="295"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0" name="Group 127"/>
              <p:cNvGrpSpPr>
                <a:grpSpLocks/>
              </p:cNvGrpSpPr>
              <p:nvPr/>
            </p:nvGrpSpPr>
            <p:grpSpPr bwMode="auto">
              <a:xfrm>
                <a:off x="1161" y="4938"/>
                <a:ext cx="2145" cy="500"/>
                <a:chOff x="1161" y="4938"/>
                <a:chExt cx="2145" cy="500"/>
              </a:xfrm>
            </p:grpSpPr>
            <p:sp>
              <p:nvSpPr>
                <p:cNvPr id="78" name="Rectangle 40"/>
                <p:cNvSpPr>
                  <a:spLocks noChangeArrowheads="1"/>
                </p:cNvSpPr>
                <p:nvPr/>
              </p:nvSpPr>
              <p:spPr bwMode="auto">
                <a:xfrm>
                  <a:off x="1204" y="4938"/>
                  <a:ext cx="2059"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12 x direct block pointers</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9" name="Rectangle 126"/>
                <p:cNvSpPr>
                  <a:spLocks noChangeArrowheads="1"/>
                </p:cNvSpPr>
                <p:nvPr/>
              </p:nvSpPr>
              <p:spPr bwMode="auto">
                <a:xfrm>
                  <a:off x="1161" y="4938"/>
                  <a:ext cx="2145"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1" name="Group 129"/>
              <p:cNvGrpSpPr>
                <a:grpSpLocks/>
              </p:cNvGrpSpPr>
              <p:nvPr/>
            </p:nvGrpSpPr>
            <p:grpSpPr bwMode="auto">
              <a:xfrm>
                <a:off x="0" y="5438"/>
                <a:ext cx="866" cy="500"/>
                <a:chOff x="0" y="5438"/>
                <a:chExt cx="866" cy="500"/>
              </a:xfrm>
            </p:grpSpPr>
            <p:sp>
              <p:nvSpPr>
                <p:cNvPr id="76" name="Rectangle 41"/>
                <p:cNvSpPr>
                  <a:spLocks noChangeArrowheads="1"/>
                </p:cNvSpPr>
                <p:nvPr/>
              </p:nvSpPr>
              <p:spPr bwMode="auto">
                <a:xfrm>
                  <a:off x="43" y="5438"/>
                  <a:ext cx="780"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1 x single indirect</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7" name="Rectangle 128"/>
                <p:cNvSpPr>
                  <a:spLocks noChangeArrowheads="1"/>
                </p:cNvSpPr>
                <p:nvPr/>
              </p:nvSpPr>
              <p:spPr bwMode="auto">
                <a:xfrm>
                  <a:off x="0" y="5438"/>
                  <a:ext cx="866"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2" name="Group 131"/>
              <p:cNvGrpSpPr>
                <a:grpSpLocks/>
              </p:cNvGrpSpPr>
              <p:nvPr/>
            </p:nvGrpSpPr>
            <p:grpSpPr bwMode="auto">
              <a:xfrm>
                <a:off x="866" y="5438"/>
                <a:ext cx="295" cy="500"/>
                <a:chOff x="866" y="5438"/>
                <a:chExt cx="295" cy="500"/>
              </a:xfrm>
            </p:grpSpPr>
            <p:sp>
              <p:nvSpPr>
                <p:cNvPr id="74" name="Rectangle 42"/>
                <p:cNvSpPr>
                  <a:spLocks noChangeArrowheads="1"/>
                </p:cNvSpPr>
                <p:nvPr/>
              </p:nvSpPr>
              <p:spPr bwMode="auto">
                <a:xfrm>
                  <a:off x="909" y="5438"/>
                  <a:ext cx="209"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4</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5" name="Rectangle 130"/>
                <p:cNvSpPr>
                  <a:spLocks noChangeArrowheads="1"/>
                </p:cNvSpPr>
                <p:nvPr/>
              </p:nvSpPr>
              <p:spPr bwMode="auto">
                <a:xfrm>
                  <a:off x="866" y="5438"/>
                  <a:ext cx="295"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3" name="Group 133"/>
              <p:cNvGrpSpPr>
                <a:grpSpLocks/>
              </p:cNvGrpSpPr>
              <p:nvPr/>
            </p:nvGrpSpPr>
            <p:grpSpPr bwMode="auto">
              <a:xfrm>
                <a:off x="1161" y="5438"/>
                <a:ext cx="2145" cy="500"/>
                <a:chOff x="1161" y="5438"/>
                <a:chExt cx="2145" cy="500"/>
              </a:xfrm>
            </p:grpSpPr>
            <p:sp>
              <p:nvSpPr>
                <p:cNvPr id="72" name="Rectangle 43"/>
                <p:cNvSpPr>
                  <a:spLocks noChangeArrowheads="1"/>
                </p:cNvSpPr>
                <p:nvPr/>
              </p:nvSpPr>
              <p:spPr bwMode="auto">
                <a:xfrm>
                  <a:off x="1204" y="5438"/>
                  <a:ext cx="2059"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1 x indirect block pointer</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3" name="Rectangle 132"/>
                <p:cNvSpPr>
                  <a:spLocks noChangeArrowheads="1"/>
                </p:cNvSpPr>
                <p:nvPr/>
              </p:nvSpPr>
              <p:spPr bwMode="auto">
                <a:xfrm>
                  <a:off x="1161" y="5438"/>
                  <a:ext cx="2145"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4" name="Group 135"/>
              <p:cNvGrpSpPr>
                <a:grpSpLocks/>
              </p:cNvGrpSpPr>
              <p:nvPr/>
            </p:nvGrpSpPr>
            <p:grpSpPr bwMode="auto">
              <a:xfrm>
                <a:off x="0" y="5938"/>
                <a:ext cx="866" cy="500"/>
                <a:chOff x="0" y="5938"/>
                <a:chExt cx="866" cy="500"/>
              </a:xfrm>
            </p:grpSpPr>
            <p:sp>
              <p:nvSpPr>
                <p:cNvPr id="70" name="Rectangle 44"/>
                <p:cNvSpPr>
                  <a:spLocks noChangeArrowheads="1"/>
                </p:cNvSpPr>
                <p:nvPr/>
              </p:nvSpPr>
              <p:spPr bwMode="auto">
                <a:xfrm>
                  <a:off x="43" y="5938"/>
                  <a:ext cx="780"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1 x doubleindirect</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1" name="Rectangle 134"/>
                <p:cNvSpPr>
                  <a:spLocks noChangeArrowheads="1"/>
                </p:cNvSpPr>
                <p:nvPr/>
              </p:nvSpPr>
              <p:spPr bwMode="auto">
                <a:xfrm>
                  <a:off x="0" y="5938"/>
                  <a:ext cx="866"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5" name="Group 137"/>
              <p:cNvGrpSpPr>
                <a:grpSpLocks/>
              </p:cNvGrpSpPr>
              <p:nvPr/>
            </p:nvGrpSpPr>
            <p:grpSpPr bwMode="auto">
              <a:xfrm>
                <a:off x="866" y="5938"/>
                <a:ext cx="295" cy="500"/>
                <a:chOff x="866" y="5938"/>
                <a:chExt cx="295" cy="500"/>
              </a:xfrm>
            </p:grpSpPr>
            <p:sp>
              <p:nvSpPr>
                <p:cNvPr id="68" name="Rectangle 45"/>
                <p:cNvSpPr>
                  <a:spLocks noChangeArrowheads="1"/>
                </p:cNvSpPr>
                <p:nvPr/>
              </p:nvSpPr>
              <p:spPr bwMode="auto">
                <a:xfrm>
                  <a:off x="909" y="5938"/>
                  <a:ext cx="209"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4</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9" name="Rectangle 136"/>
                <p:cNvSpPr>
                  <a:spLocks noChangeArrowheads="1"/>
                </p:cNvSpPr>
                <p:nvPr/>
              </p:nvSpPr>
              <p:spPr bwMode="auto">
                <a:xfrm>
                  <a:off x="866" y="5938"/>
                  <a:ext cx="295"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6" name="Group 139"/>
              <p:cNvGrpSpPr>
                <a:grpSpLocks/>
              </p:cNvGrpSpPr>
              <p:nvPr/>
            </p:nvGrpSpPr>
            <p:grpSpPr bwMode="auto">
              <a:xfrm>
                <a:off x="1161" y="5938"/>
                <a:ext cx="2145" cy="500"/>
                <a:chOff x="1161" y="5938"/>
                <a:chExt cx="2145" cy="500"/>
              </a:xfrm>
            </p:grpSpPr>
            <p:sp>
              <p:nvSpPr>
                <p:cNvPr id="66" name="Rectangle 46"/>
                <p:cNvSpPr>
                  <a:spLocks noChangeArrowheads="1"/>
                </p:cNvSpPr>
                <p:nvPr/>
              </p:nvSpPr>
              <p:spPr bwMode="auto">
                <a:xfrm>
                  <a:off x="1204" y="5938"/>
                  <a:ext cx="2059"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1 x double indirect block pointer</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7" name="Rectangle 138"/>
                <p:cNvSpPr>
                  <a:spLocks noChangeArrowheads="1"/>
                </p:cNvSpPr>
                <p:nvPr/>
              </p:nvSpPr>
              <p:spPr bwMode="auto">
                <a:xfrm>
                  <a:off x="1161" y="5938"/>
                  <a:ext cx="2145"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7" name="Group 141"/>
              <p:cNvGrpSpPr>
                <a:grpSpLocks/>
              </p:cNvGrpSpPr>
              <p:nvPr/>
            </p:nvGrpSpPr>
            <p:grpSpPr bwMode="auto">
              <a:xfrm>
                <a:off x="0" y="6438"/>
                <a:ext cx="866" cy="394"/>
                <a:chOff x="0" y="6438"/>
                <a:chExt cx="866" cy="394"/>
              </a:xfrm>
            </p:grpSpPr>
            <p:sp>
              <p:nvSpPr>
                <p:cNvPr id="64" name="Rectangle 47"/>
                <p:cNvSpPr>
                  <a:spLocks noChangeArrowheads="1"/>
                </p:cNvSpPr>
                <p:nvPr/>
              </p:nvSpPr>
              <p:spPr bwMode="auto">
                <a:xfrm>
                  <a:off x="43" y="6438"/>
                  <a:ext cx="78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1600">
                      <a:latin typeface="Liberation Serif" panose="02020603050405020304" pitchFamily="18" charset="0"/>
                      <a:ea typeface="Liberation Serif" panose="02020603050405020304" pitchFamily="18" charset="0"/>
                      <a:cs typeface="Liberation Serif" panose="02020603050405020304" pitchFamily="18" charset="0"/>
                    </a:rPr>
                    <a:t>1 x triple indirect</a:t>
                  </a:r>
                </a:p>
                <a:p>
                  <a:pPr algn="ct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5" name="Rectangle 140"/>
                <p:cNvSpPr>
                  <a:spLocks noChangeArrowheads="1"/>
                </p:cNvSpPr>
                <p:nvPr/>
              </p:nvSpPr>
              <p:spPr bwMode="auto">
                <a:xfrm>
                  <a:off x="0" y="6438"/>
                  <a:ext cx="866"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8" name="Group 143"/>
              <p:cNvGrpSpPr>
                <a:grpSpLocks/>
              </p:cNvGrpSpPr>
              <p:nvPr/>
            </p:nvGrpSpPr>
            <p:grpSpPr bwMode="auto">
              <a:xfrm>
                <a:off x="866" y="6438"/>
                <a:ext cx="295" cy="394"/>
                <a:chOff x="866" y="6438"/>
                <a:chExt cx="295" cy="394"/>
              </a:xfrm>
            </p:grpSpPr>
            <p:sp>
              <p:nvSpPr>
                <p:cNvPr id="62" name="Rectangle 48"/>
                <p:cNvSpPr>
                  <a:spLocks noChangeArrowheads="1"/>
                </p:cNvSpPr>
                <p:nvPr/>
              </p:nvSpPr>
              <p:spPr bwMode="auto">
                <a:xfrm>
                  <a:off x="909" y="6438"/>
                  <a:ext cx="20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4</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3" name="Rectangle 142"/>
                <p:cNvSpPr>
                  <a:spLocks noChangeArrowheads="1"/>
                </p:cNvSpPr>
                <p:nvPr/>
              </p:nvSpPr>
              <p:spPr bwMode="auto">
                <a:xfrm>
                  <a:off x="866" y="6438"/>
                  <a:ext cx="29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59" name="Group 145"/>
              <p:cNvGrpSpPr>
                <a:grpSpLocks/>
              </p:cNvGrpSpPr>
              <p:nvPr/>
            </p:nvGrpSpPr>
            <p:grpSpPr bwMode="auto">
              <a:xfrm>
                <a:off x="1161" y="6438"/>
                <a:ext cx="2145" cy="394"/>
                <a:chOff x="1161" y="6438"/>
                <a:chExt cx="2145" cy="394"/>
              </a:xfrm>
            </p:grpSpPr>
            <p:sp>
              <p:nvSpPr>
                <p:cNvPr id="60" name="Rectangle 49"/>
                <p:cNvSpPr>
                  <a:spLocks noChangeArrowheads="1"/>
                </p:cNvSpPr>
                <p:nvPr/>
              </p:nvSpPr>
              <p:spPr bwMode="auto">
                <a:xfrm>
                  <a:off x="1204" y="6438"/>
                  <a:ext cx="205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i="1">
                      <a:latin typeface="Liberation Serif" panose="02020603050405020304" pitchFamily="18" charset="0"/>
                      <a:ea typeface="Liberation Serif" panose="02020603050405020304" pitchFamily="18" charset="0"/>
                      <a:cs typeface="Liberation Serif" panose="02020603050405020304" pitchFamily="18" charset="0"/>
                    </a:rPr>
                    <a:t>1 x triple indirect block pointer</a:t>
                  </a: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FontTx/>
                    <a:buNone/>
                  </a:pPr>
                  <a:endParaRPr lang="en-GB"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1" name="Rectangle 144"/>
                <p:cNvSpPr>
                  <a:spLocks noChangeArrowheads="1"/>
                </p:cNvSpPr>
                <p:nvPr/>
              </p:nvSpPr>
              <p:spPr bwMode="auto">
                <a:xfrm>
                  <a:off x="1161" y="6438"/>
                  <a:ext cx="2145" cy="39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sp>
          <p:nvSpPr>
            <p:cNvPr id="11" name="Rectangle 147"/>
            <p:cNvSpPr>
              <a:spLocks noChangeArrowheads="1"/>
            </p:cNvSpPr>
            <p:nvPr/>
          </p:nvSpPr>
          <p:spPr bwMode="auto">
            <a:xfrm>
              <a:off x="-3" y="-3"/>
              <a:ext cx="3312" cy="683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E" altLang="en-US" sz="1600">
                <a:latin typeface="Liberation Serif" panose="02020603050405020304" pitchFamily="18" charset="0"/>
                <a:ea typeface="Liberation Serif" panose="02020603050405020304" pitchFamily="18" charset="0"/>
                <a:cs typeface="Liberation Serif" panose="02020603050405020304" pitchFamily="18" charset="0"/>
              </a:endParaRPr>
            </a:p>
          </p:txBody>
        </p:sp>
      </p:grpSp>
    </p:spTree>
    <p:extLst>
      <p:ext uri="{BB962C8B-B14F-4D97-AF65-F5344CB8AC3E}">
        <p14:creationId xmlns:p14="http://schemas.microsoft.com/office/powerpoint/2010/main" val="2977265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66" y="1518495"/>
            <a:ext cx="3960733" cy="1266910"/>
          </a:xfrm>
        </p:spPr>
        <p:txBody>
          <a:bodyPr anchor="t"/>
          <a:lstStyle/>
          <a:p>
            <a:pPr algn="l"/>
            <a:r>
              <a:rPr lang="en-IE" altLang="en-US" sz="3600" dirty="0" err="1" smtClean="0">
                <a:solidFill>
                  <a:schemeClr val="tx1"/>
                </a:solidFill>
                <a:cs typeface="Times New Roman" panose="02020603050405020304" pitchFamily="18" charset="0"/>
              </a:rPr>
              <a:t>i</a:t>
            </a:r>
            <a:r>
              <a:rPr lang="en-IE" altLang="en-US" sz="3600" dirty="0" smtClean="0">
                <a:solidFill>
                  <a:schemeClr val="tx1"/>
                </a:solidFill>
                <a:cs typeface="Times New Roman" panose="02020603050405020304" pitchFamily="18" charset="0"/>
              </a:rPr>
              <a:t>-node:</a:t>
            </a:r>
            <a:br>
              <a:rPr lang="en-IE" altLang="en-US" sz="3600" dirty="0" smtClean="0">
                <a:solidFill>
                  <a:schemeClr val="tx1"/>
                </a:solidFill>
                <a:cs typeface="Times New Roman" panose="02020603050405020304" pitchFamily="18" charset="0"/>
              </a:rPr>
            </a:br>
            <a:r>
              <a:rPr lang="en-IE" altLang="en-US" sz="3600" dirty="0" smtClean="0">
                <a:solidFill>
                  <a:schemeClr val="tx1"/>
                </a:solidFill>
                <a:cs typeface="Times New Roman" panose="02020603050405020304" pitchFamily="18" charset="0"/>
              </a:rPr>
              <a:t>Pointing to blocks</a:t>
            </a:r>
            <a:r>
              <a:rPr lang="en-IE" altLang="en-US" sz="3600" dirty="0">
                <a:solidFill>
                  <a:schemeClr val="tx1"/>
                </a:solidFill>
                <a:cs typeface="Times New Roman" panose="02020603050405020304" pitchFamily="18" charset="0"/>
              </a:rPr>
              <a:t/>
            </a:r>
            <a:br>
              <a:rPr lang="en-IE" altLang="en-US" sz="3600" dirty="0">
                <a:solidFill>
                  <a:schemeClr val="tx1"/>
                </a:solidFill>
                <a:cs typeface="Times New Roman" panose="02020603050405020304" pitchFamily="18" charset="0"/>
              </a:rPr>
            </a:br>
            <a:r>
              <a:rPr lang="en-GB" altLang="en-US" sz="3600" dirty="0">
                <a:solidFill>
                  <a:schemeClr val="tx1"/>
                </a:solidFill>
              </a:rPr>
              <a:t/>
            </a:r>
            <a:br>
              <a:rPr lang="en-GB" altLang="en-US" sz="3600" dirty="0">
                <a:solidFill>
                  <a:schemeClr val="tx1"/>
                </a:solidFill>
              </a:rPr>
            </a:br>
            <a:endParaRPr lang="en-IE" sz="3600" dirty="0">
              <a:solidFill>
                <a:schemeClr val="tx1"/>
              </a:solidFill>
            </a:endParaRPr>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10" name="Text Box 5"/>
          <p:cNvSpPr txBox="1">
            <a:spLocks noChangeArrowheads="1"/>
          </p:cNvSpPr>
          <p:nvPr/>
        </p:nvSpPr>
        <p:spPr bwMode="auto">
          <a:xfrm>
            <a:off x="132966" y="2816551"/>
            <a:ext cx="3409332"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1" dirty="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block size </a:t>
            </a:r>
            <a:r>
              <a:rPr lang="en-GB" altLang="en-US" sz="1800" dirty="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is </a:t>
            </a:r>
            <a:r>
              <a:rPr lang="en-GB" altLang="en-US" sz="1800" b="1" dirty="0" smtClean="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4 </a:t>
            </a:r>
            <a:r>
              <a:rPr lang="en-GB" altLang="en-US" sz="1800" b="1" dirty="0" err="1">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KByte</a:t>
            </a:r>
            <a:r>
              <a:rPr lang="en-GB" altLang="en-US" sz="1800" dirty="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 and </a:t>
            </a:r>
            <a:r>
              <a:rPr lang="en-GB" altLang="en-US" sz="1800" b="1" dirty="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pointer size </a:t>
            </a:r>
            <a:r>
              <a:rPr lang="en-GB" altLang="en-US" sz="1800" dirty="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is </a:t>
            </a:r>
            <a:r>
              <a:rPr lang="en-GB" altLang="en-US" sz="1800" b="1" dirty="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32 bits</a:t>
            </a:r>
            <a:r>
              <a:rPr lang="en-GB" altLang="en-US" sz="1800" dirty="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 (4 bytes</a:t>
            </a:r>
            <a:r>
              <a:rPr lang="en-GB" altLang="en-US" sz="1800" dirty="0" smtClean="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a:t>
            </a:r>
            <a:endParaRPr lang="en-GB" altLang="en-US" sz="1800" dirty="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endParaRPr>
          </a:p>
          <a:p>
            <a:pPr eaLnBrk="1" hangingPunct="1">
              <a:spcBef>
                <a:spcPct val="50000"/>
              </a:spcBef>
              <a:buFontTx/>
              <a:buNone/>
            </a:pPr>
            <a:r>
              <a:rPr lang="en-GB" altLang="en-US" sz="1800" dirty="0" smtClean="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Thus </a:t>
            </a:r>
            <a:r>
              <a:rPr lang="en-GB" altLang="en-US" sz="1800" dirty="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each disk block can contain </a:t>
            </a:r>
            <a:r>
              <a:rPr lang="en-GB" altLang="en-US" sz="1800" b="1" dirty="0" smtClean="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1024</a:t>
            </a:r>
            <a:r>
              <a:rPr lang="en-GB" altLang="en-US" sz="1800" dirty="0" smtClean="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 (</a:t>
            </a:r>
            <a:r>
              <a:rPr lang="en-GB" altLang="en-US" sz="1800" dirty="0" smtClean="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4096</a:t>
            </a:r>
            <a:r>
              <a:rPr lang="en-GB" altLang="en-US" sz="1800" dirty="0" smtClean="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/4 </a:t>
            </a:r>
            <a:r>
              <a:rPr lang="en-GB" altLang="en-US" sz="1800" dirty="0">
                <a:solidFill>
                  <a:srgbClr val="800080"/>
                </a:solidFill>
                <a:latin typeface="Liberation Serif" panose="02020603050405020304" pitchFamily="18" charset="0"/>
                <a:ea typeface="Liberation Serif" panose="02020603050405020304" pitchFamily="18" charset="0"/>
                <a:cs typeface="Liberation Serif" panose="02020603050405020304" pitchFamily="18" charset="0"/>
              </a:rPr>
              <a:t>) pointers.</a:t>
            </a:r>
            <a:r>
              <a:rPr lang="en-GB" altLang="en-US" sz="1800" dirty="0">
                <a:latin typeface="Liberation Serif" panose="02020603050405020304" pitchFamily="18" charset="0"/>
                <a:ea typeface="Liberation Serif" panose="02020603050405020304" pitchFamily="18" charset="0"/>
                <a:cs typeface="Liberation Serif" panose="02020603050405020304" pitchFamily="18" charset="0"/>
              </a:rPr>
              <a:t> </a:t>
            </a: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11951" t="69538" r="60176" b="15077"/>
          <a:stretch/>
        </p:blipFill>
        <p:spPr>
          <a:xfrm>
            <a:off x="257824" y="4186525"/>
            <a:ext cx="2704944" cy="1932103"/>
          </a:xfrm>
          <a:prstGeom prst="rect">
            <a:avLst/>
          </a:prstGeom>
        </p:spPr>
      </p:pic>
      <p:sp>
        <p:nvSpPr>
          <p:cNvPr id="7" name="TextBox 6"/>
          <p:cNvSpPr txBox="1"/>
          <p:nvPr/>
        </p:nvSpPr>
        <p:spPr>
          <a:xfrm>
            <a:off x="5078438" y="531804"/>
            <a:ext cx="972000" cy="360000"/>
          </a:xfrm>
          <a:prstGeom prst="rect">
            <a:avLst/>
          </a:prstGeom>
          <a:noFill/>
        </p:spPr>
        <p:txBody>
          <a:bodyPr wrap="squar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inode</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7438" t="5948" r="6553" b="43385"/>
          <a:stretch/>
        </p:blipFill>
        <p:spPr>
          <a:xfrm>
            <a:off x="4417255" y="711804"/>
            <a:ext cx="7444041" cy="5406824"/>
          </a:xfrm>
          <a:prstGeom prst="rect">
            <a:avLst/>
          </a:prstGeom>
        </p:spPr>
      </p:pic>
    </p:spTree>
    <p:extLst>
      <p:ext uri="{BB962C8B-B14F-4D97-AF65-F5344CB8AC3E}">
        <p14:creationId xmlns:p14="http://schemas.microsoft.com/office/powerpoint/2010/main" val="1462875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3461657" y="274638"/>
            <a:ext cx="8110161" cy="878913"/>
          </a:xfrm>
        </p:spPr>
        <p:txBody>
          <a:bodyPr/>
          <a:lstStyle/>
          <a:p>
            <a:r>
              <a:rPr lang="en-IE" sz="3600" dirty="0" smtClean="0"/>
              <a:t>Typical question</a:t>
            </a:r>
            <a:endParaRPr lang="en-IE" sz="3600" dirty="0"/>
          </a:p>
        </p:txBody>
      </p:sp>
      <p:sp>
        <p:nvSpPr>
          <p:cNvPr id="4" name="Date Placeholder 4"/>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19" name="Content Placeholder 18"/>
          <p:cNvSpPr>
            <a:spLocks noGrp="1"/>
          </p:cNvSpPr>
          <p:nvPr>
            <p:ph idx="1"/>
          </p:nvPr>
        </p:nvSpPr>
        <p:spPr/>
        <p:txBody>
          <a:bodyPr/>
          <a:lstStyle/>
          <a:p>
            <a:pPr marL="0" indent="0">
              <a:buNone/>
            </a:pPr>
            <a:r>
              <a:rPr lang="en-GB" altLang="en-US" b="1" dirty="0">
                <a:solidFill>
                  <a:srgbClr val="333399"/>
                </a:solidFill>
                <a:cs typeface="Times New Roman" panose="02020603050405020304" pitchFamily="18" charset="0"/>
              </a:rPr>
              <a:t>Question: A Unix file system is implemented using </a:t>
            </a:r>
            <a:r>
              <a:rPr lang="en-GB" altLang="en-US" b="1" dirty="0" smtClean="0">
                <a:solidFill>
                  <a:srgbClr val="333399"/>
                </a:solidFill>
                <a:cs typeface="Times New Roman" panose="02020603050405020304" pitchFamily="18" charset="0"/>
              </a:rPr>
              <a:t>4kByte (4096) </a:t>
            </a:r>
            <a:r>
              <a:rPr lang="en-GB" altLang="en-US" b="1" dirty="0">
                <a:solidFill>
                  <a:srgbClr val="333399"/>
                </a:solidFill>
                <a:cs typeface="Times New Roman" panose="02020603050405020304" pitchFamily="18" charset="0"/>
              </a:rPr>
              <a:t>disk blocks and 32-bit size block pointers. The inode holds 12 direct block pointers, one single-indirect block pointer, one double-indirect block pointer, and one triple-indirect block pointer. Showing your calculations</a:t>
            </a:r>
            <a:r>
              <a:rPr lang="en-GB" altLang="en-US" b="1" dirty="0" smtClean="0">
                <a:solidFill>
                  <a:srgbClr val="333399"/>
                </a:solidFill>
                <a:cs typeface="Times New Roman" panose="02020603050405020304" pitchFamily="18" charset="0"/>
              </a:rPr>
              <a:t>:</a:t>
            </a:r>
          </a:p>
          <a:p>
            <a:pPr marL="0" indent="0">
              <a:buNone/>
            </a:pPr>
            <a:endParaRPr lang="en-GB" altLang="en-US" b="1" i="1" u="sng" dirty="0">
              <a:solidFill>
                <a:srgbClr val="333399"/>
              </a:solidFill>
              <a:cs typeface="Times New Roman" panose="02020603050405020304" pitchFamily="18" charset="0"/>
            </a:endParaRPr>
          </a:p>
          <a:p>
            <a:pPr>
              <a:spcBef>
                <a:spcPct val="50000"/>
              </a:spcBef>
              <a:buNone/>
            </a:pPr>
            <a:r>
              <a:rPr lang="en-GB" altLang="en-US" dirty="0">
                <a:solidFill>
                  <a:srgbClr val="800080"/>
                </a:solidFill>
                <a:ea typeface="Arial Unicode MS" panose="020B0604020202020204" pitchFamily="34" charset="-128"/>
                <a:cs typeface="Arial Unicode MS" panose="020B0604020202020204" pitchFamily="34" charset="-128"/>
              </a:rPr>
              <a:t>What is the maximum </a:t>
            </a:r>
            <a:r>
              <a:rPr lang="en-GB" altLang="en-US" b="1" dirty="0">
                <a:solidFill>
                  <a:srgbClr val="800080"/>
                </a:solidFill>
                <a:ea typeface="Arial Unicode MS" panose="020B0604020202020204" pitchFamily="34" charset="-128"/>
                <a:cs typeface="Arial Unicode MS" panose="020B0604020202020204" pitchFamily="34" charset="-128"/>
              </a:rPr>
              <a:t>file size</a:t>
            </a:r>
            <a:r>
              <a:rPr lang="en-GB" altLang="en-US" dirty="0">
                <a:solidFill>
                  <a:srgbClr val="800080"/>
                </a:solidFill>
                <a:ea typeface="Arial Unicode MS" panose="020B0604020202020204" pitchFamily="34" charset="-128"/>
                <a:cs typeface="Arial Unicode MS" panose="020B0604020202020204" pitchFamily="34" charset="-128"/>
              </a:rPr>
              <a:t> for such a file system?</a:t>
            </a:r>
          </a:p>
          <a:p>
            <a:pPr>
              <a:spcBef>
                <a:spcPct val="50000"/>
              </a:spcBef>
              <a:buNone/>
            </a:pPr>
            <a:r>
              <a:rPr lang="en-GB" altLang="en-US" dirty="0">
                <a:solidFill>
                  <a:srgbClr val="800080"/>
                </a:solidFill>
                <a:cs typeface="Times New Roman" panose="02020603050405020304" pitchFamily="18" charset="0"/>
              </a:rPr>
              <a:t>What is the maximum </a:t>
            </a:r>
            <a:r>
              <a:rPr lang="en-GB" altLang="en-US" b="1" dirty="0">
                <a:solidFill>
                  <a:srgbClr val="800080"/>
                </a:solidFill>
                <a:cs typeface="Times New Roman" panose="02020603050405020304" pitchFamily="18" charset="0"/>
              </a:rPr>
              <a:t>file system</a:t>
            </a:r>
            <a:r>
              <a:rPr lang="en-GB" altLang="en-US" dirty="0">
                <a:solidFill>
                  <a:srgbClr val="800080"/>
                </a:solidFill>
                <a:cs typeface="Times New Roman" panose="02020603050405020304" pitchFamily="18" charset="0"/>
              </a:rPr>
              <a:t> size? </a:t>
            </a:r>
            <a:endParaRPr lang="en-GB" altLang="en-US" b="1" i="1" u="sng" dirty="0">
              <a:solidFill>
                <a:srgbClr val="333399"/>
              </a:solidFill>
              <a:cs typeface="Times New Roman" panose="02020603050405020304" pitchFamily="18" charset="0"/>
            </a:endParaRPr>
          </a:p>
          <a:p>
            <a:pPr marL="0" indent="0">
              <a:buNone/>
            </a:pPr>
            <a:endParaRPr lang="en-IE" dirty="0"/>
          </a:p>
        </p:txBody>
      </p:sp>
    </p:spTree>
    <p:extLst>
      <p:ext uri="{BB962C8B-B14F-4D97-AF65-F5344CB8AC3E}">
        <p14:creationId xmlns:p14="http://schemas.microsoft.com/office/powerpoint/2010/main" val="2078678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244677" y="1600200"/>
            <a:ext cx="2531180" cy="878913"/>
          </a:xfrm>
        </p:spPr>
        <p:txBody>
          <a:bodyPr/>
          <a:lstStyle/>
          <a:p>
            <a:r>
              <a:rPr lang="en-IE" sz="3600" dirty="0" smtClean="0"/>
              <a:t>Answer:</a:t>
            </a:r>
            <a:endParaRPr lang="en-IE" sz="3600" dirty="0"/>
          </a:p>
        </p:txBody>
      </p:sp>
      <p:sp>
        <p:nvSpPr>
          <p:cNvPr id="4" name="Date Placeholder 4"/>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19" name="Content Placeholder 18"/>
          <p:cNvSpPr>
            <a:spLocks noGrp="1"/>
          </p:cNvSpPr>
          <p:nvPr>
            <p:ph idx="1"/>
          </p:nvPr>
        </p:nvSpPr>
        <p:spPr>
          <a:xfrm>
            <a:off x="3516923" y="220100"/>
            <a:ext cx="8350316" cy="5843075"/>
          </a:xfrm>
        </p:spPr>
        <p:txBody>
          <a:bodyPr/>
          <a:lstStyle/>
          <a:p>
            <a:pPr algn="just">
              <a:spcBef>
                <a:spcPct val="50000"/>
              </a:spcBef>
              <a:buNone/>
            </a:pPr>
            <a:r>
              <a:rPr lang="en-GB" altLang="en-US" sz="2000" dirty="0">
                <a:solidFill>
                  <a:schemeClr val="tx1"/>
                </a:solidFill>
                <a:ea typeface="Arial Unicode MS" panose="020B0604020202020204" pitchFamily="34" charset="-128"/>
                <a:cs typeface="Arial Unicode MS" panose="020B0604020202020204" pitchFamily="34" charset="-128"/>
              </a:rPr>
              <a:t>What is the maximum </a:t>
            </a:r>
            <a:r>
              <a:rPr lang="en-GB" altLang="en-US" sz="2000" b="1" dirty="0">
                <a:solidFill>
                  <a:schemeClr val="tx1"/>
                </a:solidFill>
                <a:ea typeface="Arial Unicode MS" panose="020B0604020202020204" pitchFamily="34" charset="-128"/>
                <a:cs typeface="Arial Unicode MS" panose="020B0604020202020204" pitchFamily="34" charset="-128"/>
              </a:rPr>
              <a:t>file size?</a:t>
            </a:r>
            <a:endParaRPr lang="en-GB" altLang="en-US" sz="2000" dirty="0">
              <a:solidFill>
                <a:schemeClr val="tx1"/>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1800" dirty="0">
                <a:solidFill>
                  <a:srgbClr val="660066"/>
                </a:solidFill>
                <a:ea typeface="Arial Unicode MS" panose="020B0604020202020204" pitchFamily="34" charset="-128"/>
                <a:cs typeface="Arial Unicode MS" panose="020B0604020202020204" pitchFamily="34" charset="-128"/>
              </a:rPr>
              <a:t>Each block can hold </a:t>
            </a:r>
            <a:r>
              <a:rPr lang="en-GB" altLang="en-US" sz="1800" dirty="0" smtClean="0">
                <a:solidFill>
                  <a:srgbClr val="660066"/>
                </a:solidFill>
                <a:ea typeface="Arial Unicode MS" panose="020B0604020202020204" pitchFamily="34" charset="-128"/>
                <a:cs typeface="Arial Unicode MS" panose="020B0604020202020204" pitchFamily="34" charset="-128"/>
              </a:rPr>
              <a:t>(4k/4</a:t>
            </a:r>
            <a:r>
              <a:rPr lang="en-GB" altLang="en-US" sz="1800" dirty="0">
                <a:solidFill>
                  <a:srgbClr val="660066"/>
                </a:solidFill>
                <a:ea typeface="Arial Unicode MS" panose="020B0604020202020204" pitchFamily="34" charset="-128"/>
                <a:cs typeface="Arial Unicode MS" panose="020B0604020202020204" pitchFamily="34" charset="-128"/>
              </a:rPr>
              <a:t>), i.e. </a:t>
            </a:r>
            <a:r>
              <a:rPr lang="en-GB" altLang="en-US" sz="1800" dirty="0" smtClean="0">
                <a:solidFill>
                  <a:srgbClr val="660066"/>
                </a:solidFill>
                <a:ea typeface="Arial Unicode MS" panose="020B0604020202020204" pitchFamily="34" charset="-128"/>
                <a:cs typeface="Arial Unicode MS" panose="020B0604020202020204" pitchFamily="34" charset="-128"/>
              </a:rPr>
              <a:t>4096/4 </a:t>
            </a:r>
            <a:r>
              <a:rPr lang="en-GB" altLang="en-US" sz="1800" dirty="0">
                <a:solidFill>
                  <a:srgbClr val="660066"/>
                </a:solidFill>
                <a:ea typeface="Arial Unicode MS" panose="020B0604020202020204" pitchFamily="34" charset="-128"/>
                <a:cs typeface="Arial Unicode MS" panose="020B0604020202020204" pitchFamily="34" charset="-128"/>
              </a:rPr>
              <a:t>pointers, i.e. </a:t>
            </a:r>
            <a:r>
              <a:rPr lang="en-GB" altLang="en-US" sz="1800" b="1" dirty="0" smtClean="0">
                <a:solidFill>
                  <a:srgbClr val="660066"/>
                </a:solidFill>
                <a:ea typeface="Arial Unicode MS" panose="020B0604020202020204" pitchFamily="34" charset="-128"/>
                <a:cs typeface="Arial Unicode MS" panose="020B0604020202020204" pitchFamily="34" charset="-128"/>
              </a:rPr>
              <a:t>1024</a:t>
            </a:r>
            <a:r>
              <a:rPr lang="en-GB" altLang="en-US" sz="1800" dirty="0" smtClean="0">
                <a:solidFill>
                  <a:srgbClr val="660066"/>
                </a:solidFill>
                <a:ea typeface="Arial Unicode MS" panose="020B0604020202020204" pitchFamily="34" charset="-128"/>
                <a:cs typeface="Arial Unicode MS" panose="020B0604020202020204" pitchFamily="34" charset="-128"/>
              </a:rPr>
              <a:t> </a:t>
            </a:r>
            <a:r>
              <a:rPr lang="en-GB" altLang="en-US" sz="1800" dirty="0">
                <a:solidFill>
                  <a:srgbClr val="660066"/>
                </a:solidFill>
                <a:ea typeface="Arial Unicode MS" panose="020B0604020202020204" pitchFamily="34" charset="-128"/>
                <a:cs typeface="Arial Unicode MS" panose="020B0604020202020204" pitchFamily="34" charset="-128"/>
              </a:rPr>
              <a:t>pointers</a:t>
            </a:r>
            <a:r>
              <a:rPr lang="en-GB" altLang="en-US" sz="1800" dirty="0" smtClean="0">
                <a:solidFill>
                  <a:srgbClr val="660066"/>
                </a:solidFill>
                <a:ea typeface="Arial Unicode MS" panose="020B0604020202020204" pitchFamily="34" charset="-128"/>
                <a:cs typeface="Arial Unicode MS" panose="020B0604020202020204" pitchFamily="34" charset="-128"/>
              </a:rPr>
              <a:t>.</a:t>
            </a:r>
            <a:endParaRPr lang="en-GB" altLang="en-US" sz="1800"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1800" dirty="0">
                <a:solidFill>
                  <a:srgbClr val="660066"/>
                </a:solidFill>
                <a:ea typeface="Arial Unicode MS" panose="020B0604020202020204" pitchFamily="34" charset="-128"/>
                <a:cs typeface="Arial Unicode MS" panose="020B0604020202020204" pitchFamily="34" charset="-128"/>
              </a:rPr>
              <a:t>For </a:t>
            </a:r>
            <a:r>
              <a:rPr lang="en-GB" altLang="en-US" sz="1800" b="1" dirty="0">
                <a:solidFill>
                  <a:srgbClr val="660066"/>
                </a:solidFill>
                <a:ea typeface="Arial Unicode MS" panose="020B0604020202020204" pitchFamily="34" charset="-128"/>
                <a:cs typeface="Arial Unicode MS" panose="020B0604020202020204" pitchFamily="34" charset="-128"/>
              </a:rPr>
              <a:t>direct</a:t>
            </a:r>
            <a:r>
              <a:rPr lang="en-GB" altLang="en-US" sz="1800" dirty="0">
                <a:solidFill>
                  <a:srgbClr val="660066"/>
                </a:solidFill>
                <a:ea typeface="Arial Unicode MS" panose="020B0604020202020204" pitchFamily="34" charset="-128"/>
                <a:cs typeface="Arial Unicode MS" panose="020B0604020202020204" pitchFamily="34" charset="-128"/>
              </a:rPr>
              <a:t> pointers, size pointed to is:		12 x </a:t>
            </a:r>
            <a:r>
              <a:rPr lang="en-GB" altLang="en-US" sz="1800" dirty="0" smtClean="0">
                <a:solidFill>
                  <a:srgbClr val="660066"/>
                </a:solidFill>
                <a:ea typeface="Arial Unicode MS" panose="020B0604020202020204" pitchFamily="34" charset="-128"/>
                <a:cs typeface="Arial Unicode MS" panose="020B0604020202020204" pitchFamily="34" charset="-128"/>
              </a:rPr>
              <a:t>4kB  </a:t>
            </a:r>
            <a:r>
              <a:rPr lang="en-GB" altLang="en-US" sz="1800" dirty="0">
                <a:solidFill>
                  <a:srgbClr val="660066"/>
                </a:solidFill>
                <a:ea typeface="Arial Unicode MS" panose="020B0604020202020204" pitchFamily="34" charset="-128"/>
                <a:cs typeface="Arial Unicode MS" panose="020B0604020202020204" pitchFamily="34" charset="-128"/>
              </a:rPr>
              <a:t>= </a:t>
            </a:r>
            <a:r>
              <a:rPr lang="en-GB" altLang="en-US" sz="1800" dirty="0" smtClean="0">
                <a:solidFill>
                  <a:srgbClr val="660066"/>
                </a:solidFill>
                <a:ea typeface="Arial Unicode MS" panose="020B0604020202020204" pitchFamily="34" charset="-128"/>
                <a:cs typeface="Arial Unicode MS" panose="020B0604020202020204" pitchFamily="34" charset="-128"/>
              </a:rPr>
              <a:t>48kB</a:t>
            </a:r>
            <a:endParaRPr lang="en-GB" altLang="en-US" sz="1800"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1800" dirty="0">
                <a:solidFill>
                  <a:srgbClr val="660066"/>
                </a:solidFill>
                <a:ea typeface="Arial Unicode MS" panose="020B0604020202020204" pitchFamily="34" charset="-128"/>
                <a:cs typeface="Arial Unicode MS" panose="020B0604020202020204" pitchFamily="34" charset="-128"/>
              </a:rPr>
              <a:t>For </a:t>
            </a:r>
            <a:r>
              <a:rPr lang="en-GB" altLang="en-US" sz="1800" b="1" dirty="0">
                <a:solidFill>
                  <a:srgbClr val="660066"/>
                </a:solidFill>
                <a:ea typeface="Arial Unicode MS" panose="020B0604020202020204" pitchFamily="34" charset="-128"/>
                <a:cs typeface="Arial Unicode MS" panose="020B0604020202020204" pitchFamily="34" charset="-128"/>
              </a:rPr>
              <a:t>single indirect</a:t>
            </a:r>
            <a:r>
              <a:rPr lang="en-GB" altLang="en-US" sz="1800" dirty="0">
                <a:solidFill>
                  <a:srgbClr val="660066"/>
                </a:solidFill>
                <a:ea typeface="Arial Unicode MS" panose="020B0604020202020204" pitchFamily="34" charset="-128"/>
                <a:cs typeface="Arial Unicode MS" panose="020B0604020202020204" pitchFamily="34" charset="-128"/>
              </a:rPr>
              <a:t> pointer, size pointed to is:	</a:t>
            </a:r>
            <a:r>
              <a:rPr lang="en-GB" altLang="en-US" sz="1800" dirty="0" smtClean="0">
                <a:solidFill>
                  <a:srgbClr val="660066"/>
                </a:solidFill>
                <a:ea typeface="Arial Unicode MS" panose="020B0604020202020204" pitchFamily="34" charset="-128"/>
                <a:cs typeface="Arial Unicode MS" panose="020B0604020202020204" pitchFamily="34" charset="-128"/>
              </a:rPr>
              <a:t>1024 </a:t>
            </a:r>
            <a:r>
              <a:rPr lang="en-GB" altLang="en-US" sz="1800" dirty="0">
                <a:solidFill>
                  <a:srgbClr val="660066"/>
                </a:solidFill>
                <a:ea typeface="Arial Unicode MS" panose="020B0604020202020204" pitchFamily="34" charset="-128"/>
                <a:cs typeface="Arial Unicode MS" panose="020B0604020202020204" pitchFamily="34" charset="-128"/>
              </a:rPr>
              <a:t>x </a:t>
            </a:r>
            <a:r>
              <a:rPr lang="en-GB" altLang="en-US" sz="1800" dirty="0" smtClean="0">
                <a:solidFill>
                  <a:srgbClr val="660066"/>
                </a:solidFill>
                <a:ea typeface="Arial Unicode MS" panose="020B0604020202020204" pitchFamily="34" charset="-128"/>
                <a:cs typeface="Arial Unicode MS" panose="020B0604020202020204" pitchFamily="34" charset="-128"/>
              </a:rPr>
              <a:t>4kB </a:t>
            </a:r>
            <a:r>
              <a:rPr lang="en-GB" altLang="en-US" sz="1800" dirty="0">
                <a:solidFill>
                  <a:srgbClr val="660066"/>
                </a:solidFill>
                <a:ea typeface="Arial Unicode MS" panose="020B0604020202020204" pitchFamily="34" charset="-128"/>
                <a:cs typeface="Arial Unicode MS" panose="020B0604020202020204" pitchFamily="34" charset="-128"/>
              </a:rPr>
              <a:t>= </a:t>
            </a:r>
            <a:r>
              <a:rPr lang="en-GB" altLang="en-US" sz="1800" dirty="0" smtClean="0">
                <a:solidFill>
                  <a:srgbClr val="660066"/>
                </a:solidFill>
                <a:ea typeface="Arial Unicode MS" panose="020B0604020202020204" pitchFamily="34" charset="-128"/>
                <a:cs typeface="Arial Unicode MS" panose="020B0604020202020204" pitchFamily="34" charset="-128"/>
              </a:rPr>
              <a:t>4096 </a:t>
            </a:r>
            <a:r>
              <a:rPr lang="en-GB" altLang="en-US" sz="1800" dirty="0">
                <a:solidFill>
                  <a:srgbClr val="660066"/>
                </a:solidFill>
                <a:ea typeface="Arial Unicode MS" panose="020B0604020202020204" pitchFamily="34" charset="-128"/>
                <a:cs typeface="Arial Unicode MS" panose="020B0604020202020204" pitchFamily="34" charset="-128"/>
              </a:rPr>
              <a:t>kB</a:t>
            </a:r>
          </a:p>
          <a:p>
            <a:pPr algn="just">
              <a:spcBef>
                <a:spcPct val="50000"/>
              </a:spcBef>
              <a:buNone/>
            </a:pPr>
            <a:r>
              <a:rPr lang="en-GB" altLang="en-US" sz="1800" dirty="0">
                <a:solidFill>
                  <a:srgbClr val="660066"/>
                </a:solidFill>
                <a:ea typeface="Arial Unicode MS" panose="020B0604020202020204" pitchFamily="34" charset="-128"/>
                <a:cs typeface="Arial Unicode MS" panose="020B0604020202020204" pitchFamily="34" charset="-128"/>
              </a:rPr>
              <a:t>For </a:t>
            </a:r>
            <a:r>
              <a:rPr lang="en-GB" altLang="en-US" sz="1800" b="1" dirty="0">
                <a:solidFill>
                  <a:srgbClr val="660066"/>
                </a:solidFill>
                <a:ea typeface="Arial Unicode MS" panose="020B0604020202020204" pitchFamily="34" charset="-128"/>
                <a:cs typeface="Arial Unicode MS" panose="020B0604020202020204" pitchFamily="34" charset="-128"/>
              </a:rPr>
              <a:t>double indirect</a:t>
            </a:r>
            <a:r>
              <a:rPr lang="en-GB" altLang="en-US" sz="1800" dirty="0">
                <a:solidFill>
                  <a:srgbClr val="660066"/>
                </a:solidFill>
                <a:ea typeface="Arial Unicode MS" panose="020B0604020202020204" pitchFamily="34" charset="-128"/>
                <a:cs typeface="Arial Unicode MS" panose="020B0604020202020204" pitchFamily="34" charset="-128"/>
              </a:rPr>
              <a:t> pointer, size pointed to is:	</a:t>
            </a:r>
            <a:r>
              <a:rPr lang="en-GB" altLang="en-US" sz="1800" dirty="0" smtClean="0">
                <a:solidFill>
                  <a:srgbClr val="660066"/>
                </a:solidFill>
                <a:ea typeface="Arial Unicode MS" panose="020B0604020202020204" pitchFamily="34" charset="-128"/>
                <a:cs typeface="Arial Unicode MS" panose="020B0604020202020204" pitchFamily="34" charset="-128"/>
              </a:rPr>
              <a:t>2</a:t>
            </a:r>
            <a:r>
              <a:rPr lang="en-GB" altLang="en-US" sz="1800" baseline="30000" dirty="0" smtClean="0">
                <a:solidFill>
                  <a:srgbClr val="660066"/>
                </a:solidFill>
                <a:ea typeface="Arial Unicode MS" panose="020B0604020202020204" pitchFamily="34" charset="-128"/>
                <a:cs typeface="Arial Unicode MS" panose="020B0604020202020204" pitchFamily="34" charset="-128"/>
              </a:rPr>
              <a:t>10</a:t>
            </a:r>
            <a:r>
              <a:rPr lang="en-GB" altLang="en-US" sz="1800" dirty="0" smtClean="0">
                <a:solidFill>
                  <a:srgbClr val="660066"/>
                </a:solidFill>
                <a:ea typeface="Arial Unicode MS" panose="020B0604020202020204" pitchFamily="34" charset="-128"/>
                <a:cs typeface="Arial Unicode MS" panose="020B0604020202020204" pitchFamily="34" charset="-128"/>
              </a:rPr>
              <a:t> </a:t>
            </a:r>
            <a:r>
              <a:rPr lang="en-GB" altLang="en-US" sz="1800" dirty="0">
                <a:solidFill>
                  <a:srgbClr val="660066"/>
                </a:solidFill>
                <a:ea typeface="Arial Unicode MS" panose="020B0604020202020204" pitchFamily="34" charset="-128"/>
                <a:cs typeface="Arial Unicode MS" panose="020B0604020202020204" pitchFamily="34" charset="-128"/>
              </a:rPr>
              <a:t>x </a:t>
            </a:r>
            <a:r>
              <a:rPr lang="en-GB" altLang="en-US" sz="1800" dirty="0" smtClean="0">
                <a:solidFill>
                  <a:srgbClr val="660066"/>
                </a:solidFill>
                <a:ea typeface="Arial Unicode MS" panose="020B0604020202020204" pitchFamily="34" charset="-128"/>
                <a:cs typeface="Arial Unicode MS" panose="020B0604020202020204" pitchFamily="34" charset="-128"/>
              </a:rPr>
              <a:t>2</a:t>
            </a:r>
            <a:r>
              <a:rPr lang="en-GB" altLang="en-US" sz="1800" baseline="30000" dirty="0" smtClean="0">
                <a:solidFill>
                  <a:srgbClr val="660066"/>
                </a:solidFill>
                <a:ea typeface="Arial Unicode MS" panose="020B0604020202020204" pitchFamily="34" charset="-128"/>
                <a:cs typeface="Arial Unicode MS" panose="020B0604020202020204" pitchFamily="34" charset="-128"/>
              </a:rPr>
              <a:t>10</a:t>
            </a:r>
            <a:r>
              <a:rPr lang="en-GB" altLang="en-US" sz="1800" dirty="0" smtClean="0">
                <a:solidFill>
                  <a:srgbClr val="660066"/>
                </a:solidFill>
                <a:ea typeface="Arial Unicode MS" panose="020B0604020202020204" pitchFamily="34" charset="-128"/>
                <a:cs typeface="Arial Unicode MS" panose="020B0604020202020204" pitchFamily="34" charset="-128"/>
              </a:rPr>
              <a:t> </a:t>
            </a:r>
            <a:r>
              <a:rPr lang="en-GB" altLang="en-US" sz="1800" dirty="0">
                <a:solidFill>
                  <a:srgbClr val="660066"/>
                </a:solidFill>
                <a:ea typeface="Arial Unicode MS" panose="020B0604020202020204" pitchFamily="34" charset="-128"/>
                <a:cs typeface="Arial Unicode MS" panose="020B0604020202020204" pitchFamily="34" charset="-128"/>
              </a:rPr>
              <a:t>x </a:t>
            </a:r>
            <a:r>
              <a:rPr lang="en-GB" altLang="en-US" sz="1800" dirty="0" smtClean="0">
                <a:solidFill>
                  <a:srgbClr val="660066"/>
                </a:solidFill>
                <a:ea typeface="Arial Unicode MS" panose="020B0604020202020204" pitchFamily="34" charset="-128"/>
                <a:cs typeface="Arial Unicode MS" panose="020B0604020202020204" pitchFamily="34" charset="-128"/>
              </a:rPr>
              <a:t>4kB   </a:t>
            </a:r>
            <a:r>
              <a:rPr lang="en-GB" altLang="en-US" sz="1800" dirty="0">
                <a:solidFill>
                  <a:srgbClr val="660066"/>
                </a:solidFill>
                <a:ea typeface="Arial Unicode MS" panose="020B0604020202020204" pitchFamily="34" charset="-128"/>
                <a:cs typeface="Arial Unicode MS" panose="020B0604020202020204" pitchFamily="34" charset="-128"/>
              </a:rPr>
              <a:t>=  </a:t>
            </a:r>
            <a:r>
              <a:rPr lang="en-GB" altLang="en-US" sz="1800" dirty="0" smtClean="0">
                <a:solidFill>
                  <a:srgbClr val="660066"/>
                </a:solidFill>
                <a:ea typeface="Arial Unicode MS" panose="020B0604020202020204" pitchFamily="34" charset="-128"/>
                <a:cs typeface="Arial Unicode MS" panose="020B0604020202020204" pitchFamily="34" charset="-128"/>
              </a:rPr>
              <a:t>4096 MB = 4 GB</a:t>
            </a:r>
            <a:endParaRPr lang="en-GB" altLang="en-US" sz="1800"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1800" dirty="0">
                <a:solidFill>
                  <a:srgbClr val="660066"/>
                </a:solidFill>
                <a:ea typeface="Arial Unicode MS" panose="020B0604020202020204" pitchFamily="34" charset="-128"/>
                <a:cs typeface="Arial Unicode MS" panose="020B0604020202020204" pitchFamily="34" charset="-128"/>
              </a:rPr>
              <a:t>For </a:t>
            </a:r>
            <a:r>
              <a:rPr lang="en-GB" altLang="en-US" sz="1800" b="1" dirty="0">
                <a:solidFill>
                  <a:srgbClr val="660066"/>
                </a:solidFill>
                <a:ea typeface="Arial Unicode MS" panose="020B0604020202020204" pitchFamily="34" charset="-128"/>
                <a:cs typeface="Arial Unicode MS" panose="020B0604020202020204" pitchFamily="34" charset="-128"/>
              </a:rPr>
              <a:t>triple indirect</a:t>
            </a:r>
            <a:r>
              <a:rPr lang="en-GB" altLang="en-US" sz="1800" dirty="0">
                <a:solidFill>
                  <a:srgbClr val="660066"/>
                </a:solidFill>
                <a:ea typeface="Arial Unicode MS" panose="020B0604020202020204" pitchFamily="34" charset="-128"/>
                <a:cs typeface="Arial Unicode MS" panose="020B0604020202020204" pitchFamily="34" charset="-128"/>
              </a:rPr>
              <a:t> pointer, size pointed to is:	2</a:t>
            </a:r>
            <a:r>
              <a:rPr lang="en-GB" altLang="en-US" sz="1800" baseline="30000" dirty="0">
                <a:solidFill>
                  <a:srgbClr val="660066"/>
                </a:solidFill>
                <a:ea typeface="Arial Unicode MS" panose="020B0604020202020204" pitchFamily="34" charset="-128"/>
                <a:cs typeface="Arial Unicode MS" panose="020B0604020202020204" pitchFamily="34" charset="-128"/>
              </a:rPr>
              <a:t>8</a:t>
            </a:r>
            <a:r>
              <a:rPr lang="en-GB" altLang="en-US" sz="1800" dirty="0">
                <a:solidFill>
                  <a:srgbClr val="660066"/>
                </a:solidFill>
                <a:ea typeface="Arial Unicode MS" panose="020B0604020202020204" pitchFamily="34" charset="-128"/>
                <a:cs typeface="Arial Unicode MS" panose="020B0604020202020204" pitchFamily="34" charset="-128"/>
              </a:rPr>
              <a:t> x 2</a:t>
            </a:r>
            <a:r>
              <a:rPr lang="en-GB" altLang="en-US" sz="1800" baseline="30000" dirty="0">
                <a:solidFill>
                  <a:srgbClr val="660066"/>
                </a:solidFill>
                <a:ea typeface="Arial Unicode MS" panose="020B0604020202020204" pitchFamily="34" charset="-128"/>
                <a:cs typeface="Arial Unicode MS" panose="020B0604020202020204" pitchFamily="34" charset="-128"/>
              </a:rPr>
              <a:t>8</a:t>
            </a:r>
            <a:r>
              <a:rPr lang="en-GB" altLang="en-US" sz="1800" dirty="0">
                <a:solidFill>
                  <a:srgbClr val="660066"/>
                </a:solidFill>
                <a:ea typeface="Arial Unicode MS" panose="020B0604020202020204" pitchFamily="34" charset="-128"/>
                <a:cs typeface="Arial Unicode MS" panose="020B0604020202020204" pitchFamily="34" charset="-128"/>
              </a:rPr>
              <a:t> x 2</a:t>
            </a:r>
            <a:r>
              <a:rPr lang="en-GB" altLang="en-US" sz="1800" baseline="30000" dirty="0">
                <a:solidFill>
                  <a:srgbClr val="660066"/>
                </a:solidFill>
                <a:ea typeface="Arial Unicode MS" panose="020B0604020202020204" pitchFamily="34" charset="-128"/>
                <a:cs typeface="Arial Unicode MS" panose="020B0604020202020204" pitchFamily="34" charset="-128"/>
              </a:rPr>
              <a:t>8</a:t>
            </a:r>
            <a:r>
              <a:rPr lang="en-GB" altLang="en-US" sz="1800" dirty="0">
                <a:solidFill>
                  <a:srgbClr val="660066"/>
                </a:solidFill>
                <a:ea typeface="Arial Unicode MS" panose="020B0604020202020204" pitchFamily="34" charset="-128"/>
                <a:cs typeface="Arial Unicode MS" panose="020B0604020202020204" pitchFamily="34" charset="-128"/>
              </a:rPr>
              <a:t>  x 1kB = </a:t>
            </a:r>
            <a:r>
              <a:rPr lang="en-GB" altLang="en-US" sz="1800" dirty="0" smtClean="0">
                <a:solidFill>
                  <a:srgbClr val="660066"/>
                </a:solidFill>
                <a:ea typeface="Arial Unicode MS" panose="020B0604020202020204" pitchFamily="34" charset="-128"/>
                <a:cs typeface="Arial Unicode MS" panose="020B0604020202020204" pitchFamily="34" charset="-128"/>
              </a:rPr>
              <a:t>4096 GB = 4 TB</a:t>
            </a:r>
            <a:endParaRPr lang="en-GB" altLang="en-US" sz="1800"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1800" dirty="0">
                <a:solidFill>
                  <a:srgbClr val="660066"/>
                </a:solidFill>
                <a:ea typeface="Arial Unicode MS" panose="020B0604020202020204" pitchFamily="34" charset="-128"/>
                <a:cs typeface="Arial Unicode MS" panose="020B0604020202020204" pitchFamily="34" charset="-128"/>
              </a:rPr>
              <a:t>So, max file size is: ( </a:t>
            </a:r>
            <a:r>
              <a:rPr lang="en-GB" altLang="en-US" sz="1800" dirty="0" smtClean="0">
                <a:solidFill>
                  <a:srgbClr val="660066"/>
                </a:solidFill>
                <a:ea typeface="Arial Unicode MS" panose="020B0604020202020204" pitchFamily="34" charset="-128"/>
                <a:cs typeface="Arial Unicode MS" panose="020B0604020202020204" pitchFamily="34" charset="-128"/>
              </a:rPr>
              <a:t>48KB </a:t>
            </a:r>
            <a:r>
              <a:rPr lang="en-GB" altLang="en-US" sz="1800" dirty="0">
                <a:solidFill>
                  <a:srgbClr val="660066"/>
                </a:solidFill>
                <a:ea typeface="Arial Unicode MS" panose="020B0604020202020204" pitchFamily="34" charset="-128"/>
                <a:cs typeface="Arial Unicode MS" panose="020B0604020202020204" pitchFamily="34" charset="-128"/>
              </a:rPr>
              <a:t>+ </a:t>
            </a:r>
            <a:r>
              <a:rPr lang="en-GB" altLang="en-US" sz="1800" dirty="0" smtClean="0">
                <a:solidFill>
                  <a:srgbClr val="660066"/>
                </a:solidFill>
                <a:ea typeface="Arial Unicode MS" panose="020B0604020202020204" pitchFamily="34" charset="-128"/>
                <a:cs typeface="Arial Unicode MS" panose="020B0604020202020204" pitchFamily="34" charset="-128"/>
              </a:rPr>
              <a:t>4096KB </a:t>
            </a:r>
            <a:r>
              <a:rPr lang="en-GB" altLang="en-US" sz="1800" dirty="0">
                <a:solidFill>
                  <a:srgbClr val="660066"/>
                </a:solidFill>
                <a:ea typeface="Arial Unicode MS" panose="020B0604020202020204" pitchFamily="34" charset="-128"/>
                <a:cs typeface="Arial Unicode MS" panose="020B0604020202020204" pitchFamily="34" charset="-128"/>
              </a:rPr>
              <a:t>+ </a:t>
            </a:r>
            <a:r>
              <a:rPr lang="en-GB" altLang="en-US" sz="1800" dirty="0" smtClean="0">
                <a:solidFill>
                  <a:srgbClr val="660066"/>
                </a:solidFill>
                <a:ea typeface="Arial Unicode MS" panose="020B0604020202020204" pitchFamily="34" charset="-128"/>
                <a:cs typeface="Arial Unicode MS" panose="020B0604020202020204" pitchFamily="34" charset="-128"/>
              </a:rPr>
              <a:t>4GB </a:t>
            </a:r>
            <a:r>
              <a:rPr lang="en-GB" altLang="en-US" sz="1800" dirty="0">
                <a:solidFill>
                  <a:srgbClr val="660066"/>
                </a:solidFill>
                <a:ea typeface="Arial Unicode MS" panose="020B0604020202020204" pitchFamily="34" charset="-128"/>
                <a:cs typeface="Arial Unicode MS" panose="020B0604020202020204" pitchFamily="34" charset="-128"/>
              </a:rPr>
              <a:t>+ </a:t>
            </a:r>
            <a:r>
              <a:rPr lang="en-GB" altLang="en-US" sz="1800" dirty="0" smtClean="0">
                <a:solidFill>
                  <a:srgbClr val="660066"/>
                </a:solidFill>
                <a:ea typeface="Arial Unicode MS" panose="020B0604020202020204" pitchFamily="34" charset="-128"/>
                <a:cs typeface="Arial Unicode MS" panose="020B0604020202020204" pitchFamily="34" charset="-128"/>
              </a:rPr>
              <a:t>4TB) </a:t>
            </a:r>
            <a:endParaRPr lang="en-GB" altLang="en-US" sz="1800"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1800" b="1" dirty="0">
                <a:solidFill>
                  <a:srgbClr val="660066"/>
                </a:solidFill>
                <a:ea typeface="Arial Unicode MS" panose="020B0604020202020204" pitchFamily="34" charset="-128"/>
                <a:cs typeface="Arial Unicode MS" panose="020B0604020202020204" pitchFamily="34" charset="-128"/>
              </a:rPr>
              <a:t> Or, nominally </a:t>
            </a:r>
            <a:r>
              <a:rPr lang="en-GB" altLang="en-US" sz="1800" b="1" dirty="0" smtClean="0">
                <a:solidFill>
                  <a:srgbClr val="660066"/>
                </a:solidFill>
                <a:ea typeface="Arial Unicode MS" panose="020B0604020202020204" pitchFamily="34" charset="-128"/>
                <a:cs typeface="Arial Unicode MS" panose="020B0604020202020204" pitchFamily="34" charset="-128"/>
              </a:rPr>
              <a:t>4</a:t>
            </a:r>
            <a:r>
              <a:rPr lang="en-GB" altLang="en-US" sz="1800" b="1" dirty="0">
                <a:solidFill>
                  <a:srgbClr val="660066"/>
                </a:solidFill>
                <a:ea typeface="Arial Unicode MS" panose="020B0604020202020204" pitchFamily="34" charset="-128"/>
                <a:cs typeface="Arial Unicode MS" panose="020B0604020202020204" pitchFamily="34" charset="-128"/>
              </a:rPr>
              <a:t>T</a:t>
            </a:r>
            <a:r>
              <a:rPr lang="en-GB" altLang="en-US" sz="1800" b="1" dirty="0" smtClean="0">
                <a:solidFill>
                  <a:srgbClr val="660066"/>
                </a:solidFill>
                <a:ea typeface="Arial Unicode MS" panose="020B0604020202020204" pitchFamily="34" charset="-128"/>
                <a:cs typeface="Arial Unicode MS" panose="020B0604020202020204" pitchFamily="34" charset="-128"/>
              </a:rPr>
              <a:t>Bytes</a:t>
            </a:r>
            <a:endParaRPr lang="en-GB" altLang="en-US" sz="1800"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1800" dirty="0">
                <a:solidFill>
                  <a:srgbClr val="660066"/>
                </a:solidFill>
                <a:ea typeface="Arial Unicode MS" panose="020B0604020202020204" pitchFamily="34" charset="-128"/>
                <a:cs typeface="Arial Unicode MS" panose="020B0604020202020204" pitchFamily="34" charset="-128"/>
              </a:rPr>
              <a:t>  </a:t>
            </a:r>
          </a:p>
          <a:p>
            <a:pPr algn="just">
              <a:spcBef>
                <a:spcPct val="50000"/>
              </a:spcBef>
              <a:buNone/>
            </a:pPr>
            <a:r>
              <a:rPr lang="en-GB" altLang="en-US" sz="2000" dirty="0">
                <a:solidFill>
                  <a:schemeClr val="tx1"/>
                </a:solidFill>
                <a:ea typeface="Arial Unicode MS" panose="020B0604020202020204" pitchFamily="34" charset="-128"/>
                <a:cs typeface="Arial Unicode MS" panose="020B0604020202020204" pitchFamily="34" charset="-128"/>
              </a:rPr>
              <a:t>What is the maximum </a:t>
            </a:r>
            <a:r>
              <a:rPr lang="en-GB" altLang="en-US" sz="2000" b="1" dirty="0">
                <a:solidFill>
                  <a:schemeClr val="tx1"/>
                </a:solidFill>
                <a:ea typeface="Arial Unicode MS" panose="020B0604020202020204" pitchFamily="34" charset="-128"/>
                <a:cs typeface="Arial Unicode MS" panose="020B0604020202020204" pitchFamily="34" charset="-128"/>
              </a:rPr>
              <a:t>file system</a:t>
            </a:r>
            <a:r>
              <a:rPr lang="en-GB" altLang="en-US" sz="2000" dirty="0">
                <a:solidFill>
                  <a:schemeClr val="tx1"/>
                </a:solidFill>
                <a:ea typeface="Arial Unicode MS" panose="020B0604020202020204" pitchFamily="34" charset="-128"/>
                <a:cs typeface="Arial Unicode MS" panose="020B0604020202020204" pitchFamily="34" charset="-128"/>
              </a:rPr>
              <a:t> size?</a:t>
            </a:r>
          </a:p>
          <a:p>
            <a:pPr algn="just">
              <a:spcBef>
                <a:spcPct val="50000"/>
              </a:spcBef>
              <a:buNone/>
            </a:pPr>
            <a:r>
              <a:rPr lang="en-GB" altLang="en-US" sz="1800" dirty="0">
                <a:solidFill>
                  <a:srgbClr val="660066"/>
                </a:solidFill>
                <a:ea typeface="Arial Unicode MS" panose="020B0604020202020204" pitchFamily="34" charset="-128"/>
                <a:cs typeface="Arial Unicode MS" panose="020B0604020202020204" pitchFamily="34" charset="-128"/>
              </a:rPr>
              <a:t> For 32 bit pointers, the maximum number of pointers is:  </a:t>
            </a:r>
          </a:p>
          <a:p>
            <a:pPr algn="just">
              <a:spcBef>
                <a:spcPct val="50000"/>
              </a:spcBef>
              <a:buNone/>
            </a:pPr>
            <a:r>
              <a:rPr lang="en-GB" altLang="en-US" sz="1800" dirty="0">
                <a:solidFill>
                  <a:srgbClr val="660066"/>
                </a:solidFill>
                <a:ea typeface="Arial Unicode MS" panose="020B0604020202020204" pitchFamily="34" charset="-128"/>
                <a:cs typeface="Arial Unicode MS" panose="020B0604020202020204" pitchFamily="34" charset="-128"/>
              </a:rPr>
              <a:t> </a:t>
            </a:r>
            <a:r>
              <a:rPr lang="en-GB" altLang="en-US" sz="1800" b="1" dirty="0">
                <a:solidFill>
                  <a:srgbClr val="660066"/>
                </a:solidFill>
                <a:ea typeface="Arial Unicode MS" panose="020B0604020202020204" pitchFamily="34" charset="-128"/>
                <a:cs typeface="Arial Unicode MS" panose="020B0604020202020204" pitchFamily="34" charset="-128"/>
              </a:rPr>
              <a:t>2</a:t>
            </a:r>
            <a:r>
              <a:rPr lang="en-GB" altLang="en-US" sz="1800" b="1" baseline="30000" dirty="0">
                <a:solidFill>
                  <a:srgbClr val="660066"/>
                </a:solidFill>
                <a:ea typeface="Arial Unicode MS" panose="020B0604020202020204" pitchFamily="34" charset="-128"/>
                <a:cs typeface="Arial Unicode MS" panose="020B0604020202020204" pitchFamily="34" charset="-128"/>
              </a:rPr>
              <a:t>32</a:t>
            </a:r>
            <a:r>
              <a:rPr lang="en-GB" altLang="en-US" sz="1800" b="1" dirty="0">
                <a:solidFill>
                  <a:srgbClr val="660066"/>
                </a:solidFill>
                <a:ea typeface="Arial Unicode MS" panose="020B0604020202020204" pitchFamily="34" charset="-128"/>
                <a:cs typeface="Arial Unicode MS" panose="020B0604020202020204" pitchFamily="34" charset="-128"/>
              </a:rPr>
              <a:t> = 4, 294,967,296</a:t>
            </a:r>
            <a:endParaRPr lang="en-GB" altLang="en-US" sz="1800"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1800" b="1" dirty="0">
                <a:solidFill>
                  <a:srgbClr val="660066"/>
                </a:solidFill>
                <a:ea typeface="Arial Unicode MS" panose="020B0604020202020204" pitchFamily="34" charset="-128"/>
                <a:cs typeface="Arial Unicode MS" panose="020B0604020202020204" pitchFamily="34" charset="-128"/>
              </a:rPr>
              <a:t> </a:t>
            </a:r>
            <a:r>
              <a:rPr lang="en-GB" altLang="en-US" sz="1800" dirty="0">
                <a:solidFill>
                  <a:srgbClr val="660066"/>
                </a:solidFill>
                <a:ea typeface="Arial Unicode MS" panose="020B0604020202020204" pitchFamily="34" charset="-128"/>
                <a:cs typeface="Arial Unicode MS" panose="020B0604020202020204" pitchFamily="34" charset="-128"/>
              </a:rPr>
              <a:t>We will call this </a:t>
            </a:r>
            <a:r>
              <a:rPr lang="en-GB" altLang="en-US" sz="1800" b="1" dirty="0">
                <a:solidFill>
                  <a:srgbClr val="660066"/>
                </a:solidFill>
                <a:ea typeface="Arial Unicode MS" panose="020B0604020202020204" pitchFamily="34" charset="-128"/>
                <a:cs typeface="Arial Unicode MS" panose="020B0604020202020204" pitchFamily="34" charset="-128"/>
              </a:rPr>
              <a:t>4G, </a:t>
            </a:r>
            <a:r>
              <a:rPr lang="en-GB" altLang="en-US" sz="1800" dirty="0">
                <a:solidFill>
                  <a:srgbClr val="660066"/>
                </a:solidFill>
                <a:ea typeface="Arial Unicode MS" panose="020B0604020202020204" pitchFamily="34" charset="-128"/>
                <a:cs typeface="Arial Unicode MS" panose="020B0604020202020204" pitchFamily="34" charset="-128"/>
              </a:rPr>
              <a:t>so the theoretical maximum </a:t>
            </a:r>
            <a:r>
              <a:rPr lang="en-GB" altLang="en-US" sz="1800" b="1" dirty="0">
                <a:solidFill>
                  <a:srgbClr val="660066"/>
                </a:solidFill>
                <a:ea typeface="Arial Unicode MS" panose="020B0604020202020204" pitchFamily="34" charset="-128"/>
                <a:cs typeface="Arial Unicode MS" panose="020B0604020202020204" pitchFamily="34" charset="-128"/>
              </a:rPr>
              <a:t>file system</a:t>
            </a:r>
            <a:r>
              <a:rPr lang="en-GB" altLang="en-US" sz="1800" dirty="0">
                <a:solidFill>
                  <a:srgbClr val="660066"/>
                </a:solidFill>
                <a:ea typeface="Arial Unicode MS" panose="020B0604020202020204" pitchFamily="34" charset="-128"/>
                <a:cs typeface="Arial Unicode MS" panose="020B0604020202020204" pitchFamily="34" charset="-128"/>
              </a:rPr>
              <a:t> size is:</a:t>
            </a:r>
          </a:p>
          <a:p>
            <a:pPr algn="just">
              <a:spcBef>
                <a:spcPct val="50000"/>
              </a:spcBef>
              <a:buNone/>
            </a:pPr>
            <a:r>
              <a:rPr lang="en-GB" altLang="en-US" sz="1800" b="1" dirty="0">
                <a:solidFill>
                  <a:srgbClr val="660066"/>
                </a:solidFill>
                <a:ea typeface="Arial Unicode MS" panose="020B0604020202020204" pitchFamily="34" charset="-128"/>
                <a:cs typeface="Arial Unicode MS" panose="020B0604020202020204" pitchFamily="34" charset="-128"/>
              </a:rPr>
              <a:t> </a:t>
            </a:r>
            <a:r>
              <a:rPr lang="en-GB" altLang="en-US" sz="1800" b="1" dirty="0">
                <a:solidFill>
                  <a:srgbClr val="660066"/>
                </a:solidFill>
                <a:cs typeface="Times New Roman" panose="02020603050405020304" pitchFamily="18" charset="0"/>
              </a:rPr>
              <a:t>4G  x  </a:t>
            </a:r>
            <a:r>
              <a:rPr lang="en-GB" altLang="en-US" sz="1800" b="1" dirty="0" smtClean="0">
                <a:solidFill>
                  <a:srgbClr val="660066"/>
                </a:solidFill>
                <a:cs typeface="Times New Roman" panose="02020603050405020304" pitchFamily="18" charset="0"/>
              </a:rPr>
              <a:t>4 </a:t>
            </a:r>
            <a:r>
              <a:rPr lang="en-GB" altLang="en-US" sz="1800" b="1" dirty="0" err="1">
                <a:solidFill>
                  <a:srgbClr val="660066"/>
                </a:solidFill>
                <a:cs typeface="Times New Roman" panose="02020603050405020304" pitchFamily="18" charset="0"/>
              </a:rPr>
              <a:t>kByte</a:t>
            </a:r>
            <a:r>
              <a:rPr lang="en-GB" altLang="en-US" sz="1800" b="1" dirty="0">
                <a:solidFill>
                  <a:srgbClr val="660066"/>
                </a:solidFill>
                <a:cs typeface="Times New Roman" panose="02020603050405020304" pitchFamily="18" charset="0"/>
              </a:rPr>
              <a:t>  =   </a:t>
            </a:r>
            <a:r>
              <a:rPr lang="en-GB" altLang="en-US" sz="1800" b="1" u="sng" dirty="0" smtClean="0">
                <a:solidFill>
                  <a:srgbClr val="660066"/>
                </a:solidFill>
                <a:cs typeface="Times New Roman" panose="02020603050405020304" pitchFamily="18" charset="0"/>
              </a:rPr>
              <a:t>16 </a:t>
            </a:r>
            <a:r>
              <a:rPr lang="en-GB" altLang="en-US" sz="1800" b="1" u="sng" dirty="0">
                <a:solidFill>
                  <a:srgbClr val="660066"/>
                </a:solidFill>
                <a:cs typeface="Times New Roman" panose="02020603050405020304" pitchFamily="18" charset="0"/>
              </a:rPr>
              <a:t>Terabytes</a:t>
            </a:r>
            <a:r>
              <a:rPr lang="en-GB" altLang="en-US" sz="1800" dirty="0">
                <a:solidFill>
                  <a:srgbClr val="660066"/>
                </a:solidFill>
              </a:rPr>
              <a:t> </a:t>
            </a:r>
          </a:p>
          <a:p>
            <a:pPr marL="0" indent="0">
              <a:buNone/>
            </a:pPr>
            <a:endParaRPr lang="en-IE" dirty="0"/>
          </a:p>
        </p:txBody>
      </p:sp>
    </p:spTree>
    <p:extLst>
      <p:ext uri="{BB962C8B-B14F-4D97-AF65-F5344CB8AC3E}">
        <p14:creationId xmlns:p14="http://schemas.microsoft.com/office/powerpoint/2010/main" val="1318692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667897"/>
          </a:xfrm>
        </p:spPr>
        <p:txBody>
          <a:bodyPr/>
          <a:lstStyle/>
          <a:p>
            <a:r>
              <a:rPr lang="en-IE" sz="3600" dirty="0" smtClean="0"/>
              <a:t>The UNIX file system - traditional</a:t>
            </a:r>
            <a:endParaRPr lang="en-IE" sz="36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6" name="Object 3"/>
          <p:cNvGraphicFramePr>
            <a:graphicFrameLocks noChangeAspect="1"/>
          </p:cNvGraphicFramePr>
          <p:nvPr>
            <p:extLst>
              <p:ext uri="{D42A27DB-BD31-4B8C-83A1-F6EECF244321}">
                <p14:modId xmlns:p14="http://schemas.microsoft.com/office/powerpoint/2010/main" val="1863261249"/>
              </p:ext>
            </p:extLst>
          </p:nvPr>
        </p:nvGraphicFramePr>
        <p:xfrm>
          <a:off x="46891" y="2096721"/>
          <a:ext cx="7915423" cy="3966456"/>
        </p:xfrm>
        <a:graphic>
          <a:graphicData uri="http://schemas.openxmlformats.org/presentationml/2006/ole">
            <mc:AlternateContent xmlns:mc="http://schemas.openxmlformats.org/markup-compatibility/2006">
              <mc:Choice xmlns:v="urn:schemas-microsoft-com:vml" Requires="v">
                <p:oleObj spid="_x0000_s35984" r:id="rId4" imgW="6379464" imgH="3087624" progId="Visio.Drawing.6">
                  <p:embed/>
                </p:oleObj>
              </mc:Choice>
              <mc:Fallback>
                <p:oleObj r:id="rId4" imgW="6379464" imgH="308762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91" y="2096721"/>
                        <a:ext cx="7915423" cy="3966456"/>
                      </a:xfrm>
                      <a:prstGeom prst="rect">
                        <a:avLst/>
                      </a:prstGeom>
                      <a:noFill/>
                      <a:ln>
                        <a:noFill/>
                      </a:ln>
                      <a:extLst/>
                    </p:spPr>
                  </p:pic>
                </p:oleObj>
              </mc:Fallback>
            </mc:AlternateContent>
          </a:graphicData>
        </a:graphic>
      </p:graphicFrame>
      <p:sp>
        <p:nvSpPr>
          <p:cNvPr id="7" name="Text Box 7"/>
          <p:cNvSpPr txBox="1">
            <a:spLocks noChangeArrowheads="1"/>
          </p:cNvSpPr>
          <p:nvPr/>
        </p:nvSpPr>
        <p:spPr bwMode="auto">
          <a:xfrm>
            <a:off x="163956" y="1824623"/>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600" b="1" dirty="0">
                <a:solidFill>
                  <a:srgbClr val="660066"/>
                </a:solidFill>
              </a:rPr>
              <a:t>Disk </a:t>
            </a:r>
            <a:r>
              <a:rPr lang="en-GB" altLang="en-US" sz="1800" b="1"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structure</a:t>
            </a:r>
          </a:p>
        </p:txBody>
      </p:sp>
      <p:graphicFrame>
        <p:nvGraphicFramePr>
          <p:cNvPr id="8" name="Object 5"/>
          <p:cNvGraphicFramePr>
            <a:graphicFrameLocks noChangeAspect="1"/>
          </p:cNvGraphicFramePr>
          <p:nvPr/>
        </p:nvGraphicFramePr>
        <p:xfrm>
          <a:off x="7962314" y="4206243"/>
          <a:ext cx="4035083" cy="1868658"/>
        </p:xfrm>
        <a:graphic>
          <a:graphicData uri="http://schemas.openxmlformats.org/presentationml/2006/ole">
            <mc:AlternateContent xmlns:mc="http://schemas.openxmlformats.org/markup-compatibility/2006">
              <mc:Choice xmlns:v="urn:schemas-microsoft-com:vml" Requires="v">
                <p:oleObj spid="_x0000_s35985" r:id="rId6" imgW="3342132" imgH="1420368" progId="Visio.Drawing.6">
                  <p:embed/>
                </p:oleObj>
              </mc:Choice>
              <mc:Fallback>
                <p:oleObj r:id="rId6" imgW="3342132" imgH="1420368"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314" y="4206243"/>
                        <a:ext cx="4035083" cy="1868658"/>
                      </a:xfrm>
                      <a:prstGeom prst="rect">
                        <a:avLst/>
                      </a:prstGeom>
                      <a:noFill/>
                      <a:ln>
                        <a:noFill/>
                      </a:ln>
                      <a:extLst/>
                    </p:spPr>
                  </p:pic>
                </p:oleObj>
              </mc:Fallback>
            </mc:AlternateContent>
          </a:graphicData>
        </a:graphic>
      </p:graphicFrame>
      <p:sp>
        <p:nvSpPr>
          <p:cNvPr id="9" name="Text Box 8"/>
          <p:cNvSpPr txBox="1">
            <a:spLocks noChangeArrowheads="1"/>
          </p:cNvSpPr>
          <p:nvPr/>
        </p:nvSpPr>
        <p:spPr bwMode="auto">
          <a:xfrm>
            <a:off x="9819218" y="4079949"/>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1"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Directory entry</a:t>
            </a:r>
          </a:p>
        </p:txBody>
      </p:sp>
    </p:spTree>
    <p:extLst>
      <p:ext uri="{BB962C8B-B14F-4D97-AF65-F5344CB8AC3E}">
        <p14:creationId xmlns:p14="http://schemas.microsoft.com/office/powerpoint/2010/main" val="444448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600201"/>
            <a:ext cx="2693669" cy="2114549"/>
          </a:xfrm>
        </p:spPr>
        <p:txBody>
          <a:bodyPr/>
          <a:lstStyle/>
          <a:p>
            <a:pPr marL="0" indent="0">
              <a:buNone/>
            </a:pPr>
            <a:r>
              <a:rPr lang="en-IE" sz="3600" b="1" dirty="0" smtClean="0"/>
              <a:t>Example: File look up</a:t>
            </a:r>
          </a:p>
          <a:p>
            <a:pPr marL="0" indent="0">
              <a:buNone/>
            </a:pPr>
            <a:endParaRPr lang="en-IE" sz="2000" b="1" dirty="0" smtClean="0"/>
          </a:p>
          <a:p>
            <a:pPr marL="0" indent="0">
              <a:buNone/>
            </a:pPr>
            <a:r>
              <a:rPr lang="en-IE" sz="2000" b="1" dirty="0" smtClean="0">
                <a:solidFill>
                  <a:srgbClr val="7030A0"/>
                </a:solidFill>
              </a:rPr>
              <a:t>/home/roger/exam.doc</a:t>
            </a:r>
            <a:endParaRPr lang="en-IE" sz="2000" b="1" dirty="0">
              <a:solidFill>
                <a:srgbClr val="7030A0"/>
              </a:solidFill>
            </a:endParaRPr>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Object 5"/>
          <p:cNvGraphicFramePr>
            <a:graphicFrameLocks noChangeAspect="1"/>
          </p:cNvGraphicFramePr>
          <p:nvPr>
            <p:extLst>
              <p:ext uri="{D42A27DB-BD31-4B8C-83A1-F6EECF244321}">
                <p14:modId xmlns:p14="http://schemas.microsoft.com/office/powerpoint/2010/main" val="2244415835"/>
              </p:ext>
            </p:extLst>
          </p:nvPr>
        </p:nvGraphicFramePr>
        <p:xfrm>
          <a:off x="6122435" y="0"/>
          <a:ext cx="4811303" cy="6264000"/>
        </p:xfrm>
        <a:graphic>
          <a:graphicData uri="http://schemas.openxmlformats.org/presentationml/2006/ole">
            <mc:AlternateContent xmlns:mc="http://schemas.openxmlformats.org/markup-compatibility/2006">
              <mc:Choice xmlns:v="urn:schemas-microsoft-com:vml" Requires="v">
                <p:oleObj spid="_x0000_s36927" name="VISIO" r:id="rId4" imgW="5896800" imgH="10159200" progId="Visio.Drawing.6">
                  <p:embed/>
                </p:oleObj>
              </mc:Choice>
              <mc:Fallback>
                <p:oleObj name="VISIO" r:id="rId4" imgW="5896800" imgH="101592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2435" y="0"/>
                        <a:ext cx="4811303" cy="62640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05522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600201"/>
            <a:ext cx="3676649" cy="1691639"/>
          </a:xfrm>
        </p:spPr>
        <p:txBody>
          <a:bodyPr/>
          <a:lstStyle/>
          <a:p>
            <a:pPr marL="0" indent="0">
              <a:buNone/>
            </a:pPr>
            <a:r>
              <a:rPr lang="en-IE" sz="3600" b="1" dirty="0" smtClean="0"/>
              <a:t> UNIX file system</a:t>
            </a:r>
          </a:p>
          <a:p>
            <a:pPr marL="0" indent="0">
              <a:buNone/>
            </a:pPr>
            <a:endParaRPr lang="en-IE" sz="2000" b="1" dirty="0" smtClean="0"/>
          </a:p>
          <a:p>
            <a:pPr marL="0" indent="0">
              <a:buNone/>
            </a:pPr>
            <a:r>
              <a:rPr lang="en-IE" sz="2000" b="1" dirty="0" smtClean="0">
                <a:solidFill>
                  <a:srgbClr val="7030A0"/>
                </a:solidFill>
              </a:rPr>
              <a:t>Meta data and actual data</a:t>
            </a:r>
            <a:endParaRPr lang="en-IE" sz="2000" b="1" dirty="0">
              <a:solidFill>
                <a:srgbClr val="7030A0"/>
              </a:solidFill>
            </a:endParaRPr>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6" name="Object 6"/>
          <p:cNvGraphicFramePr>
            <a:graphicFrameLocks noChangeAspect="1"/>
          </p:cNvGraphicFramePr>
          <p:nvPr>
            <p:extLst>
              <p:ext uri="{D42A27DB-BD31-4B8C-83A1-F6EECF244321}">
                <p14:modId xmlns:p14="http://schemas.microsoft.com/office/powerpoint/2010/main" val="3125920327"/>
              </p:ext>
            </p:extLst>
          </p:nvPr>
        </p:nvGraphicFramePr>
        <p:xfrm>
          <a:off x="4326253" y="120332"/>
          <a:ext cx="4696656" cy="6084000"/>
        </p:xfrm>
        <a:graphic>
          <a:graphicData uri="http://schemas.openxmlformats.org/presentationml/2006/ole">
            <mc:AlternateContent xmlns:mc="http://schemas.openxmlformats.org/markup-compatibility/2006">
              <mc:Choice xmlns:v="urn:schemas-microsoft-com:vml" Requires="v">
                <p:oleObj spid="_x0000_s37942" name="VISIO" r:id="rId4" imgW="5096880" imgH="7417080" progId="Visio.Drawing.6">
                  <p:embed/>
                </p:oleObj>
              </mc:Choice>
              <mc:Fallback>
                <p:oleObj name="VISIO" r:id="rId4" imgW="5096880" imgH="741708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6253" y="120332"/>
                        <a:ext cx="4696656" cy="60840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0603145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88352"/>
          </a:xfrm>
        </p:spPr>
        <p:txBody>
          <a:bodyPr/>
          <a:lstStyle/>
          <a:p>
            <a:r>
              <a:rPr lang="en-IE" sz="3600" dirty="0" smtClean="0"/>
              <a:t>Common File Systems</a:t>
            </a:r>
            <a:endParaRPr lang="en-IE" sz="36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Group 573"/>
          <p:cNvGraphicFramePr>
            <a:graphicFrameLocks noGrp="1"/>
          </p:cNvGraphicFramePr>
          <p:nvPr>
            <p:extLst>
              <p:ext uri="{D42A27DB-BD31-4B8C-83A1-F6EECF244321}">
                <p14:modId xmlns:p14="http://schemas.microsoft.com/office/powerpoint/2010/main" val="2915437656"/>
              </p:ext>
            </p:extLst>
          </p:nvPr>
        </p:nvGraphicFramePr>
        <p:xfrm>
          <a:off x="3461657" y="1234440"/>
          <a:ext cx="8528413" cy="4541647"/>
        </p:xfrm>
        <a:graphic>
          <a:graphicData uri="http://schemas.openxmlformats.org/drawingml/2006/table">
            <a:tbl>
              <a:tblPr/>
              <a:tblGrid>
                <a:gridCol w="2662223"/>
                <a:gridCol w="5866190"/>
              </a:tblGrid>
              <a:tr h="2981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File system</a:t>
                      </a:r>
                      <a:endParaRPr kumimoji="0" lang="en-GB" sz="2000" b="0"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Comments</a:t>
                      </a:r>
                      <a:endPar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ext2</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The Linux second extended file system</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ext3</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Like ext2 but supports journaling</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ext4</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Onward development from ext3 – supports larger files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ReiserFS</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An alternative file system for Linux.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Reiser4</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Later version of the ReiserFS file system.</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FFS</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The Berkeley Fast File System (BSD)</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Btrfs</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B-tree file system, for Linux.</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UFS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The UNIX file system – which is FFS</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UFS2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A later development of UFS (BSD)</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MINIX</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Use on the </a:t>
                      </a:r>
                      <a:r>
                        <a:rPr kumimoji="0" lang="en-GB" sz="2000" b="0" i="0" u="none" strike="noStrike" cap="none" normalizeH="0" baseline="0" dirty="0" err="1"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Minix</a:t>
                      </a:r>
                      <a:r>
                        <a:rPr kumimoji="0" lang="en-GB" sz="2000" b="0"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 open source UNIX system.</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661307" y="1954530"/>
            <a:ext cx="2114550" cy="400110"/>
          </a:xfrm>
          <a:prstGeom prst="rect">
            <a:avLst/>
          </a:prstGeom>
          <a:noFill/>
        </p:spPr>
        <p:txBody>
          <a:bodyPr wrap="square" rtlCol="0">
            <a:spAutoFit/>
          </a:bodyPr>
          <a:lstStyle/>
          <a:p>
            <a:r>
              <a:rPr lang="en-IE" sz="2000" b="1" dirty="0" smtClean="0">
                <a:solidFill>
                  <a:srgbClr val="7030A0"/>
                </a:solidFill>
                <a:latin typeface="Liberation Serif" panose="02020603050405020304" pitchFamily="18" charset="0"/>
                <a:ea typeface="Liberation Serif" panose="02020603050405020304" pitchFamily="18" charset="0"/>
                <a:cs typeface="Liberation Serif" panose="02020603050405020304" pitchFamily="18" charset="0"/>
              </a:rPr>
              <a:t>Not a full list …</a:t>
            </a:r>
            <a:endParaRPr lang="en-IE" sz="2000" b="1" dirty="0">
              <a:solidFill>
                <a:srgbClr val="7030A0"/>
              </a:solidFill>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12910156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88352"/>
          </a:xfrm>
        </p:spPr>
        <p:txBody>
          <a:bodyPr/>
          <a:lstStyle/>
          <a:p>
            <a:r>
              <a:rPr lang="en-IE" sz="3600" dirty="0" smtClean="0"/>
              <a:t>Common File Systems (1)</a:t>
            </a:r>
            <a:endParaRPr lang="en-IE" sz="36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6" name="TextBox 5"/>
          <p:cNvSpPr txBox="1"/>
          <p:nvPr/>
        </p:nvSpPr>
        <p:spPr>
          <a:xfrm>
            <a:off x="661307" y="1954530"/>
            <a:ext cx="2114550" cy="400110"/>
          </a:xfrm>
          <a:prstGeom prst="rect">
            <a:avLst/>
          </a:prstGeom>
          <a:noFill/>
        </p:spPr>
        <p:txBody>
          <a:bodyPr wrap="square" rtlCol="0">
            <a:spAutoFit/>
          </a:bodyPr>
          <a:lstStyle/>
          <a:p>
            <a:r>
              <a:rPr lang="en-IE" sz="2000" b="1" dirty="0" smtClean="0">
                <a:solidFill>
                  <a:srgbClr val="7030A0"/>
                </a:solidFill>
                <a:latin typeface="Liberation Serif" panose="02020603050405020304" pitchFamily="18" charset="0"/>
                <a:ea typeface="Liberation Serif" panose="02020603050405020304" pitchFamily="18" charset="0"/>
                <a:cs typeface="Liberation Serif" panose="02020603050405020304" pitchFamily="18" charset="0"/>
              </a:rPr>
              <a:t>Not a full list …</a:t>
            </a:r>
            <a:endParaRPr lang="en-IE" sz="2000" b="1" dirty="0">
              <a:solidFill>
                <a:srgbClr val="7030A0"/>
              </a:solidFill>
              <a:latin typeface="Liberation Serif" panose="02020603050405020304" pitchFamily="18" charset="0"/>
              <a:ea typeface="Liberation Serif" panose="02020603050405020304" pitchFamily="18" charset="0"/>
              <a:cs typeface="Liberation Serif" panose="02020603050405020304" pitchFamily="18" charset="0"/>
            </a:endParaRPr>
          </a:p>
        </p:txBody>
      </p:sp>
      <p:graphicFrame>
        <p:nvGraphicFramePr>
          <p:cNvPr id="7" name="Group 45"/>
          <p:cNvGraphicFramePr>
            <a:graphicFrameLocks noGrp="1"/>
          </p:cNvGraphicFramePr>
          <p:nvPr>
            <p:extLst>
              <p:ext uri="{D42A27DB-BD31-4B8C-83A1-F6EECF244321}">
                <p14:modId xmlns:p14="http://schemas.microsoft.com/office/powerpoint/2010/main" val="1019420764"/>
              </p:ext>
            </p:extLst>
          </p:nvPr>
        </p:nvGraphicFramePr>
        <p:xfrm>
          <a:off x="3633470" y="1428750"/>
          <a:ext cx="8436610" cy="4663440"/>
        </p:xfrm>
        <a:graphic>
          <a:graphicData uri="http://schemas.openxmlformats.org/drawingml/2006/table">
            <a:tbl>
              <a:tblPr/>
              <a:tblGrid>
                <a:gridCol w="2634253"/>
                <a:gridCol w="5802357"/>
              </a:tblGrid>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File system</a:t>
                      </a:r>
                      <a:endParaRPr kumimoji="0" lang="en-GB" sz="2000" b="0"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Comments</a:t>
                      </a:r>
                      <a:endPar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FAT-16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The well-known Microsoft 16-bit file system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FAT-32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The well-known Microsoft 32-bit file system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VFAT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The FAT file system with support for long names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FATX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Modified version of  FAT .. original Xbox console.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NTFS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Microsoft’s NT file system.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HFS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Hierarchical File System on older Apple Macs.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HFS+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A newer HFS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ISO9660 (CD-ROM)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For CD-ROMS. Also referred to as CDFS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UDF (DVD).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For DVDs. Universal Disk Format (UDF) (ISO/IEC 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YAFFS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Yet Another Flash File System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02338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993" y="1719980"/>
            <a:ext cx="3632317" cy="1745891"/>
          </a:xfrm>
        </p:spPr>
        <p:txBody>
          <a:bodyPr/>
          <a:lstStyle/>
          <a:p>
            <a:pPr algn="l"/>
            <a:r>
              <a:rPr lang="en-IE" sz="3600" dirty="0" smtClean="0"/>
              <a:t>The “sector” </a:t>
            </a:r>
            <a:br>
              <a:rPr lang="en-IE" sz="3600" dirty="0" smtClean="0"/>
            </a:br>
            <a:r>
              <a:rPr lang="en-IE" sz="3600" dirty="0" smtClean="0"/>
              <a:t>concept</a:t>
            </a:r>
            <a:endParaRPr lang="en-IE" sz="3600"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Object 3"/>
          <p:cNvGraphicFramePr>
            <a:graphicFrameLocks noChangeAspect="1"/>
          </p:cNvGraphicFramePr>
          <p:nvPr>
            <p:extLst>
              <p:ext uri="{D42A27DB-BD31-4B8C-83A1-F6EECF244321}">
                <p14:modId xmlns:p14="http://schemas.microsoft.com/office/powerpoint/2010/main" val="1505934788"/>
              </p:ext>
            </p:extLst>
          </p:nvPr>
        </p:nvGraphicFramePr>
        <p:xfrm>
          <a:off x="4763727" y="435077"/>
          <a:ext cx="7233766" cy="5641258"/>
        </p:xfrm>
        <a:graphic>
          <a:graphicData uri="http://schemas.openxmlformats.org/presentationml/2006/ole">
            <mc:AlternateContent xmlns:mc="http://schemas.openxmlformats.org/markup-compatibility/2006">
              <mc:Choice xmlns:v="urn:schemas-microsoft-com:vml" Requires="v">
                <p:oleObj spid="_x0000_s21712" r:id="rId4" imgW="5542788" imgH="4515612" progId="Visio.Drawing.6">
                  <p:embed/>
                </p:oleObj>
              </mc:Choice>
              <mc:Fallback>
                <p:oleObj r:id="rId4" imgW="5542788" imgH="451561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727" y="435077"/>
                        <a:ext cx="7233766" cy="564125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4016740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65492"/>
          </a:xfrm>
        </p:spPr>
        <p:txBody>
          <a:bodyPr/>
          <a:lstStyle/>
          <a:p>
            <a:r>
              <a:rPr lang="en-IE" sz="3600" dirty="0" smtClean="0"/>
              <a:t>The Berkley Fast File System</a:t>
            </a:r>
            <a:endParaRPr lang="en-IE" sz="3600" dirty="0"/>
          </a:p>
        </p:txBody>
      </p:sp>
      <p:sp>
        <p:nvSpPr>
          <p:cNvPr id="3" name="Content Placeholder 2"/>
          <p:cNvSpPr>
            <a:spLocks noGrp="1"/>
          </p:cNvSpPr>
          <p:nvPr>
            <p:ph idx="1"/>
          </p:nvPr>
        </p:nvSpPr>
        <p:spPr/>
        <p:txBody>
          <a:bodyPr/>
          <a:lstStyle/>
          <a:p>
            <a:pPr>
              <a:spcBef>
                <a:spcPct val="50000"/>
              </a:spcBef>
              <a:buNone/>
            </a:pPr>
            <a:r>
              <a:rPr lang="en-GB" altLang="en-US" dirty="0">
                <a:solidFill>
                  <a:srgbClr val="660066"/>
                </a:solidFill>
                <a:ea typeface="Arial Unicode MS" panose="020B0604020202020204" pitchFamily="34" charset="-128"/>
                <a:cs typeface="Arial Unicode MS" panose="020B0604020202020204" pitchFamily="34" charset="-128"/>
              </a:rPr>
              <a:t>Basis for the well-known </a:t>
            </a:r>
            <a:r>
              <a:rPr lang="en-GB" altLang="en-US" b="1" dirty="0">
                <a:solidFill>
                  <a:srgbClr val="660066"/>
                </a:solidFill>
                <a:ea typeface="Arial Unicode MS" panose="020B0604020202020204" pitchFamily="34" charset="-128"/>
                <a:cs typeface="Arial Unicode MS" panose="020B0604020202020204" pitchFamily="34" charset="-128"/>
              </a:rPr>
              <a:t>ext2</a:t>
            </a:r>
            <a:r>
              <a:rPr lang="en-GB" altLang="en-US" dirty="0">
                <a:solidFill>
                  <a:srgbClr val="660066"/>
                </a:solidFill>
                <a:ea typeface="Arial Unicode MS" panose="020B0604020202020204" pitchFamily="34" charset="-128"/>
                <a:cs typeface="Arial Unicode MS" panose="020B0604020202020204" pitchFamily="34" charset="-128"/>
              </a:rPr>
              <a:t> and</a:t>
            </a:r>
            <a:r>
              <a:rPr lang="en-GB" altLang="en-US" b="1" dirty="0">
                <a:solidFill>
                  <a:srgbClr val="660066"/>
                </a:solidFill>
                <a:ea typeface="Arial Unicode MS" panose="020B0604020202020204" pitchFamily="34" charset="-128"/>
                <a:cs typeface="Arial Unicode MS" panose="020B0604020202020204" pitchFamily="34" charset="-128"/>
              </a:rPr>
              <a:t> ext3</a:t>
            </a:r>
            <a:r>
              <a:rPr lang="en-GB" altLang="en-US" dirty="0">
                <a:solidFill>
                  <a:srgbClr val="660066"/>
                </a:solidFill>
                <a:ea typeface="Arial Unicode MS" panose="020B0604020202020204" pitchFamily="34" charset="-128"/>
                <a:cs typeface="Arial Unicode MS" panose="020B0604020202020204" pitchFamily="34" charset="-128"/>
              </a:rPr>
              <a:t> and the </a:t>
            </a:r>
            <a:r>
              <a:rPr lang="en-GB" altLang="en-US" b="1" dirty="0">
                <a:solidFill>
                  <a:srgbClr val="660066"/>
                </a:solidFill>
                <a:ea typeface="Arial Unicode MS" panose="020B0604020202020204" pitchFamily="34" charset="-128"/>
                <a:cs typeface="Arial Unicode MS" panose="020B0604020202020204" pitchFamily="34" charset="-128"/>
              </a:rPr>
              <a:t>UFS</a:t>
            </a:r>
            <a:endParaRPr lang="en-GB" altLang="en-US"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dirty="0">
                <a:ea typeface="Arial Unicode MS" panose="020B0604020202020204" pitchFamily="34" charset="-128"/>
                <a:cs typeface="Arial Unicode MS" panose="020B0604020202020204" pitchFamily="34" charset="-128"/>
              </a:rPr>
              <a:t> </a:t>
            </a:r>
            <a:r>
              <a:rPr lang="en-IE" altLang="en-US" dirty="0">
                <a:ea typeface="Arial Unicode MS" panose="020B0604020202020204" pitchFamily="34" charset="-128"/>
                <a:cs typeface="Arial Unicode MS" panose="020B0604020202020204" pitchFamily="34" charset="-128"/>
              </a:rPr>
              <a:t> </a:t>
            </a:r>
            <a:endParaRPr lang="en-GB" altLang="en-US" dirty="0">
              <a:ea typeface="Arial Unicode MS" panose="020B0604020202020204" pitchFamily="34" charset="-128"/>
              <a:cs typeface="Arial Unicode MS" panose="020B0604020202020204" pitchFamily="34" charset="-128"/>
            </a:endParaRPr>
          </a:p>
          <a:p>
            <a:pPr algn="just">
              <a:spcBef>
                <a:spcPct val="50000"/>
              </a:spcBef>
              <a:buNone/>
            </a:pPr>
            <a:r>
              <a:rPr lang="en-GB" altLang="en-US" b="1" dirty="0">
                <a:solidFill>
                  <a:srgbClr val="333399"/>
                </a:solidFill>
                <a:cs typeface="Times New Roman" panose="02020603050405020304" pitchFamily="18" charset="0"/>
              </a:rPr>
              <a:t>Improvements over the traditional UNIX file system as follows</a:t>
            </a:r>
            <a:r>
              <a:rPr lang="en-GB" altLang="en-US" b="1" dirty="0" smtClean="0">
                <a:solidFill>
                  <a:srgbClr val="333399"/>
                </a:solidFill>
                <a:cs typeface="Times New Roman" panose="02020603050405020304" pitchFamily="18" charset="0"/>
              </a:rPr>
              <a:t>:</a:t>
            </a:r>
            <a:endParaRPr lang="en-GB" altLang="en-US" b="1" dirty="0">
              <a:solidFill>
                <a:srgbClr val="333399"/>
              </a:solidFill>
              <a:cs typeface="Times New Roman" panose="02020603050405020304" pitchFamily="18" charset="0"/>
            </a:endParaRPr>
          </a:p>
          <a:p>
            <a:pPr algn="just">
              <a:spcBef>
                <a:spcPct val="50000"/>
              </a:spcBef>
            </a:pPr>
            <a:r>
              <a:rPr lang="en-GB" altLang="en-US" b="1" dirty="0">
                <a:solidFill>
                  <a:srgbClr val="660066"/>
                </a:solidFill>
                <a:cs typeface="Times New Roman" panose="02020603050405020304" pitchFamily="18" charset="0"/>
              </a:rPr>
              <a:t> Long file names</a:t>
            </a:r>
            <a:r>
              <a:rPr lang="en-GB" altLang="en-US" dirty="0">
                <a:solidFill>
                  <a:srgbClr val="660066"/>
                </a:solidFill>
                <a:cs typeface="Times New Roman" panose="02020603050405020304" pitchFamily="18" charset="0"/>
              </a:rPr>
              <a:t> of variable length are supported</a:t>
            </a:r>
          </a:p>
          <a:p>
            <a:pPr algn="just">
              <a:spcBef>
                <a:spcPct val="50000"/>
              </a:spcBef>
            </a:pPr>
            <a:r>
              <a:rPr lang="en-GB" altLang="en-US" dirty="0">
                <a:solidFill>
                  <a:srgbClr val="660066"/>
                </a:solidFill>
                <a:cs typeface="Times New Roman" panose="02020603050405020304" pitchFamily="18" charset="0"/>
              </a:rPr>
              <a:t> Division of the disk into </a:t>
            </a:r>
            <a:r>
              <a:rPr lang="en-GB" altLang="en-US" b="1" dirty="0">
                <a:solidFill>
                  <a:srgbClr val="660066"/>
                </a:solidFill>
                <a:cs typeface="Times New Roman" panose="02020603050405020304" pitchFamily="18" charset="0"/>
              </a:rPr>
              <a:t>cylinder groups</a:t>
            </a:r>
            <a:r>
              <a:rPr lang="en-GB" altLang="en-US" dirty="0">
                <a:solidFill>
                  <a:srgbClr val="660066"/>
                </a:solidFill>
                <a:cs typeface="Times New Roman" panose="02020603050405020304" pitchFamily="18" charset="0"/>
              </a:rPr>
              <a:t> to </a:t>
            </a:r>
            <a:r>
              <a:rPr lang="en-GB" altLang="en-US" b="1" dirty="0">
                <a:solidFill>
                  <a:srgbClr val="660066"/>
                </a:solidFill>
                <a:cs typeface="Times New Roman" panose="02020603050405020304" pitchFamily="18" charset="0"/>
              </a:rPr>
              <a:t>improve performance</a:t>
            </a:r>
          </a:p>
          <a:p>
            <a:pPr algn="just">
              <a:spcBef>
                <a:spcPct val="50000"/>
              </a:spcBef>
            </a:pPr>
            <a:r>
              <a:rPr lang="en-GB" altLang="en-US" dirty="0">
                <a:solidFill>
                  <a:srgbClr val="660066"/>
                </a:solidFill>
                <a:cs typeface="Times New Roman" panose="02020603050405020304" pitchFamily="18" charset="0"/>
              </a:rPr>
              <a:t> Inclusion of </a:t>
            </a:r>
            <a:r>
              <a:rPr lang="en-GB" altLang="en-US" b="1" dirty="0">
                <a:solidFill>
                  <a:srgbClr val="660066"/>
                </a:solidFill>
                <a:cs typeface="Times New Roman" panose="02020603050405020304" pitchFamily="18" charset="0"/>
              </a:rPr>
              <a:t>redundant structures</a:t>
            </a:r>
            <a:r>
              <a:rPr lang="en-GB" altLang="en-US" dirty="0">
                <a:solidFill>
                  <a:srgbClr val="660066"/>
                </a:solidFill>
                <a:cs typeface="Times New Roman" panose="02020603050405020304" pitchFamily="18" charset="0"/>
              </a:rPr>
              <a:t> to </a:t>
            </a:r>
            <a:r>
              <a:rPr lang="en-GB" altLang="en-US" b="1" dirty="0">
                <a:solidFill>
                  <a:srgbClr val="660066"/>
                </a:solidFill>
                <a:cs typeface="Times New Roman" panose="02020603050405020304" pitchFamily="18" charset="0"/>
              </a:rPr>
              <a:t>enhance reliability</a:t>
            </a:r>
          </a:p>
          <a:p>
            <a:pPr algn="just">
              <a:spcBef>
                <a:spcPct val="50000"/>
              </a:spcBef>
            </a:pPr>
            <a:r>
              <a:rPr lang="en-GB" altLang="en-US" dirty="0">
                <a:solidFill>
                  <a:srgbClr val="660066"/>
                </a:solidFill>
                <a:cs typeface="Times New Roman" panose="02020603050405020304" pitchFamily="18" charset="0"/>
              </a:rPr>
              <a:t>Uses </a:t>
            </a:r>
            <a:r>
              <a:rPr lang="en-GB" altLang="en-US" b="1" dirty="0">
                <a:solidFill>
                  <a:srgbClr val="660066"/>
                </a:solidFill>
                <a:cs typeface="Times New Roman" panose="02020603050405020304" pitchFamily="18" charset="0"/>
              </a:rPr>
              <a:t>two block sizes</a:t>
            </a:r>
            <a:r>
              <a:rPr lang="en-GB" altLang="en-US" dirty="0">
                <a:solidFill>
                  <a:srgbClr val="660066"/>
                </a:solidFill>
                <a:cs typeface="Times New Roman" panose="02020603050405020304" pitchFamily="18" charset="0"/>
              </a:rPr>
              <a:t> to optimise space allocation and performance</a:t>
            </a:r>
            <a:endParaRPr lang="en-GB" altLang="en-US" dirty="0">
              <a:solidFill>
                <a:srgbClr val="660066"/>
              </a:solidFill>
              <a:ea typeface="Arial Unicode MS" panose="020B0604020202020204" pitchFamily="34" charset="-128"/>
              <a:cs typeface="Arial Unicode MS" panose="020B0604020202020204" pitchFamily="34" charset="-128"/>
            </a:endParaRPr>
          </a:p>
          <a:p>
            <a:pPr marL="0" indent="0">
              <a:buNone/>
            </a:pPr>
            <a:endParaRPr lang="en-IE"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734745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99782"/>
          </a:xfrm>
        </p:spPr>
        <p:txBody>
          <a:bodyPr/>
          <a:lstStyle/>
          <a:p>
            <a:r>
              <a:rPr lang="en-IE" sz="3600" dirty="0" smtClean="0"/>
              <a:t>The ext2 file system</a:t>
            </a:r>
            <a:endParaRPr lang="en-IE" sz="3600" dirty="0"/>
          </a:p>
        </p:txBody>
      </p:sp>
      <p:sp>
        <p:nvSpPr>
          <p:cNvPr id="3" name="Content Placeholder 2"/>
          <p:cNvSpPr>
            <a:spLocks noGrp="1"/>
          </p:cNvSpPr>
          <p:nvPr>
            <p:ph idx="1"/>
          </p:nvPr>
        </p:nvSpPr>
        <p:spPr>
          <a:xfrm>
            <a:off x="609601" y="1600201"/>
            <a:ext cx="10962217" cy="1531620"/>
          </a:xfrm>
        </p:spPr>
        <p:txBody>
          <a:bodyPr/>
          <a:lstStyle/>
          <a:p>
            <a:pPr>
              <a:spcBef>
                <a:spcPct val="50000"/>
              </a:spcBef>
              <a:buNone/>
            </a:pPr>
            <a:r>
              <a:rPr lang="en-GB" altLang="en-US" sz="2000" dirty="0">
                <a:solidFill>
                  <a:srgbClr val="660066"/>
                </a:solidFill>
                <a:cs typeface="Times New Roman" panose="02020603050405020304" pitchFamily="18" charset="0"/>
              </a:rPr>
              <a:t>The </a:t>
            </a:r>
            <a:r>
              <a:rPr lang="en-GB" altLang="en-US" sz="2000" b="1" dirty="0">
                <a:solidFill>
                  <a:srgbClr val="660066"/>
                </a:solidFill>
                <a:cs typeface="Times New Roman" panose="02020603050405020304" pitchFamily="18" charset="0"/>
              </a:rPr>
              <a:t>ext2</a:t>
            </a:r>
            <a:r>
              <a:rPr lang="en-GB" altLang="en-US" sz="2000" dirty="0">
                <a:solidFill>
                  <a:srgbClr val="660066"/>
                </a:solidFill>
                <a:cs typeface="Times New Roman" panose="02020603050405020304" pitchFamily="18" charset="0"/>
              </a:rPr>
              <a:t> is one of the most popular Linux files systems Based on the </a:t>
            </a:r>
            <a:r>
              <a:rPr lang="en-GB" altLang="en-US" sz="2000" b="1" dirty="0">
                <a:solidFill>
                  <a:srgbClr val="660066"/>
                </a:solidFill>
                <a:cs typeface="Times New Roman" panose="02020603050405020304" pitchFamily="18" charset="0"/>
              </a:rPr>
              <a:t>Berkeley Fast File System</a:t>
            </a:r>
            <a:r>
              <a:rPr lang="en-GB" altLang="en-US" sz="2000" dirty="0">
                <a:solidFill>
                  <a:srgbClr val="660066"/>
                </a:solidFill>
                <a:cs typeface="Times New Roman" panose="02020603050405020304" pitchFamily="18" charset="0"/>
              </a:rPr>
              <a:t>.</a:t>
            </a:r>
            <a:endParaRPr lang="en-GB" altLang="en-US" sz="2000"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2000" dirty="0">
                <a:solidFill>
                  <a:srgbClr val="660066"/>
                </a:solidFill>
                <a:cs typeface="Times New Roman" panose="02020603050405020304" pitchFamily="18" charset="0"/>
              </a:rPr>
              <a:t>The disk is divided into </a:t>
            </a:r>
            <a:r>
              <a:rPr lang="en-GB" altLang="en-US" sz="2000" b="1" dirty="0">
                <a:solidFill>
                  <a:srgbClr val="660066"/>
                </a:solidFill>
                <a:cs typeface="Times New Roman" panose="02020603050405020304" pitchFamily="18" charset="0"/>
              </a:rPr>
              <a:t>block groups</a:t>
            </a:r>
            <a:r>
              <a:rPr lang="en-GB" altLang="en-US" sz="2000" dirty="0">
                <a:solidFill>
                  <a:srgbClr val="660066"/>
                </a:solidFill>
                <a:cs typeface="Times New Roman" panose="02020603050405020304" pitchFamily="18" charset="0"/>
              </a:rPr>
              <a:t>, not </a:t>
            </a:r>
            <a:r>
              <a:rPr lang="en-GB" altLang="en-US" sz="2000" b="1" dirty="0">
                <a:solidFill>
                  <a:srgbClr val="660066"/>
                </a:solidFill>
                <a:cs typeface="Times New Roman" panose="02020603050405020304" pitchFamily="18" charset="0"/>
              </a:rPr>
              <a:t>cylinder groups</a:t>
            </a:r>
            <a:endParaRPr lang="en-GB" altLang="en-US" sz="2000"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2000" b="1" dirty="0">
                <a:solidFill>
                  <a:srgbClr val="660066"/>
                </a:solidFill>
                <a:cs typeface="Times New Roman" panose="02020603050405020304" pitchFamily="18" charset="0"/>
              </a:rPr>
              <a:t> </a:t>
            </a:r>
            <a:r>
              <a:rPr lang="en-GB" altLang="en-US" sz="2000" dirty="0">
                <a:solidFill>
                  <a:srgbClr val="660066"/>
                </a:solidFill>
                <a:cs typeface="Times New Roman" panose="02020603050405020304" pitchFamily="18" charset="0"/>
              </a:rPr>
              <a:t>Each one of the </a:t>
            </a:r>
            <a:r>
              <a:rPr lang="en-GB" altLang="en-US" sz="2000" b="1" dirty="0">
                <a:solidFill>
                  <a:srgbClr val="660066"/>
                </a:solidFill>
                <a:cs typeface="Times New Roman" panose="02020603050405020304" pitchFamily="18" charset="0"/>
              </a:rPr>
              <a:t>block groups</a:t>
            </a:r>
            <a:r>
              <a:rPr lang="en-GB" altLang="en-US" sz="2000" dirty="0">
                <a:solidFill>
                  <a:srgbClr val="660066"/>
                </a:solidFill>
                <a:cs typeface="Times New Roman" panose="02020603050405020304" pitchFamily="18" charset="0"/>
              </a:rPr>
              <a:t> has a redundant copy of the </a:t>
            </a:r>
            <a:r>
              <a:rPr lang="en-GB" altLang="en-US" sz="2000" b="1" dirty="0">
                <a:solidFill>
                  <a:srgbClr val="660066"/>
                </a:solidFill>
                <a:cs typeface="Times New Roman" panose="02020603050405020304" pitchFamily="18" charset="0"/>
              </a:rPr>
              <a:t>superblock</a:t>
            </a:r>
            <a:r>
              <a:rPr lang="en-GB" altLang="en-US" sz="2000" dirty="0">
                <a:solidFill>
                  <a:srgbClr val="660066"/>
                </a:solidFill>
                <a:cs typeface="Times New Roman" panose="02020603050405020304" pitchFamily="18" charset="0"/>
              </a:rPr>
              <a:t> and other structures</a:t>
            </a:r>
          </a:p>
          <a:p>
            <a:pPr marL="0" indent="0">
              <a:buNone/>
            </a:pPr>
            <a:endParaRPr lang="en-IE"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6" name="Picture 5"/>
          <p:cNvPicPr>
            <a:picLocks noChangeAspect="1"/>
          </p:cNvPicPr>
          <p:nvPr/>
        </p:nvPicPr>
        <p:blipFill>
          <a:blip r:embed="rId3">
            <a:duotone>
              <a:prstClr val="black"/>
              <a:schemeClr val="tx1">
                <a:tint val="45000"/>
                <a:satMod val="400000"/>
              </a:schemeClr>
            </a:duotone>
          </a:blip>
          <a:stretch>
            <a:fillRect/>
          </a:stretch>
        </p:blipFill>
        <p:spPr>
          <a:xfrm>
            <a:off x="766722" y="3402690"/>
            <a:ext cx="6651348" cy="1592219"/>
          </a:xfrm>
          <a:prstGeom prst="rect">
            <a:avLst/>
          </a:prstGeom>
        </p:spPr>
      </p:pic>
      <p:sp>
        <p:nvSpPr>
          <p:cNvPr id="9" name="TextBox 8"/>
          <p:cNvSpPr txBox="1"/>
          <p:nvPr/>
        </p:nvSpPr>
        <p:spPr>
          <a:xfrm>
            <a:off x="994410" y="5306297"/>
            <a:ext cx="3966210" cy="369332"/>
          </a:xfrm>
          <a:prstGeom prst="rect">
            <a:avLst/>
          </a:prstGeom>
          <a:noFill/>
        </p:spPr>
        <p:txBody>
          <a:bodyPr wrap="square" rtlCol="0">
            <a:spAutoFit/>
          </a:bodyPr>
          <a:lstStyle/>
          <a:p>
            <a:r>
              <a:rPr lang="en-IE" b="1" dirty="0" smtClean="0">
                <a:solidFill>
                  <a:srgbClr val="7030A0"/>
                </a:solidFill>
                <a:latin typeface="Liberation Serif" panose="02020603050405020304" pitchFamily="18" charset="0"/>
                <a:ea typeface="Liberation Serif" panose="02020603050405020304" pitchFamily="18" charset="0"/>
                <a:cs typeface="Liberation Serif" panose="02020603050405020304" pitchFamily="18" charset="0"/>
              </a:rPr>
              <a:t>Disk layout of the ext2 file system</a:t>
            </a:r>
            <a:endParaRPr lang="en-IE" b="1" dirty="0">
              <a:solidFill>
                <a:srgbClr val="7030A0"/>
              </a:solidFill>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587385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811212"/>
          </a:xfrm>
        </p:spPr>
        <p:txBody>
          <a:bodyPr/>
          <a:lstStyle/>
          <a:p>
            <a:r>
              <a:rPr lang="en-IE" sz="3600" dirty="0"/>
              <a:t>The </a:t>
            </a:r>
            <a:r>
              <a:rPr lang="en-IE" sz="3600" dirty="0" smtClean="0"/>
              <a:t>ext3 </a:t>
            </a:r>
            <a:r>
              <a:rPr lang="en-IE" sz="3600" dirty="0"/>
              <a:t>file system</a:t>
            </a:r>
          </a:p>
        </p:txBody>
      </p:sp>
      <p:sp>
        <p:nvSpPr>
          <p:cNvPr id="3" name="Content Placeholder 2"/>
          <p:cNvSpPr>
            <a:spLocks noGrp="1"/>
          </p:cNvSpPr>
          <p:nvPr>
            <p:ph idx="1"/>
          </p:nvPr>
        </p:nvSpPr>
        <p:spPr/>
        <p:txBody>
          <a:bodyPr/>
          <a:lstStyle/>
          <a:p>
            <a:pPr algn="ctr">
              <a:spcBef>
                <a:spcPct val="50000"/>
              </a:spcBef>
              <a:buNone/>
            </a:pPr>
            <a:r>
              <a:rPr lang="en-GB" altLang="en-US" sz="3600" b="1" dirty="0">
                <a:solidFill>
                  <a:srgbClr val="333399"/>
                </a:solidFill>
                <a:ea typeface="Arial Unicode MS" panose="020B0604020202020204" pitchFamily="34" charset="-128"/>
                <a:cs typeface="Arial Unicode MS" panose="020B0604020202020204" pitchFamily="34" charset="-128"/>
              </a:rPr>
              <a:t>The ext3 file system </a:t>
            </a:r>
            <a:r>
              <a:rPr lang="en-GB" altLang="en-US" dirty="0">
                <a:solidFill>
                  <a:srgbClr val="333399"/>
                </a:solidFill>
                <a:cs typeface="Times New Roman" panose="02020603050405020304" pitchFamily="18" charset="0"/>
              </a:rPr>
              <a:t>(Stephen Tweedie 2001)</a:t>
            </a:r>
            <a:endParaRPr lang="en-GB" altLang="en-US" dirty="0">
              <a:solidFill>
                <a:srgbClr val="333399"/>
              </a:solidFill>
              <a:ea typeface="Arial Unicode MS" panose="020B0604020202020204" pitchFamily="34" charset="-128"/>
              <a:cs typeface="Arial Unicode MS" panose="020B0604020202020204" pitchFamily="34" charset="-128"/>
            </a:endParaRPr>
          </a:p>
          <a:p>
            <a:pPr algn="ctr">
              <a:spcBef>
                <a:spcPct val="50000"/>
              </a:spcBef>
              <a:buNone/>
            </a:pPr>
            <a:endParaRPr lang="en-GB" altLang="en-US" dirty="0">
              <a:solidFill>
                <a:srgbClr val="660066"/>
              </a:solidFill>
              <a:ea typeface="Arial Unicode MS" panose="020B0604020202020204" pitchFamily="34" charset="-128"/>
              <a:cs typeface="Arial Unicode MS" panose="020B0604020202020204" pitchFamily="34" charset="-128"/>
            </a:endParaRPr>
          </a:p>
          <a:p>
            <a:pPr>
              <a:spcBef>
                <a:spcPct val="50000"/>
              </a:spcBef>
              <a:buNone/>
            </a:pPr>
            <a:r>
              <a:rPr lang="en-GB" altLang="en-US" dirty="0">
                <a:solidFill>
                  <a:srgbClr val="660066"/>
                </a:solidFill>
                <a:cs typeface="Times New Roman" panose="02020603050405020304" pitchFamily="18" charset="0"/>
              </a:rPr>
              <a:t>The </a:t>
            </a:r>
            <a:r>
              <a:rPr lang="en-GB" altLang="en-US" b="1" dirty="0">
                <a:solidFill>
                  <a:srgbClr val="660066"/>
                </a:solidFill>
                <a:cs typeface="Times New Roman" panose="02020603050405020304" pitchFamily="18" charset="0"/>
              </a:rPr>
              <a:t>ext3</a:t>
            </a:r>
            <a:r>
              <a:rPr lang="en-GB" altLang="en-US" dirty="0">
                <a:solidFill>
                  <a:srgbClr val="660066"/>
                </a:solidFill>
                <a:cs typeface="Times New Roman" panose="02020603050405020304" pitchFamily="18" charset="0"/>
              </a:rPr>
              <a:t> file system supports the </a:t>
            </a:r>
            <a:r>
              <a:rPr lang="en-GB" altLang="en-US" b="1" dirty="0">
                <a:solidFill>
                  <a:srgbClr val="660066"/>
                </a:solidFill>
                <a:cs typeface="Times New Roman" panose="02020603050405020304" pitchFamily="18" charset="0"/>
              </a:rPr>
              <a:t>journaling</a:t>
            </a:r>
            <a:r>
              <a:rPr lang="en-GB" altLang="en-US" dirty="0">
                <a:solidFill>
                  <a:srgbClr val="660066"/>
                </a:solidFill>
                <a:cs typeface="Times New Roman" panose="02020603050405020304" pitchFamily="18" charset="0"/>
              </a:rPr>
              <a:t> feature and directory </a:t>
            </a:r>
            <a:r>
              <a:rPr lang="en-GB" altLang="en-US" b="1" dirty="0">
                <a:solidFill>
                  <a:srgbClr val="660066"/>
                </a:solidFill>
                <a:cs typeface="Times New Roman" panose="02020603050405020304" pitchFamily="18" charset="0"/>
              </a:rPr>
              <a:t>hash tree </a:t>
            </a:r>
            <a:r>
              <a:rPr lang="en-GB" altLang="en-US" b="1" dirty="0" smtClean="0">
                <a:solidFill>
                  <a:srgbClr val="660066"/>
                </a:solidFill>
                <a:cs typeface="Times New Roman" panose="02020603050405020304" pitchFamily="18" charset="0"/>
              </a:rPr>
              <a:t>sorting</a:t>
            </a:r>
            <a:r>
              <a:rPr lang="en-GB" altLang="en-US" dirty="0" smtClean="0">
                <a:solidFill>
                  <a:srgbClr val="660066"/>
                </a:solidFill>
                <a:cs typeface="Times New Roman" panose="02020603050405020304" pitchFamily="18" charset="0"/>
              </a:rPr>
              <a:t>; otherwise </a:t>
            </a:r>
            <a:r>
              <a:rPr lang="en-GB" altLang="en-US" dirty="0">
                <a:solidFill>
                  <a:srgbClr val="660066"/>
                </a:solidFill>
                <a:cs typeface="Times New Roman" panose="02020603050405020304" pitchFamily="18" charset="0"/>
              </a:rPr>
              <a:t>it is similar to the </a:t>
            </a:r>
            <a:r>
              <a:rPr lang="en-GB" altLang="en-US" b="1" dirty="0">
                <a:solidFill>
                  <a:srgbClr val="660066"/>
                </a:solidFill>
                <a:cs typeface="Times New Roman" panose="02020603050405020304" pitchFamily="18" charset="0"/>
              </a:rPr>
              <a:t>ext2.</a:t>
            </a:r>
            <a:r>
              <a:rPr lang="en-GB" altLang="en-US" dirty="0">
                <a:solidFill>
                  <a:srgbClr val="660066"/>
                </a:solidFill>
                <a:cs typeface="Times New Roman" panose="02020603050405020304" pitchFamily="18" charset="0"/>
              </a:rPr>
              <a:t>  </a:t>
            </a:r>
          </a:p>
          <a:p>
            <a:endParaRPr lang="en-IE"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9886551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99782"/>
          </a:xfrm>
        </p:spPr>
        <p:txBody>
          <a:bodyPr/>
          <a:lstStyle/>
          <a:p>
            <a:r>
              <a:rPr lang="en-IE" sz="3600" dirty="0"/>
              <a:t>The </a:t>
            </a:r>
            <a:r>
              <a:rPr lang="en-IE" sz="3600" dirty="0" smtClean="0"/>
              <a:t>ext4 </a:t>
            </a:r>
            <a:r>
              <a:rPr lang="en-IE" sz="3600" dirty="0"/>
              <a:t>file system</a:t>
            </a:r>
          </a:p>
        </p:txBody>
      </p:sp>
      <p:sp>
        <p:nvSpPr>
          <p:cNvPr id="3" name="Content Placeholder 2"/>
          <p:cNvSpPr>
            <a:spLocks noGrp="1"/>
          </p:cNvSpPr>
          <p:nvPr>
            <p:ph idx="1"/>
          </p:nvPr>
        </p:nvSpPr>
        <p:spPr/>
        <p:txBody>
          <a:bodyPr/>
          <a:lstStyle/>
          <a:p>
            <a:pPr>
              <a:spcBef>
                <a:spcPct val="0"/>
              </a:spcBef>
              <a:buNone/>
            </a:pPr>
            <a:r>
              <a:rPr lang="en-GB" altLang="en-US" dirty="0">
                <a:solidFill>
                  <a:srgbClr val="660066"/>
                </a:solidFill>
                <a:cs typeface="Times New Roman" panose="02020603050405020304" pitchFamily="18" charset="0"/>
              </a:rPr>
              <a:t>The</a:t>
            </a:r>
            <a:r>
              <a:rPr lang="en-GB" altLang="en-US" b="1" dirty="0">
                <a:solidFill>
                  <a:srgbClr val="660066"/>
                </a:solidFill>
                <a:cs typeface="Times New Roman" panose="02020603050405020304" pitchFamily="18" charset="0"/>
              </a:rPr>
              <a:t> ext4</a:t>
            </a:r>
            <a:r>
              <a:rPr lang="en-GB" altLang="en-US" dirty="0">
                <a:solidFill>
                  <a:srgbClr val="660066"/>
                </a:solidFill>
                <a:cs typeface="Times New Roman" panose="02020603050405020304" pitchFamily="18" charset="0"/>
              </a:rPr>
              <a:t> was introduced in 2008. </a:t>
            </a:r>
            <a:endParaRPr lang="en-IE" altLang="en-US" sz="1400" dirty="0">
              <a:cs typeface="Times New Roman" panose="02020603050405020304" pitchFamily="18" charset="0"/>
            </a:endParaRPr>
          </a:p>
          <a:p>
            <a:pPr>
              <a:spcBef>
                <a:spcPct val="0"/>
              </a:spcBef>
              <a:buNone/>
            </a:pPr>
            <a:r>
              <a:rPr lang="en-GB" altLang="en-US" dirty="0">
                <a:solidFill>
                  <a:srgbClr val="660066"/>
                </a:solidFill>
                <a:cs typeface="Times New Roman" panose="02020603050405020304" pitchFamily="18" charset="0"/>
              </a:rPr>
              <a:t> </a:t>
            </a:r>
            <a:endParaRPr lang="en-IE" altLang="en-US" sz="1400" dirty="0">
              <a:cs typeface="Times New Roman" panose="02020603050405020304" pitchFamily="18" charset="0"/>
            </a:endParaRPr>
          </a:p>
          <a:p>
            <a:pPr>
              <a:spcBef>
                <a:spcPct val="0"/>
              </a:spcBef>
              <a:buNone/>
            </a:pPr>
            <a:r>
              <a:rPr lang="en-GB" altLang="en-US" dirty="0">
                <a:solidFill>
                  <a:srgbClr val="660066"/>
                </a:solidFill>
                <a:cs typeface="Times New Roman" panose="02020603050405020304" pitchFamily="18" charset="0"/>
              </a:rPr>
              <a:t>The maximum individual file size can be from 16GB to 16TB in size. </a:t>
            </a:r>
            <a:endParaRPr lang="en-IE" altLang="en-US" sz="1400" dirty="0">
              <a:cs typeface="Times New Roman" panose="02020603050405020304" pitchFamily="18" charset="0"/>
            </a:endParaRPr>
          </a:p>
          <a:p>
            <a:pPr>
              <a:spcBef>
                <a:spcPct val="0"/>
              </a:spcBef>
              <a:buNone/>
            </a:pPr>
            <a:r>
              <a:rPr lang="en-GB" altLang="en-US" dirty="0">
                <a:solidFill>
                  <a:srgbClr val="660066"/>
                </a:solidFill>
                <a:cs typeface="Times New Roman" panose="02020603050405020304" pitchFamily="18" charset="0"/>
              </a:rPr>
              <a:t> </a:t>
            </a:r>
            <a:endParaRPr lang="en-IE" altLang="en-US" sz="1400" dirty="0">
              <a:cs typeface="Times New Roman" panose="02020603050405020304" pitchFamily="18" charset="0"/>
            </a:endParaRPr>
          </a:p>
          <a:p>
            <a:pPr>
              <a:spcBef>
                <a:spcPct val="0"/>
              </a:spcBef>
              <a:buNone/>
            </a:pPr>
            <a:r>
              <a:rPr lang="en-GB" altLang="en-US" dirty="0">
                <a:solidFill>
                  <a:srgbClr val="660066"/>
                </a:solidFill>
                <a:cs typeface="Times New Roman" panose="02020603050405020304" pitchFamily="18" charset="0"/>
              </a:rPr>
              <a:t>The maximum file system size is 1EB (Exabyte). </a:t>
            </a:r>
            <a:endParaRPr lang="en-IE" altLang="en-US" sz="1400" dirty="0">
              <a:cs typeface="Times New Roman" panose="02020603050405020304" pitchFamily="18" charset="0"/>
            </a:endParaRPr>
          </a:p>
          <a:p>
            <a:pPr>
              <a:spcBef>
                <a:spcPct val="0"/>
              </a:spcBef>
              <a:buNone/>
            </a:pPr>
            <a:r>
              <a:rPr lang="en-GB" altLang="en-US" dirty="0">
                <a:solidFill>
                  <a:srgbClr val="660066"/>
                </a:solidFill>
                <a:cs typeface="Times New Roman" panose="02020603050405020304" pitchFamily="18" charset="0"/>
              </a:rPr>
              <a:t> </a:t>
            </a:r>
            <a:endParaRPr lang="en-IE" altLang="en-US" sz="1400" dirty="0">
              <a:cs typeface="Times New Roman" panose="02020603050405020304" pitchFamily="18" charset="0"/>
            </a:endParaRPr>
          </a:p>
          <a:p>
            <a:pPr>
              <a:spcBef>
                <a:spcPct val="0"/>
              </a:spcBef>
              <a:buNone/>
            </a:pPr>
            <a:r>
              <a:rPr lang="en-GB" altLang="en-US" dirty="0">
                <a:solidFill>
                  <a:srgbClr val="660066"/>
                </a:solidFill>
                <a:cs typeface="Times New Roman" panose="02020603050405020304" pitchFamily="18" charset="0"/>
              </a:rPr>
              <a:t>An existing </a:t>
            </a:r>
            <a:r>
              <a:rPr lang="en-GB" altLang="en-US" b="1" dirty="0">
                <a:solidFill>
                  <a:srgbClr val="660066"/>
                </a:solidFill>
                <a:cs typeface="Times New Roman" panose="02020603050405020304" pitchFamily="18" charset="0"/>
              </a:rPr>
              <a:t>ext3</a:t>
            </a:r>
            <a:r>
              <a:rPr lang="en-GB" altLang="en-US" dirty="0">
                <a:solidFill>
                  <a:srgbClr val="660066"/>
                </a:solidFill>
                <a:cs typeface="Times New Roman" panose="02020603050405020304" pitchFamily="18" charset="0"/>
              </a:rPr>
              <a:t> file system can be directly mounted as an </a:t>
            </a:r>
            <a:r>
              <a:rPr lang="en-GB" altLang="en-US" b="1" dirty="0">
                <a:solidFill>
                  <a:srgbClr val="660066"/>
                </a:solidFill>
                <a:cs typeface="Times New Roman" panose="02020603050405020304" pitchFamily="18" charset="0"/>
              </a:rPr>
              <a:t>ext4</a:t>
            </a:r>
            <a:r>
              <a:rPr lang="en-GB" altLang="en-US" dirty="0">
                <a:solidFill>
                  <a:srgbClr val="660066"/>
                </a:solidFill>
                <a:cs typeface="Times New Roman" panose="02020603050405020304" pitchFamily="18" charset="0"/>
              </a:rPr>
              <a:t> file system.</a:t>
            </a:r>
            <a:endParaRPr lang="en-IE" altLang="en-US" sz="1400" dirty="0">
              <a:cs typeface="Times New Roman" panose="02020603050405020304" pitchFamily="18" charset="0"/>
            </a:endParaRPr>
          </a:p>
          <a:p>
            <a:pPr>
              <a:spcBef>
                <a:spcPct val="0"/>
              </a:spcBef>
              <a:buNone/>
            </a:pPr>
            <a:r>
              <a:rPr lang="en-GB" altLang="en-US" dirty="0">
                <a:solidFill>
                  <a:srgbClr val="660066"/>
                </a:solidFill>
                <a:cs typeface="Times New Roman" panose="02020603050405020304" pitchFamily="18" charset="0"/>
              </a:rPr>
              <a:t> </a:t>
            </a:r>
            <a:endParaRPr lang="en-IE" altLang="en-US" sz="1400" dirty="0">
              <a:cs typeface="Times New Roman" panose="02020603050405020304" pitchFamily="18" charset="0"/>
            </a:endParaRPr>
          </a:p>
          <a:p>
            <a:pPr>
              <a:spcBef>
                <a:spcPct val="0"/>
              </a:spcBef>
              <a:buNone/>
            </a:pPr>
            <a:r>
              <a:rPr lang="en-GB" altLang="en-US" dirty="0">
                <a:solidFill>
                  <a:srgbClr val="660066"/>
                </a:solidFill>
                <a:cs typeface="Times New Roman" panose="02020603050405020304" pitchFamily="18" charset="0"/>
              </a:rPr>
              <a:t>There are several other additional features that enhance performance. </a:t>
            </a:r>
            <a:endParaRPr lang="en-IE" altLang="en-US" sz="1400" dirty="0">
              <a:cs typeface="Times New Roman" panose="02020603050405020304" pitchFamily="18" charset="0"/>
            </a:endParaRPr>
          </a:p>
          <a:p>
            <a:pPr>
              <a:spcBef>
                <a:spcPct val="0"/>
              </a:spcBef>
              <a:buNone/>
            </a:pPr>
            <a:r>
              <a:rPr lang="en-GB" altLang="en-US" dirty="0">
                <a:solidFill>
                  <a:srgbClr val="660066"/>
                </a:solidFill>
                <a:cs typeface="Times New Roman" panose="02020603050405020304" pitchFamily="18" charset="0"/>
              </a:rPr>
              <a:t> </a:t>
            </a:r>
            <a:endParaRPr lang="en-IE" altLang="en-US" sz="1400" dirty="0">
              <a:cs typeface="Times New Roman" panose="02020603050405020304" pitchFamily="18" charset="0"/>
            </a:endParaRPr>
          </a:p>
          <a:p>
            <a:pPr>
              <a:spcBef>
                <a:spcPct val="0"/>
              </a:spcBef>
              <a:buNone/>
            </a:pPr>
            <a:r>
              <a:rPr lang="en-GB" altLang="en-US" dirty="0">
                <a:solidFill>
                  <a:srgbClr val="660066"/>
                </a:solidFill>
                <a:cs typeface="Times New Roman" panose="02020603050405020304" pitchFamily="18" charset="0"/>
              </a:rPr>
              <a:t>The </a:t>
            </a:r>
            <a:r>
              <a:rPr lang="en-GB" altLang="en-US" b="1" dirty="0">
                <a:solidFill>
                  <a:srgbClr val="660066"/>
                </a:solidFill>
                <a:cs typeface="Times New Roman" panose="02020603050405020304" pitchFamily="18" charset="0"/>
              </a:rPr>
              <a:t>ext4</a:t>
            </a:r>
            <a:r>
              <a:rPr lang="en-GB" altLang="en-US" dirty="0">
                <a:solidFill>
                  <a:srgbClr val="660066"/>
                </a:solidFill>
                <a:cs typeface="Times New Roman" panose="02020603050405020304" pitchFamily="18" charset="0"/>
              </a:rPr>
              <a:t> has the option of switching off journaling feature.</a:t>
            </a:r>
            <a:endParaRPr lang="en-IE" altLang="en-US" sz="1400" dirty="0">
              <a:cs typeface="Times New Roman" panose="02020603050405020304" pitchFamily="18" charset="0"/>
            </a:endParaRPr>
          </a:p>
          <a:p>
            <a:pPr marL="0" indent="0">
              <a:buNone/>
            </a:pPr>
            <a:endParaRPr lang="en-IE"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371866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15" y="1656874"/>
            <a:ext cx="2883625" cy="674052"/>
          </a:xfrm>
        </p:spPr>
        <p:txBody>
          <a:bodyPr/>
          <a:lstStyle/>
          <a:p>
            <a:r>
              <a:rPr lang="en-IE" sz="3600" dirty="0" smtClean="0"/>
              <a:t>File sharing</a:t>
            </a:r>
            <a:endParaRPr lang="en-IE" sz="3600" dirty="0"/>
          </a:p>
        </p:txBody>
      </p:sp>
      <p:sp>
        <p:nvSpPr>
          <p:cNvPr id="3" name="Content Placeholder 2"/>
          <p:cNvSpPr>
            <a:spLocks noGrp="1"/>
          </p:cNvSpPr>
          <p:nvPr>
            <p:ph idx="1"/>
          </p:nvPr>
        </p:nvSpPr>
        <p:spPr>
          <a:xfrm>
            <a:off x="609601" y="3657600"/>
            <a:ext cx="10962217" cy="2460625"/>
          </a:xfrm>
        </p:spPr>
        <p:txBody>
          <a:bodyPr/>
          <a:lstStyle/>
          <a:p>
            <a:pPr>
              <a:spcBef>
                <a:spcPct val="50000"/>
              </a:spcBef>
              <a:buNone/>
            </a:pPr>
            <a:r>
              <a:rPr lang="en-GB" altLang="en-US" sz="1800" b="1" dirty="0">
                <a:solidFill>
                  <a:srgbClr val="660066"/>
                </a:solidFill>
                <a:ea typeface="Arial Unicode MS" panose="020B0604020202020204" pitchFamily="34" charset="-128"/>
                <a:cs typeface="Arial Unicode MS" panose="020B0604020202020204" pitchFamily="34" charset="-128"/>
              </a:rPr>
              <a:t>Links (hard links)</a:t>
            </a:r>
            <a:endParaRPr lang="en-GB" altLang="en-US" sz="1800"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1800" dirty="0">
                <a:solidFill>
                  <a:srgbClr val="660066"/>
                </a:solidFill>
                <a:ea typeface="Arial Unicode MS" panose="020B0604020202020204" pitchFamily="34" charset="-128"/>
                <a:cs typeface="Arial Unicode MS" panose="020B0604020202020204" pitchFamily="34" charset="-128"/>
              </a:rPr>
              <a:t>Number of links to a file is registered in the file’s </a:t>
            </a:r>
            <a:r>
              <a:rPr lang="en-GB" altLang="en-US" sz="1800" dirty="0" err="1">
                <a:solidFill>
                  <a:srgbClr val="660066"/>
                </a:solidFill>
                <a:ea typeface="Arial Unicode MS" panose="020B0604020202020204" pitchFamily="34" charset="-128"/>
                <a:cs typeface="Arial Unicode MS" panose="020B0604020202020204" pitchFamily="34" charset="-128"/>
              </a:rPr>
              <a:t>inode’s</a:t>
            </a:r>
            <a:r>
              <a:rPr lang="en-GB" altLang="en-US" sz="1800" dirty="0">
                <a:solidFill>
                  <a:srgbClr val="660066"/>
                </a:solidFill>
                <a:ea typeface="Arial Unicode MS" panose="020B0604020202020204" pitchFamily="34" charset="-128"/>
                <a:cs typeface="Arial Unicode MS" panose="020B0604020202020204" pitchFamily="34" charset="-128"/>
              </a:rPr>
              <a:t> </a:t>
            </a:r>
            <a:r>
              <a:rPr lang="en-GB" altLang="en-US" sz="1800" i="1" dirty="0">
                <a:solidFill>
                  <a:srgbClr val="660066"/>
                </a:solidFill>
                <a:ea typeface="Arial Unicode MS" panose="020B0604020202020204" pitchFamily="34" charset="-128"/>
                <a:cs typeface="Arial Unicode MS" panose="020B0604020202020204" pitchFamily="34" charset="-128"/>
              </a:rPr>
              <a:t>link count</a:t>
            </a:r>
            <a:r>
              <a:rPr lang="en-GB" altLang="en-US" sz="1800" dirty="0">
                <a:solidFill>
                  <a:srgbClr val="660066"/>
                </a:solidFill>
                <a:ea typeface="Arial Unicode MS" panose="020B0604020202020204" pitchFamily="34" charset="-128"/>
                <a:cs typeface="Arial Unicode MS" panose="020B0604020202020204" pitchFamily="34" charset="-128"/>
              </a:rPr>
              <a:t> field, </a:t>
            </a:r>
            <a:r>
              <a:rPr lang="en-GB" altLang="en-US" sz="1800" b="1" dirty="0" err="1">
                <a:solidFill>
                  <a:srgbClr val="660066"/>
                </a:solidFill>
                <a:ea typeface="Arial Unicode MS" panose="020B0604020202020204" pitchFamily="34" charset="-128"/>
                <a:cs typeface="Arial Unicode MS" panose="020B0604020202020204" pitchFamily="34" charset="-128"/>
              </a:rPr>
              <a:t>nlinks</a:t>
            </a:r>
            <a:r>
              <a:rPr lang="en-GB" altLang="en-US" sz="1800" dirty="0">
                <a:solidFill>
                  <a:srgbClr val="660066"/>
                </a:solidFill>
                <a:ea typeface="Arial Unicode MS" panose="020B0604020202020204" pitchFamily="34" charset="-128"/>
                <a:cs typeface="Arial Unicode MS" panose="020B0604020202020204" pitchFamily="34" charset="-128"/>
              </a:rPr>
              <a:t> </a:t>
            </a:r>
          </a:p>
          <a:p>
            <a:pPr>
              <a:spcBef>
                <a:spcPct val="50000"/>
              </a:spcBef>
              <a:buNone/>
            </a:pPr>
            <a:r>
              <a:rPr lang="en-GB" altLang="en-US" sz="1800" dirty="0">
                <a:solidFill>
                  <a:srgbClr val="660066"/>
                </a:solidFill>
                <a:cs typeface="Times New Roman" panose="02020603050405020304" pitchFamily="18" charset="0"/>
              </a:rPr>
              <a:t>There is a single inode for the file </a:t>
            </a:r>
            <a:r>
              <a:rPr lang="en-GB" altLang="en-US" sz="1800" b="1" dirty="0">
                <a:solidFill>
                  <a:srgbClr val="660066"/>
                </a:solidFill>
                <a:cs typeface="Times New Roman" panose="02020603050405020304" pitchFamily="18" charset="0"/>
              </a:rPr>
              <a:t>work</a:t>
            </a:r>
            <a:r>
              <a:rPr lang="en-GB" altLang="en-US" sz="1800" dirty="0">
                <a:solidFill>
                  <a:srgbClr val="660066"/>
                </a:solidFill>
                <a:cs typeface="Times New Roman" panose="02020603050405020304" pitchFamily="18" charset="0"/>
              </a:rPr>
              <a:t>, there is always only a single inode for a file.</a:t>
            </a:r>
            <a:r>
              <a:rPr lang="en-GB" altLang="en-US" sz="1800" dirty="0">
                <a:cs typeface="Times New Roman" panose="02020603050405020304" pitchFamily="18" charset="0"/>
              </a:rPr>
              <a:t> </a:t>
            </a:r>
          </a:p>
          <a:p>
            <a:pPr>
              <a:spcBef>
                <a:spcPct val="50000"/>
              </a:spcBef>
              <a:buNone/>
            </a:pPr>
            <a:r>
              <a:rPr lang="en-GB" altLang="en-US" sz="1800" b="1" dirty="0">
                <a:solidFill>
                  <a:srgbClr val="660066"/>
                </a:solidFill>
                <a:cs typeface="Times New Roman" panose="02020603050405020304" pitchFamily="18" charset="0"/>
              </a:rPr>
              <a:t>Symbolic links</a:t>
            </a:r>
            <a:endParaRPr lang="en-IE" altLang="en-US" sz="1800" b="1" dirty="0">
              <a:solidFill>
                <a:srgbClr val="660066"/>
              </a:solidFill>
              <a:cs typeface="Times New Roman" panose="02020603050405020304" pitchFamily="18" charset="0"/>
            </a:endParaRPr>
          </a:p>
          <a:p>
            <a:pPr>
              <a:spcBef>
                <a:spcPct val="50000"/>
              </a:spcBef>
              <a:buNone/>
            </a:pPr>
            <a:r>
              <a:rPr lang="en-GB" altLang="en-US" sz="1800" dirty="0">
                <a:solidFill>
                  <a:srgbClr val="660066"/>
                </a:solidFill>
                <a:cs typeface="Times New Roman" panose="02020603050405020304" pitchFamily="18" charset="0"/>
              </a:rPr>
              <a:t>A special file of type </a:t>
            </a:r>
            <a:r>
              <a:rPr lang="en-GB" altLang="en-US" sz="1800" i="1" dirty="0">
                <a:solidFill>
                  <a:srgbClr val="660066"/>
                </a:solidFill>
                <a:cs typeface="Times New Roman" panose="02020603050405020304" pitchFamily="18" charset="0"/>
              </a:rPr>
              <a:t>link</a:t>
            </a:r>
            <a:r>
              <a:rPr lang="en-GB" altLang="en-US" sz="1800" dirty="0">
                <a:solidFill>
                  <a:srgbClr val="660066"/>
                </a:solidFill>
                <a:cs typeface="Times New Roman" panose="02020603050405020304" pitchFamily="18" charset="0"/>
              </a:rPr>
              <a:t> is created. Contains only the path name of the target file.</a:t>
            </a:r>
          </a:p>
          <a:p>
            <a:pPr>
              <a:spcBef>
                <a:spcPct val="50000"/>
              </a:spcBef>
              <a:buNone/>
            </a:pPr>
            <a:r>
              <a:rPr lang="en-GB" altLang="en-US" sz="1800" dirty="0">
                <a:solidFill>
                  <a:srgbClr val="660066"/>
                </a:solidFill>
                <a:cs typeface="Times New Roman" panose="02020603050405020304" pitchFamily="18" charset="0"/>
              </a:rPr>
              <a:t>Here, only the file’s owner has a pointer to the file’s inode. </a:t>
            </a:r>
          </a:p>
          <a:p>
            <a:pPr marL="0" indent="0">
              <a:buNone/>
            </a:pPr>
            <a:endParaRPr lang="en-IE" sz="18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Object 3"/>
          <p:cNvGraphicFramePr>
            <a:graphicFrameLocks noChangeAspect="1"/>
          </p:cNvGraphicFramePr>
          <p:nvPr>
            <p:extLst>
              <p:ext uri="{D42A27DB-BD31-4B8C-83A1-F6EECF244321}">
                <p14:modId xmlns:p14="http://schemas.microsoft.com/office/powerpoint/2010/main" val="2848563602"/>
              </p:ext>
            </p:extLst>
          </p:nvPr>
        </p:nvGraphicFramePr>
        <p:xfrm>
          <a:off x="8046723" y="469265"/>
          <a:ext cx="4032000" cy="3056132"/>
        </p:xfrm>
        <a:graphic>
          <a:graphicData uri="http://schemas.openxmlformats.org/presentationml/2006/ole">
            <mc:AlternateContent xmlns:mc="http://schemas.openxmlformats.org/markup-compatibility/2006">
              <mc:Choice xmlns:v="urn:schemas-microsoft-com:vml" Requires="v">
                <p:oleObj spid="_x0000_s38971" name="VISIO" r:id="rId4" imgW="3898392" imgH="2878836" progId="Visio.Drawing.6">
                  <p:embed/>
                </p:oleObj>
              </mc:Choice>
              <mc:Fallback>
                <p:oleObj name="VISIO" r:id="rId4" imgW="3898392" imgH="287883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6723" y="469265"/>
                        <a:ext cx="4032000" cy="3056132"/>
                      </a:xfrm>
                      <a:prstGeom prst="rect">
                        <a:avLst/>
                      </a:prstGeom>
                      <a:noFill/>
                      <a:ln>
                        <a:solidFill>
                          <a:schemeClr val="tx1"/>
                        </a:solidFill>
                      </a:ln>
                      <a:extLst/>
                    </p:spPr>
                  </p:pic>
                </p:oleObj>
              </mc:Fallback>
            </mc:AlternateContent>
          </a:graphicData>
        </a:graphic>
      </p:graphicFrame>
      <p:sp>
        <p:nvSpPr>
          <p:cNvPr id="6" name="Rectangle 4"/>
          <p:cNvSpPr>
            <a:spLocks noChangeArrowheads="1"/>
          </p:cNvSpPr>
          <p:nvPr/>
        </p:nvSpPr>
        <p:spPr bwMode="auto">
          <a:xfrm>
            <a:off x="3497581" y="5029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graphicFrame>
        <p:nvGraphicFramePr>
          <p:cNvPr id="7" name="Object 6"/>
          <p:cNvGraphicFramePr>
            <a:graphicFrameLocks noChangeAspect="1"/>
          </p:cNvGraphicFramePr>
          <p:nvPr>
            <p:extLst>
              <p:ext uri="{D42A27DB-BD31-4B8C-83A1-F6EECF244321}">
                <p14:modId xmlns:p14="http://schemas.microsoft.com/office/powerpoint/2010/main" val="2284752084"/>
              </p:ext>
            </p:extLst>
          </p:nvPr>
        </p:nvGraphicFramePr>
        <p:xfrm>
          <a:off x="3497581" y="502920"/>
          <a:ext cx="4036925" cy="2880000"/>
        </p:xfrm>
        <a:graphic>
          <a:graphicData uri="http://schemas.openxmlformats.org/presentationml/2006/ole">
            <mc:AlternateContent xmlns:mc="http://schemas.openxmlformats.org/markup-compatibility/2006">
              <mc:Choice xmlns:v="urn:schemas-microsoft-com:vml" Requires="v">
                <p:oleObj spid="_x0000_s38972" r:id="rId6" imgW="3898392" imgH="2529840" progId="Visio.Drawing.6">
                  <p:embed/>
                </p:oleObj>
              </mc:Choice>
              <mc:Fallback>
                <p:oleObj r:id="rId6" imgW="3898392" imgH="2529840" progId="Visio.Drawing.6">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7581" y="502920"/>
                        <a:ext cx="4036925" cy="2880000"/>
                      </a:xfrm>
                      <a:prstGeom prst="rect">
                        <a:avLst/>
                      </a:prstGeom>
                      <a:noFill/>
                      <a:ln>
                        <a:solidFill>
                          <a:schemeClr val="tx1"/>
                        </a:solidFill>
                      </a:ln>
                    </p:spPr>
                  </p:pic>
                </p:oleObj>
              </mc:Fallback>
            </mc:AlternateContent>
          </a:graphicData>
        </a:graphic>
      </p:graphicFrame>
      <p:sp>
        <p:nvSpPr>
          <p:cNvPr id="8" name="TextBox 7"/>
          <p:cNvSpPr txBox="1"/>
          <p:nvPr/>
        </p:nvSpPr>
        <p:spPr>
          <a:xfrm>
            <a:off x="3063240" y="125730"/>
            <a:ext cx="4617720" cy="338554"/>
          </a:xfrm>
          <a:prstGeom prst="rect">
            <a:avLst/>
          </a:prstGeom>
          <a:noFill/>
        </p:spPr>
        <p:txBody>
          <a:bodyPr wrap="squar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a) Diagram showing “work” file in the file system</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TextBox 8"/>
          <p:cNvSpPr txBox="1"/>
          <p:nvPr/>
        </p:nvSpPr>
        <p:spPr>
          <a:xfrm>
            <a:off x="7803903" y="125730"/>
            <a:ext cx="4274820" cy="338554"/>
          </a:xfrm>
          <a:prstGeom prst="rect">
            <a:avLst/>
          </a:prstGeom>
          <a:noFill/>
        </p:spPr>
        <p:txBody>
          <a:bodyPr wrap="square" rtlCol="0">
            <a:spAutoFit/>
          </a:bodyPr>
          <a:lstStyle/>
          <a:p>
            <a:r>
              <a:rPr lang="en-IE" sz="1600" b="1" dirty="0">
                <a:latin typeface="Liberation Serif" panose="02020603050405020304" pitchFamily="18" charset="0"/>
                <a:ea typeface="Liberation Serif" panose="02020603050405020304" pitchFamily="18" charset="0"/>
                <a:cs typeface="Liberation Serif" panose="02020603050405020304" pitchFamily="18" charset="0"/>
              </a:rPr>
              <a:t>b</a:t>
            </a: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 “work” file shared using “hard” link</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40160549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54062"/>
          </a:xfrm>
        </p:spPr>
        <p:txBody>
          <a:bodyPr/>
          <a:lstStyle/>
          <a:p>
            <a:r>
              <a:rPr lang="en-IE" sz="3600" dirty="0" smtClean="0"/>
              <a:t>Opening files on a file system</a:t>
            </a:r>
            <a:endParaRPr lang="en-IE" sz="3600" dirty="0"/>
          </a:p>
        </p:txBody>
      </p:sp>
      <p:sp>
        <p:nvSpPr>
          <p:cNvPr id="3" name="Content Placeholder 2"/>
          <p:cNvSpPr>
            <a:spLocks noGrp="1"/>
          </p:cNvSpPr>
          <p:nvPr>
            <p:ph idx="1"/>
          </p:nvPr>
        </p:nvSpPr>
        <p:spPr/>
        <p:txBody>
          <a:bodyPr/>
          <a:lstStyle/>
          <a:p>
            <a:pPr algn="just">
              <a:spcBef>
                <a:spcPct val="50000"/>
              </a:spcBef>
              <a:buNone/>
            </a:pPr>
            <a:r>
              <a:rPr lang="en-GB" altLang="en-US" sz="2000" dirty="0">
                <a:solidFill>
                  <a:srgbClr val="660066"/>
                </a:solidFill>
                <a:ea typeface="Arial Unicode MS" panose="020B0604020202020204" pitchFamily="34" charset="-128"/>
                <a:cs typeface="Arial Unicode MS" panose="020B0604020202020204" pitchFamily="34" charset="-128"/>
              </a:rPr>
              <a:t>A process’ </a:t>
            </a:r>
            <a:r>
              <a:rPr lang="en-GB" altLang="en-US" sz="2000" b="1" dirty="0">
                <a:solidFill>
                  <a:srgbClr val="660066"/>
                </a:solidFill>
                <a:ea typeface="Arial Unicode MS" panose="020B0604020202020204" pitchFamily="34" charset="-128"/>
                <a:cs typeface="Arial Unicode MS" panose="020B0604020202020204" pitchFamily="34" charset="-128"/>
              </a:rPr>
              <a:t>file descriptor</a:t>
            </a:r>
            <a:r>
              <a:rPr lang="en-GB" altLang="en-US" sz="2000" dirty="0">
                <a:solidFill>
                  <a:srgbClr val="660066"/>
                </a:solidFill>
                <a:ea typeface="Arial Unicode MS" panose="020B0604020202020204" pitchFamily="34" charset="-128"/>
                <a:cs typeface="Arial Unicode MS" panose="020B0604020202020204" pitchFamily="34" charset="-128"/>
              </a:rPr>
              <a:t> is used to identify an </a:t>
            </a:r>
            <a:r>
              <a:rPr lang="en-GB" altLang="en-US" sz="2000" b="1" dirty="0">
                <a:solidFill>
                  <a:srgbClr val="660066"/>
                </a:solidFill>
                <a:ea typeface="Arial Unicode MS" panose="020B0604020202020204" pitchFamily="34" charset="-128"/>
                <a:cs typeface="Arial Unicode MS" panose="020B0604020202020204" pitchFamily="34" charset="-128"/>
              </a:rPr>
              <a:t>open file</a:t>
            </a:r>
            <a:r>
              <a:rPr lang="en-GB" altLang="en-US" sz="2000" dirty="0" smtClean="0">
                <a:solidFill>
                  <a:srgbClr val="660066"/>
                </a:solidFill>
                <a:ea typeface="Arial Unicode MS" panose="020B0604020202020204" pitchFamily="34" charset="-128"/>
                <a:cs typeface="Arial Unicode MS" panose="020B0604020202020204" pitchFamily="34" charset="-128"/>
              </a:rPr>
              <a:t>.</a:t>
            </a:r>
            <a:endParaRPr lang="en-GB" altLang="en-US" sz="2000"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2000" dirty="0">
                <a:solidFill>
                  <a:srgbClr val="660066"/>
                </a:solidFill>
                <a:ea typeface="Arial Unicode MS" panose="020B0604020202020204" pitchFamily="34" charset="-128"/>
                <a:cs typeface="Arial Unicode MS" panose="020B0604020202020204" pitchFamily="34" charset="-128"/>
              </a:rPr>
              <a:t>A </a:t>
            </a:r>
            <a:r>
              <a:rPr lang="en-GB" altLang="en-US" sz="2000" b="1" dirty="0">
                <a:solidFill>
                  <a:srgbClr val="660066"/>
                </a:solidFill>
                <a:ea typeface="Arial Unicode MS" panose="020B0604020202020204" pitchFamily="34" charset="-128"/>
                <a:cs typeface="Arial Unicode MS" panose="020B0604020202020204" pitchFamily="34" charset="-128"/>
              </a:rPr>
              <a:t>copy of the file’s inode</a:t>
            </a:r>
            <a:r>
              <a:rPr lang="en-GB" altLang="en-US" sz="2000" dirty="0">
                <a:solidFill>
                  <a:srgbClr val="660066"/>
                </a:solidFill>
                <a:ea typeface="Arial Unicode MS" panose="020B0604020202020204" pitchFamily="34" charset="-128"/>
                <a:cs typeface="Arial Unicode MS" panose="020B0604020202020204" pitchFamily="34" charset="-128"/>
              </a:rPr>
              <a:t> is placed in the </a:t>
            </a:r>
            <a:r>
              <a:rPr lang="en-GB" altLang="en-US" sz="2000" b="1" dirty="0">
                <a:solidFill>
                  <a:srgbClr val="660066"/>
                </a:solidFill>
                <a:ea typeface="Arial Unicode MS" panose="020B0604020202020204" pitchFamily="34" charset="-128"/>
                <a:cs typeface="Arial Unicode MS" panose="020B0604020202020204" pitchFamily="34" charset="-128"/>
              </a:rPr>
              <a:t>active inode table</a:t>
            </a:r>
            <a:r>
              <a:rPr lang="en-GB" altLang="en-US" sz="2000" dirty="0">
                <a:solidFill>
                  <a:srgbClr val="660066"/>
                </a:solidFill>
                <a:ea typeface="Arial Unicode MS" panose="020B0604020202020204" pitchFamily="34" charset="-128"/>
                <a:cs typeface="Arial Unicode MS" panose="020B0604020202020204" pitchFamily="34" charset="-128"/>
              </a:rPr>
              <a:t>. </a:t>
            </a:r>
          </a:p>
          <a:p>
            <a:pPr algn="just">
              <a:spcBef>
                <a:spcPct val="50000"/>
              </a:spcBef>
              <a:buNone/>
            </a:pPr>
            <a:r>
              <a:rPr lang="en-GB" altLang="en-US" sz="2000" dirty="0">
                <a:solidFill>
                  <a:srgbClr val="660066"/>
                </a:solidFill>
                <a:ea typeface="Arial Unicode MS" panose="020B0604020202020204" pitchFamily="34" charset="-128"/>
                <a:cs typeface="Arial Unicode MS" panose="020B0604020202020204" pitchFamily="34" charset="-128"/>
              </a:rPr>
              <a:t>Each process has a single </a:t>
            </a:r>
            <a:r>
              <a:rPr lang="en-GB" altLang="en-US" sz="2000" b="1" dirty="0">
                <a:solidFill>
                  <a:srgbClr val="660066"/>
                </a:solidFill>
                <a:ea typeface="Arial Unicode MS" panose="020B0604020202020204" pitchFamily="34" charset="-128"/>
                <a:cs typeface="Arial Unicode MS" panose="020B0604020202020204" pitchFamily="34" charset="-128"/>
              </a:rPr>
              <a:t>file descriptor table</a:t>
            </a:r>
            <a:r>
              <a:rPr lang="en-GB" altLang="en-US" sz="2000" dirty="0">
                <a:solidFill>
                  <a:srgbClr val="660066"/>
                </a:solidFill>
                <a:ea typeface="Arial Unicode MS" panose="020B0604020202020204" pitchFamily="34" charset="-128"/>
                <a:cs typeface="Arial Unicode MS" panose="020B0604020202020204" pitchFamily="34" charset="-128"/>
              </a:rPr>
              <a:t> to list its open files</a:t>
            </a:r>
            <a:r>
              <a:rPr lang="en-GB" altLang="en-US" sz="2000" dirty="0" smtClean="0">
                <a:solidFill>
                  <a:srgbClr val="660066"/>
                </a:solidFill>
                <a:ea typeface="Arial Unicode MS" panose="020B0604020202020204" pitchFamily="34" charset="-128"/>
                <a:cs typeface="Arial Unicode MS" panose="020B0604020202020204" pitchFamily="34" charset="-128"/>
              </a:rPr>
              <a:t>.</a:t>
            </a:r>
            <a:endParaRPr lang="en-GB" altLang="en-US" sz="2000" dirty="0">
              <a:solidFill>
                <a:srgbClr val="660066"/>
              </a:solidFill>
              <a:ea typeface="Arial Unicode MS" panose="020B0604020202020204" pitchFamily="34" charset="-128"/>
              <a:cs typeface="Arial Unicode MS" panose="020B0604020202020204" pitchFamily="34" charset="-128"/>
            </a:endParaRPr>
          </a:p>
          <a:p>
            <a:pPr algn="just">
              <a:spcBef>
                <a:spcPct val="50000"/>
              </a:spcBef>
              <a:buNone/>
            </a:pPr>
            <a:r>
              <a:rPr lang="en-GB" altLang="en-US" sz="2000" dirty="0">
                <a:solidFill>
                  <a:srgbClr val="660066"/>
                </a:solidFill>
                <a:ea typeface="Arial Unicode MS" panose="020B0604020202020204" pitchFamily="34" charset="-128"/>
                <a:cs typeface="Arial Unicode MS" panose="020B0604020202020204" pitchFamily="34" charset="-128"/>
              </a:rPr>
              <a:t>An entry in the file descriptor table points to a structure in the </a:t>
            </a:r>
            <a:r>
              <a:rPr lang="en-GB" altLang="en-US" sz="2000" b="1" dirty="0">
                <a:solidFill>
                  <a:srgbClr val="660066"/>
                </a:solidFill>
                <a:ea typeface="Arial Unicode MS" panose="020B0604020202020204" pitchFamily="34" charset="-128"/>
                <a:cs typeface="Arial Unicode MS" panose="020B0604020202020204" pitchFamily="34" charset="-128"/>
              </a:rPr>
              <a:t>open file table</a:t>
            </a:r>
            <a:r>
              <a:rPr lang="en-GB" altLang="en-US" sz="2000" dirty="0">
                <a:solidFill>
                  <a:srgbClr val="660066"/>
                </a:solidFill>
                <a:ea typeface="Arial Unicode MS" panose="020B0604020202020204" pitchFamily="34" charset="-128"/>
                <a:cs typeface="Arial Unicode MS" panose="020B0604020202020204" pitchFamily="34" charset="-128"/>
              </a:rPr>
              <a:t>,</a:t>
            </a:r>
          </a:p>
          <a:p>
            <a:pPr algn="just">
              <a:spcBef>
                <a:spcPct val="50000"/>
              </a:spcBef>
              <a:buNone/>
            </a:pPr>
            <a:r>
              <a:rPr lang="en-GB" altLang="en-US" sz="2000" dirty="0">
                <a:solidFill>
                  <a:srgbClr val="660066"/>
                </a:solidFill>
                <a:ea typeface="Arial Unicode MS" panose="020B0604020202020204" pitchFamily="34" charset="-128"/>
                <a:cs typeface="Arial Unicode MS" panose="020B0604020202020204" pitchFamily="34" charset="-128"/>
              </a:rPr>
              <a:t>which in turn points to the file’s </a:t>
            </a:r>
            <a:r>
              <a:rPr lang="en-GB" altLang="en-US" sz="2000" b="1" dirty="0">
                <a:solidFill>
                  <a:srgbClr val="660066"/>
                </a:solidFill>
                <a:ea typeface="Arial Unicode MS" panose="020B0604020202020204" pitchFamily="34" charset="-128"/>
                <a:cs typeface="Arial Unicode MS" panose="020B0604020202020204" pitchFamily="34" charset="-128"/>
              </a:rPr>
              <a:t>inode</a:t>
            </a:r>
            <a:r>
              <a:rPr lang="en-GB" altLang="en-US" sz="2000" dirty="0">
                <a:solidFill>
                  <a:srgbClr val="660066"/>
                </a:solidFill>
                <a:ea typeface="Arial Unicode MS" panose="020B0604020202020204" pitchFamily="34" charset="-128"/>
                <a:cs typeface="Arial Unicode MS" panose="020B0604020202020204" pitchFamily="34" charset="-128"/>
              </a:rPr>
              <a:t> in the </a:t>
            </a:r>
            <a:r>
              <a:rPr lang="en-GB" altLang="en-US" sz="2000" b="1" dirty="0">
                <a:solidFill>
                  <a:srgbClr val="660066"/>
                </a:solidFill>
                <a:ea typeface="Arial Unicode MS" panose="020B0604020202020204" pitchFamily="34" charset="-128"/>
                <a:cs typeface="Arial Unicode MS" panose="020B0604020202020204" pitchFamily="34" charset="-128"/>
              </a:rPr>
              <a:t>active inode table</a:t>
            </a:r>
            <a:r>
              <a:rPr lang="en-GB" altLang="en-US" sz="2000" dirty="0">
                <a:solidFill>
                  <a:srgbClr val="660066"/>
                </a:solidFill>
                <a:ea typeface="Arial Unicode MS" panose="020B0604020202020204" pitchFamily="34" charset="-128"/>
                <a:cs typeface="Arial Unicode MS" panose="020B0604020202020204" pitchFamily="34" charset="-128"/>
              </a:rPr>
              <a:t>.</a:t>
            </a:r>
          </a:p>
          <a:p>
            <a:pPr algn="just">
              <a:spcBef>
                <a:spcPct val="50000"/>
              </a:spcBef>
              <a:buNone/>
            </a:pPr>
            <a:r>
              <a:rPr lang="en-GB" altLang="en-US" sz="2000" dirty="0">
                <a:solidFill>
                  <a:srgbClr val="660066"/>
                </a:solidFill>
                <a:ea typeface="Arial Unicode MS" panose="020B0604020202020204" pitchFamily="34" charset="-128"/>
                <a:cs typeface="Arial Unicode MS" panose="020B0604020202020204" pitchFamily="34" charset="-128"/>
              </a:rPr>
              <a:t> </a:t>
            </a:r>
          </a:p>
          <a:p>
            <a:pPr>
              <a:spcBef>
                <a:spcPct val="50000"/>
              </a:spcBef>
              <a:buNone/>
            </a:pPr>
            <a:r>
              <a:rPr lang="en-GB" altLang="en-US" sz="2000" dirty="0">
                <a:solidFill>
                  <a:srgbClr val="660066"/>
                </a:solidFill>
                <a:cs typeface="Times New Roman" panose="02020603050405020304" pitchFamily="18" charset="0"/>
              </a:rPr>
              <a:t>The open file table’s entry holds </a:t>
            </a:r>
            <a:r>
              <a:rPr lang="en-GB" altLang="en-US" sz="2000" b="1" dirty="0">
                <a:solidFill>
                  <a:srgbClr val="660066"/>
                </a:solidFill>
                <a:cs typeface="Times New Roman" panose="02020603050405020304" pitchFamily="18" charset="0"/>
              </a:rPr>
              <a:t>status information</a:t>
            </a:r>
            <a:r>
              <a:rPr lang="en-GB" altLang="en-US" sz="2000" dirty="0">
                <a:solidFill>
                  <a:srgbClr val="660066"/>
                </a:solidFill>
                <a:cs typeface="Times New Roman" panose="02020603050405020304" pitchFamily="18" charset="0"/>
              </a:rPr>
              <a:t> for the file, relating to the process which opened the file: file </a:t>
            </a:r>
            <a:r>
              <a:rPr lang="en-GB" altLang="en-US" sz="2000" b="1" dirty="0">
                <a:solidFill>
                  <a:srgbClr val="660066"/>
                </a:solidFill>
                <a:cs typeface="Times New Roman" panose="02020603050405020304" pitchFamily="18" charset="0"/>
              </a:rPr>
              <a:t>position</a:t>
            </a:r>
            <a:r>
              <a:rPr lang="en-GB" altLang="en-US" sz="2000" dirty="0">
                <a:solidFill>
                  <a:srgbClr val="660066"/>
                </a:solidFill>
                <a:cs typeface="Times New Roman" panose="02020603050405020304" pitchFamily="18" charset="0"/>
              </a:rPr>
              <a:t>, the read/write </a:t>
            </a:r>
            <a:r>
              <a:rPr lang="en-GB" altLang="en-US" sz="2000" b="1" dirty="0">
                <a:solidFill>
                  <a:srgbClr val="660066"/>
                </a:solidFill>
                <a:cs typeface="Times New Roman" panose="02020603050405020304" pitchFamily="18" charset="0"/>
              </a:rPr>
              <a:t>permissions</a:t>
            </a:r>
            <a:r>
              <a:rPr lang="en-GB" altLang="en-US" sz="2000" dirty="0">
                <a:solidFill>
                  <a:srgbClr val="660066"/>
                </a:solidFill>
                <a:cs typeface="Times New Roman" panose="02020603050405020304" pitchFamily="18" charset="0"/>
              </a:rPr>
              <a:t>, etc. </a:t>
            </a:r>
          </a:p>
          <a:p>
            <a:pPr>
              <a:spcBef>
                <a:spcPct val="50000"/>
              </a:spcBef>
              <a:buNone/>
            </a:pPr>
            <a:r>
              <a:rPr lang="en-GB" altLang="en-US" sz="2000" dirty="0">
                <a:solidFill>
                  <a:srgbClr val="660066"/>
                </a:solidFill>
                <a:cs typeface="Times New Roman" panose="02020603050405020304" pitchFamily="18" charset="0"/>
              </a:rPr>
              <a:t>If </a:t>
            </a:r>
            <a:r>
              <a:rPr lang="en-GB" altLang="en-US" sz="2000" b="1" dirty="0">
                <a:solidFill>
                  <a:srgbClr val="660066"/>
                </a:solidFill>
                <a:cs typeface="Times New Roman" panose="02020603050405020304" pitchFamily="18" charset="0"/>
              </a:rPr>
              <a:t>two separate processes</a:t>
            </a:r>
            <a:r>
              <a:rPr lang="en-GB" altLang="en-US" sz="2000" dirty="0">
                <a:solidFill>
                  <a:srgbClr val="660066"/>
                </a:solidFill>
                <a:cs typeface="Times New Roman" panose="02020603050405020304" pitchFamily="18" charset="0"/>
              </a:rPr>
              <a:t> open the same file, </a:t>
            </a:r>
            <a:r>
              <a:rPr lang="en-GB" altLang="en-US" sz="2000" b="1" dirty="0">
                <a:solidFill>
                  <a:srgbClr val="660066"/>
                </a:solidFill>
                <a:cs typeface="Times New Roman" panose="02020603050405020304" pitchFamily="18" charset="0"/>
              </a:rPr>
              <a:t>each process will have its own structure</a:t>
            </a:r>
            <a:r>
              <a:rPr lang="en-GB" altLang="en-US" sz="2000" dirty="0">
                <a:solidFill>
                  <a:srgbClr val="660066"/>
                </a:solidFill>
                <a:cs typeface="Times New Roman" panose="02020603050405020304" pitchFamily="18" charset="0"/>
              </a:rPr>
              <a:t> in the open file table. </a:t>
            </a:r>
          </a:p>
          <a:p>
            <a:pPr marL="0" indent="0">
              <a:buNone/>
            </a:pPr>
            <a:endParaRPr lang="en-IE" sz="18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1076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07" y="1783398"/>
            <a:ext cx="3236323" cy="628332"/>
          </a:xfrm>
        </p:spPr>
        <p:txBody>
          <a:bodyPr/>
          <a:lstStyle/>
          <a:p>
            <a:r>
              <a:rPr lang="en-IE" sz="3600" dirty="0" smtClean="0"/>
              <a:t>File descriptors</a:t>
            </a:r>
            <a:endParaRPr lang="en-IE" sz="36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Object 3"/>
          <p:cNvGraphicFramePr>
            <a:graphicFrameLocks noChangeAspect="1"/>
          </p:cNvGraphicFramePr>
          <p:nvPr>
            <p:extLst>
              <p:ext uri="{D42A27DB-BD31-4B8C-83A1-F6EECF244321}">
                <p14:modId xmlns:p14="http://schemas.microsoft.com/office/powerpoint/2010/main" val="2976446563"/>
              </p:ext>
            </p:extLst>
          </p:nvPr>
        </p:nvGraphicFramePr>
        <p:xfrm>
          <a:off x="3611879" y="762000"/>
          <a:ext cx="8510895" cy="5547360"/>
        </p:xfrm>
        <a:graphic>
          <a:graphicData uri="http://schemas.openxmlformats.org/presentationml/2006/ole">
            <mc:AlternateContent xmlns:mc="http://schemas.openxmlformats.org/markup-compatibility/2006">
              <mc:Choice xmlns:v="urn:schemas-microsoft-com:vml" Requires="v">
                <p:oleObj spid="_x0000_s50201" r:id="rId4" imgW="6971760" imgH="4550760" progId="Visio.Drawing.6">
                  <p:embed/>
                </p:oleObj>
              </mc:Choice>
              <mc:Fallback>
                <p:oleObj r:id="rId4" imgW="6971760" imgH="45507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1879" y="762000"/>
                        <a:ext cx="8510895" cy="5547360"/>
                      </a:xfrm>
                      <a:prstGeom prst="rect">
                        <a:avLst/>
                      </a:prstGeom>
                      <a:noFill/>
                      <a:ln>
                        <a:noFill/>
                      </a:ln>
                      <a:extLst/>
                    </p:spPr>
                  </p:pic>
                </p:oleObj>
              </mc:Fallback>
            </mc:AlternateContent>
          </a:graphicData>
        </a:graphic>
      </p:graphicFrame>
      <p:sp>
        <p:nvSpPr>
          <p:cNvPr id="6" name="Text Box 2"/>
          <p:cNvSpPr txBox="1">
            <a:spLocks noChangeArrowheads="1"/>
          </p:cNvSpPr>
          <p:nvPr/>
        </p:nvSpPr>
        <p:spPr bwMode="auto">
          <a:xfrm>
            <a:off x="4194810" y="173990"/>
            <a:ext cx="7040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1" dirty="0" smtClean="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a) File </a:t>
            </a:r>
            <a:r>
              <a:rPr lang="en-GB" altLang="en-US" sz="1800" b="1" dirty="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descriptors showing two processes acting on the same open file</a:t>
            </a:r>
            <a:r>
              <a:rPr lang="en-GB" altLang="en-US" sz="1800" b="1" dirty="0">
                <a:latin typeface="Liberation Serif" panose="02020603050405020304" pitchFamily="18" charset="0"/>
                <a:ea typeface="Liberation Serif" panose="02020603050405020304" pitchFamily="18" charset="0"/>
                <a:cs typeface="Liberation Serif" panose="02020603050405020304" pitchFamily="18" charset="0"/>
              </a:rPr>
              <a:t> </a:t>
            </a:r>
          </a:p>
        </p:txBody>
      </p:sp>
      <p:sp>
        <p:nvSpPr>
          <p:cNvPr id="7" name="Text Box 6"/>
          <p:cNvSpPr txBox="1">
            <a:spLocks noChangeArrowheads="1"/>
          </p:cNvSpPr>
          <p:nvPr/>
        </p:nvSpPr>
        <p:spPr bwMode="auto">
          <a:xfrm>
            <a:off x="173354" y="3935730"/>
            <a:ext cx="26025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GB" altLang="en-US" sz="1800" dirty="0" err="1">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Process_A</a:t>
            </a:r>
            <a:r>
              <a:rPr lang="en-GB" altLang="en-US" sz="1800"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 creates a child </a:t>
            </a:r>
            <a:r>
              <a:rPr lang="en-GB" altLang="en-US" sz="1800" dirty="0" err="1">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Process_B</a:t>
            </a:r>
            <a:r>
              <a:rPr lang="en-GB" altLang="en-US" sz="1800"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 which inherits the open file status of its parent. </a:t>
            </a:r>
          </a:p>
        </p:txBody>
      </p:sp>
    </p:spTree>
    <p:extLst>
      <p:ext uri="{BB962C8B-B14F-4D97-AF65-F5344CB8AC3E}">
        <p14:creationId xmlns:p14="http://schemas.microsoft.com/office/powerpoint/2010/main" val="15700464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07" y="1783398"/>
            <a:ext cx="3236323" cy="628332"/>
          </a:xfrm>
        </p:spPr>
        <p:txBody>
          <a:bodyPr/>
          <a:lstStyle/>
          <a:p>
            <a:r>
              <a:rPr lang="en-IE" sz="3600" dirty="0" smtClean="0"/>
              <a:t>File descriptors</a:t>
            </a:r>
            <a:endParaRPr lang="en-IE" sz="36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6" name="Text Box 2"/>
          <p:cNvSpPr txBox="1">
            <a:spLocks noChangeArrowheads="1"/>
          </p:cNvSpPr>
          <p:nvPr/>
        </p:nvSpPr>
        <p:spPr bwMode="auto">
          <a:xfrm>
            <a:off x="4194810" y="173990"/>
            <a:ext cx="7040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1" dirty="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b</a:t>
            </a:r>
            <a:r>
              <a:rPr lang="en-GB" altLang="en-US" sz="1800" b="1" dirty="0" smtClean="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 File </a:t>
            </a:r>
            <a:r>
              <a:rPr lang="en-GB" altLang="en-US" sz="1800" b="1" dirty="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descriptors showing </a:t>
            </a:r>
            <a:r>
              <a:rPr lang="en-GB" altLang="en-US" sz="1800" b="1" dirty="0" smtClean="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a child process inheriting</a:t>
            </a:r>
            <a:r>
              <a:rPr lang="en-GB" altLang="en-US" sz="1800" b="1" dirty="0" smtClean="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 </a:t>
            </a:r>
            <a:r>
              <a:rPr lang="en-GB" altLang="en-US" sz="1800" b="1" dirty="0">
                <a:solidFill>
                  <a:srgbClr val="333399"/>
                </a:solidFill>
                <a:latin typeface="Liberation Serif" panose="02020603050405020304" pitchFamily="18" charset="0"/>
                <a:ea typeface="Liberation Serif" panose="02020603050405020304" pitchFamily="18" charset="0"/>
                <a:cs typeface="Liberation Serif" panose="02020603050405020304" pitchFamily="18" charset="0"/>
              </a:rPr>
              <a:t>file</a:t>
            </a:r>
            <a:r>
              <a:rPr lang="en-GB" altLang="en-US" sz="1800" b="1" dirty="0">
                <a:latin typeface="Liberation Serif" panose="02020603050405020304" pitchFamily="18" charset="0"/>
                <a:ea typeface="Liberation Serif" panose="02020603050405020304" pitchFamily="18" charset="0"/>
                <a:cs typeface="Liberation Serif" panose="02020603050405020304" pitchFamily="18" charset="0"/>
              </a:rPr>
              <a:t> </a:t>
            </a:r>
          </a:p>
        </p:txBody>
      </p:sp>
      <p:sp>
        <p:nvSpPr>
          <p:cNvPr id="7" name="Text Box 6"/>
          <p:cNvSpPr txBox="1">
            <a:spLocks noChangeArrowheads="1"/>
          </p:cNvSpPr>
          <p:nvPr/>
        </p:nvSpPr>
        <p:spPr bwMode="auto">
          <a:xfrm>
            <a:off x="173354" y="3935730"/>
            <a:ext cx="26025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GB" altLang="en-US" sz="1800" dirty="0" err="1">
                <a:solidFill>
                  <a:srgbClr val="660066"/>
                </a:solidFill>
                <a:cs typeface="Times New Roman" panose="02020603050405020304" pitchFamily="18" charset="0"/>
              </a:rPr>
              <a:t>Process_A</a:t>
            </a:r>
            <a:r>
              <a:rPr lang="en-GB" altLang="en-US" sz="1800" dirty="0">
                <a:solidFill>
                  <a:srgbClr val="660066"/>
                </a:solidFill>
                <a:cs typeface="Times New Roman" panose="02020603050405020304" pitchFamily="18" charset="0"/>
              </a:rPr>
              <a:t> creates a child </a:t>
            </a:r>
            <a:r>
              <a:rPr lang="en-GB" altLang="en-US" sz="1800" dirty="0" err="1">
                <a:solidFill>
                  <a:srgbClr val="660066"/>
                </a:solidFill>
                <a:cs typeface="Times New Roman" panose="02020603050405020304" pitchFamily="18" charset="0"/>
              </a:rPr>
              <a:t>Process_X</a:t>
            </a:r>
            <a:r>
              <a:rPr lang="en-GB" altLang="en-US" sz="1800" dirty="0">
                <a:solidFill>
                  <a:srgbClr val="660066"/>
                </a:solidFill>
                <a:cs typeface="Times New Roman" panose="02020603050405020304" pitchFamily="18" charset="0"/>
              </a:rPr>
              <a:t>, which inherits the open file status of its parent.</a:t>
            </a:r>
            <a:endParaRPr lang="en-GB" altLang="en-US" sz="1800"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1903417853"/>
              </p:ext>
            </p:extLst>
          </p:nvPr>
        </p:nvGraphicFramePr>
        <p:xfrm>
          <a:off x="3428500" y="891540"/>
          <a:ext cx="8519660" cy="5097780"/>
        </p:xfrm>
        <a:graphic>
          <a:graphicData uri="http://schemas.openxmlformats.org/presentationml/2006/ole">
            <mc:AlternateContent xmlns:mc="http://schemas.openxmlformats.org/markup-compatibility/2006">
              <mc:Choice xmlns:v="urn:schemas-microsoft-com:vml" Requires="v">
                <p:oleObj spid="_x0000_s51217" r:id="rId4" imgW="6971760" imgH="4550760" progId="Visio.Drawing.6">
                  <p:embed/>
                </p:oleObj>
              </mc:Choice>
              <mc:Fallback>
                <p:oleObj r:id="rId4" imgW="6971760" imgH="45507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8500" y="891540"/>
                        <a:ext cx="8519660" cy="509778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3149795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651192"/>
          </a:xfrm>
        </p:spPr>
        <p:txBody>
          <a:bodyPr/>
          <a:lstStyle/>
          <a:p>
            <a:r>
              <a:rPr lang="en-IE" sz="3600" dirty="0" smtClean="0"/>
              <a:t>Virtual File System - VFS</a:t>
            </a:r>
            <a:endParaRPr lang="en-IE" sz="3600" dirty="0"/>
          </a:p>
        </p:txBody>
      </p:sp>
      <p:sp>
        <p:nvSpPr>
          <p:cNvPr id="3" name="Content Placeholder 2"/>
          <p:cNvSpPr>
            <a:spLocks noGrp="1"/>
          </p:cNvSpPr>
          <p:nvPr>
            <p:ph idx="1"/>
          </p:nvPr>
        </p:nvSpPr>
        <p:spPr/>
        <p:txBody>
          <a:bodyPr/>
          <a:lstStyle/>
          <a:p>
            <a:pPr algn="just">
              <a:spcBef>
                <a:spcPct val="50000"/>
              </a:spcBef>
              <a:buNone/>
            </a:pPr>
            <a:r>
              <a:rPr lang="en-GB" altLang="en-US" sz="2000" b="1" dirty="0">
                <a:solidFill>
                  <a:srgbClr val="660066"/>
                </a:solidFill>
              </a:rPr>
              <a:t>The Linux VFS supports many different types of file systems including:</a:t>
            </a:r>
          </a:p>
          <a:p>
            <a:pPr algn="just">
              <a:spcBef>
                <a:spcPct val="50000"/>
              </a:spcBef>
              <a:buNone/>
            </a:pPr>
            <a:r>
              <a:rPr lang="en-GB" altLang="en-US" sz="1800" dirty="0">
                <a:solidFill>
                  <a:srgbClr val="660066"/>
                </a:solidFill>
              </a:rPr>
              <a:t>ext2, ext3, </a:t>
            </a:r>
            <a:r>
              <a:rPr lang="en-GB" altLang="en-US" sz="1800" dirty="0" smtClean="0">
                <a:solidFill>
                  <a:srgbClr val="660066"/>
                </a:solidFill>
              </a:rPr>
              <a:t>ext4, </a:t>
            </a:r>
            <a:r>
              <a:rPr lang="en-GB" altLang="en-US" sz="1800" dirty="0" err="1" smtClean="0">
                <a:solidFill>
                  <a:srgbClr val="660066"/>
                </a:solidFill>
              </a:rPr>
              <a:t>ReiserFS</a:t>
            </a:r>
            <a:r>
              <a:rPr lang="en-GB" altLang="en-US" sz="1800" dirty="0">
                <a:solidFill>
                  <a:srgbClr val="660066"/>
                </a:solidFill>
              </a:rPr>
              <a:t>, </a:t>
            </a:r>
          </a:p>
          <a:p>
            <a:pPr algn="just">
              <a:spcBef>
                <a:spcPct val="50000"/>
              </a:spcBef>
              <a:buNone/>
            </a:pPr>
            <a:r>
              <a:rPr lang="en-GB" altLang="en-US" sz="1800" dirty="0">
                <a:solidFill>
                  <a:srgbClr val="660066"/>
                </a:solidFill>
              </a:rPr>
              <a:t>UFS, UFS2, </a:t>
            </a:r>
            <a:r>
              <a:rPr lang="en-GB" altLang="en-US" sz="1800" dirty="0" smtClean="0">
                <a:solidFill>
                  <a:srgbClr val="660066"/>
                </a:solidFill>
              </a:rPr>
              <a:t>MINIX</a:t>
            </a:r>
            <a:r>
              <a:rPr lang="en-GB" altLang="en-US" sz="1800" dirty="0">
                <a:solidFill>
                  <a:srgbClr val="660066"/>
                </a:solidFill>
              </a:rPr>
              <a:t>, </a:t>
            </a:r>
          </a:p>
          <a:p>
            <a:pPr algn="just">
              <a:spcBef>
                <a:spcPct val="50000"/>
              </a:spcBef>
              <a:buNone/>
            </a:pPr>
            <a:r>
              <a:rPr lang="en-GB" altLang="en-US" sz="1800" dirty="0">
                <a:solidFill>
                  <a:srgbClr val="660066"/>
                </a:solidFill>
              </a:rPr>
              <a:t>MSDOS, FAT, FAT-32, NTFS,</a:t>
            </a:r>
          </a:p>
          <a:p>
            <a:pPr algn="just">
              <a:spcBef>
                <a:spcPct val="50000"/>
              </a:spcBef>
              <a:buNone/>
            </a:pPr>
            <a:r>
              <a:rPr lang="en-GB" altLang="en-US" sz="1800" dirty="0">
                <a:solidFill>
                  <a:srgbClr val="660066"/>
                </a:solidFill>
              </a:rPr>
              <a:t>HFS, HFS+ (Apple Mac), </a:t>
            </a:r>
          </a:p>
          <a:p>
            <a:pPr algn="just">
              <a:spcBef>
                <a:spcPct val="50000"/>
              </a:spcBef>
              <a:buNone/>
            </a:pPr>
            <a:r>
              <a:rPr lang="en-GB" altLang="en-US" sz="1800" dirty="0">
                <a:solidFill>
                  <a:srgbClr val="660066"/>
                </a:solidFill>
              </a:rPr>
              <a:t>ISO9660 (CD-ROM), </a:t>
            </a:r>
            <a:r>
              <a:rPr lang="en-GB" altLang="en-US" sz="1800" dirty="0" smtClean="0">
                <a:solidFill>
                  <a:srgbClr val="660066"/>
                </a:solidFill>
              </a:rPr>
              <a:t>UDF </a:t>
            </a:r>
            <a:r>
              <a:rPr lang="en-GB" altLang="en-US" sz="1800" dirty="0">
                <a:solidFill>
                  <a:srgbClr val="660066"/>
                </a:solidFill>
              </a:rPr>
              <a:t>(DVD). </a:t>
            </a:r>
          </a:p>
          <a:p>
            <a:pPr algn="just">
              <a:spcBef>
                <a:spcPct val="50000"/>
              </a:spcBef>
              <a:buNone/>
            </a:pPr>
            <a:r>
              <a:rPr lang="en-GB" altLang="en-US" sz="2000" b="1" dirty="0">
                <a:solidFill>
                  <a:srgbClr val="660066"/>
                </a:solidFill>
              </a:rPr>
              <a:t>Network file systems are also supported e.g.:</a:t>
            </a:r>
          </a:p>
          <a:p>
            <a:pPr algn="just">
              <a:spcBef>
                <a:spcPct val="50000"/>
              </a:spcBef>
              <a:buNone/>
            </a:pPr>
            <a:r>
              <a:rPr lang="en-GB" altLang="en-US" sz="1800" dirty="0">
                <a:solidFill>
                  <a:srgbClr val="660066"/>
                </a:solidFill>
              </a:rPr>
              <a:t>NFS, AFS,  SMB/CIFS (SAMBA) etc. </a:t>
            </a:r>
          </a:p>
          <a:p>
            <a:pPr algn="just">
              <a:spcBef>
                <a:spcPct val="50000"/>
              </a:spcBef>
              <a:buNone/>
            </a:pPr>
            <a:r>
              <a:rPr lang="en-GB" altLang="en-US" sz="1800" dirty="0">
                <a:solidFill>
                  <a:srgbClr val="660066"/>
                </a:solidFill>
              </a:rPr>
              <a:t>Some special file systems are also supported e.g.:</a:t>
            </a:r>
          </a:p>
          <a:p>
            <a:pPr algn="just">
              <a:spcBef>
                <a:spcPct val="50000"/>
              </a:spcBef>
              <a:buNone/>
            </a:pPr>
            <a:r>
              <a:rPr lang="en-GB" altLang="en-US" sz="1800" dirty="0">
                <a:solidFill>
                  <a:srgbClr val="660066"/>
                </a:solidFill>
              </a:rPr>
              <a:t>Linux </a:t>
            </a:r>
            <a:r>
              <a:rPr lang="en-GB" altLang="en-US" sz="1800" b="1" dirty="0">
                <a:solidFill>
                  <a:srgbClr val="660066"/>
                </a:solidFill>
              </a:rPr>
              <a:t>/proc</a:t>
            </a:r>
            <a:r>
              <a:rPr lang="en-GB" altLang="en-US" sz="1800" dirty="0">
                <a:solidFill>
                  <a:srgbClr val="660066"/>
                </a:solidFill>
              </a:rPr>
              <a:t> file system, </a:t>
            </a:r>
            <a:r>
              <a:rPr lang="en-GB" altLang="en-US" sz="1800" b="1" dirty="0">
                <a:solidFill>
                  <a:srgbClr val="660066"/>
                </a:solidFill>
              </a:rPr>
              <a:t>fuse</a:t>
            </a:r>
            <a:r>
              <a:rPr lang="en-GB" altLang="en-US" sz="1800" dirty="0">
                <a:solidFill>
                  <a:srgbClr val="660066"/>
                </a:solidFill>
              </a:rPr>
              <a:t> (file system in user space) and the </a:t>
            </a:r>
            <a:r>
              <a:rPr lang="en-GB" altLang="en-US" sz="1800" b="1" dirty="0" err="1">
                <a:solidFill>
                  <a:srgbClr val="660066"/>
                </a:solidFill>
              </a:rPr>
              <a:t>sysfs</a:t>
            </a:r>
            <a:r>
              <a:rPr lang="en-GB" altLang="en-US" sz="1800" dirty="0">
                <a:solidFill>
                  <a:srgbClr val="660066"/>
                </a:solidFill>
              </a:rPr>
              <a:t>. </a:t>
            </a:r>
          </a:p>
          <a:p>
            <a:pPr marL="0" indent="0">
              <a:buNone/>
            </a:pPr>
            <a:endParaRPr lang="en-IE" sz="18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971336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99782"/>
          </a:xfrm>
        </p:spPr>
        <p:txBody>
          <a:bodyPr/>
          <a:lstStyle/>
          <a:p>
            <a:r>
              <a:rPr lang="en-IE" sz="3600" dirty="0"/>
              <a:t>Virtual File System </a:t>
            </a:r>
            <a:r>
              <a:rPr lang="en-IE" sz="3600" dirty="0" smtClean="0"/>
              <a:t>– VFS cont.</a:t>
            </a:r>
            <a:endParaRPr lang="en-IE" sz="3600" dirty="0"/>
          </a:p>
        </p:txBody>
      </p:sp>
      <p:sp>
        <p:nvSpPr>
          <p:cNvPr id="3" name="Content Placeholder 2"/>
          <p:cNvSpPr>
            <a:spLocks noGrp="1"/>
          </p:cNvSpPr>
          <p:nvPr>
            <p:ph idx="1"/>
          </p:nvPr>
        </p:nvSpPr>
        <p:spPr/>
        <p:txBody>
          <a:bodyPr/>
          <a:lstStyle/>
          <a:p>
            <a:pPr algn="just">
              <a:spcBef>
                <a:spcPct val="50000"/>
              </a:spcBef>
              <a:buNone/>
            </a:pPr>
            <a:r>
              <a:rPr lang="en-US" altLang="en-US" sz="2000" dirty="0">
                <a:solidFill>
                  <a:srgbClr val="660066"/>
                </a:solidFill>
              </a:rPr>
              <a:t>A virtual file system for UNIX was introduced in 1985 by </a:t>
            </a:r>
            <a:r>
              <a:rPr lang="en-US" altLang="en-US" sz="2000" b="1" dirty="0">
                <a:solidFill>
                  <a:srgbClr val="660066"/>
                </a:solidFill>
              </a:rPr>
              <a:t>Sun Microsystems</a:t>
            </a:r>
            <a:r>
              <a:rPr lang="en-US" altLang="en-US" sz="2000" dirty="0">
                <a:solidFill>
                  <a:srgbClr val="660066"/>
                </a:solidFill>
              </a:rPr>
              <a:t>,</a:t>
            </a:r>
          </a:p>
          <a:p>
            <a:pPr algn="just">
              <a:spcBef>
                <a:spcPct val="50000"/>
              </a:spcBef>
              <a:buNone/>
            </a:pPr>
            <a:r>
              <a:rPr lang="en-US" altLang="en-US" sz="2000" dirty="0">
                <a:solidFill>
                  <a:srgbClr val="660066"/>
                </a:solidFill>
              </a:rPr>
              <a:t>others adopted the concept – including </a:t>
            </a:r>
            <a:r>
              <a:rPr lang="en-US" altLang="en-US" sz="2000" b="1" dirty="0">
                <a:solidFill>
                  <a:srgbClr val="660066"/>
                </a:solidFill>
              </a:rPr>
              <a:t>Linux</a:t>
            </a:r>
            <a:r>
              <a:rPr lang="en-US" altLang="en-US" sz="2000" dirty="0">
                <a:solidFill>
                  <a:srgbClr val="660066"/>
                </a:solidFill>
              </a:rPr>
              <a:t> community. </a:t>
            </a:r>
          </a:p>
          <a:p>
            <a:pPr algn="just">
              <a:spcBef>
                <a:spcPct val="50000"/>
              </a:spcBef>
              <a:buNone/>
            </a:pPr>
            <a:r>
              <a:rPr lang="en-US" altLang="en-US" sz="2000" b="1" dirty="0" smtClean="0">
                <a:solidFill>
                  <a:srgbClr val="660066"/>
                </a:solidFill>
              </a:rPr>
              <a:t>					Abstraction </a:t>
            </a:r>
            <a:r>
              <a:rPr lang="en-US" altLang="en-US" sz="2000" b="1" dirty="0">
                <a:solidFill>
                  <a:srgbClr val="660066"/>
                </a:solidFill>
              </a:rPr>
              <a:t>layer</a:t>
            </a:r>
            <a:r>
              <a:rPr lang="en-US" altLang="en-US" sz="2000" dirty="0">
                <a:solidFill>
                  <a:srgbClr val="660066"/>
                </a:solidFill>
              </a:rPr>
              <a:t> allows access to </a:t>
            </a:r>
            <a:r>
              <a:rPr lang="en-US" altLang="en-US" sz="2000" b="1" dirty="0">
                <a:solidFill>
                  <a:srgbClr val="660066"/>
                </a:solidFill>
              </a:rPr>
              <a:t>different types</a:t>
            </a:r>
            <a:r>
              <a:rPr lang="en-US" altLang="en-US" sz="2000" dirty="0">
                <a:solidFill>
                  <a:srgbClr val="660066"/>
                </a:solidFill>
              </a:rPr>
              <a:t> of file </a:t>
            </a:r>
            <a:r>
              <a:rPr lang="en-US" altLang="en-US" sz="2000" dirty="0" smtClean="0">
                <a:solidFill>
                  <a:srgbClr val="660066"/>
                </a:solidFill>
              </a:rPr>
              <a:t>systems</a:t>
            </a:r>
            <a:endParaRPr lang="en-GB" altLang="en-US" sz="2000" dirty="0">
              <a:solidFill>
                <a:srgbClr val="660066"/>
              </a:solidFill>
            </a:endParaRPr>
          </a:p>
          <a:p>
            <a:pPr algn="just">
              <a:spcBef>
                <a:spcPct val="50000"/>
              </a:spcBef>
              <a:buNone/>
            </a:pPr>
            <a:r>
              <a:rPr lang="en-GB" altLang="en-US" sz="2000" dirty="0">
                <a:solidFill>
                  <a:srgbClr val="660066"/>
                </a:solidFill>
              </a:rPr>
              <a:t>VFS supports file systems, such as ext3, NTFS, FAT-32, MINIX, MSDOS etc. </a:t>
            </a:r>
          </a:p>
          <a:p>
            <a:pPr algn="just">
              <a:spcBef>
                <a:spcPct val="50000"/>
              </a:spcBef>
              <a:buNone/>
            </a:pPr>
            <a:r>
              <a:rPr lang="en-GB" altLang="en-US" sz="2000" dirty="0" smtClean="0">
                <a:solidFill>
                  <a:srgbClr val="660066"/>
                </a:solidFill>
              </a:rPr>
              <a:t>					A </a:t>
            </a:r>
            <a:r>
              <a:rPr lang="en-GB" altLang="en-US" sz="2000" b="1" dirty="0" smtClean="0">
                <a:solidFill>
                  <a:srgbClr val="660066"/>
                </a:solidFill>
              </a:rPr>
              <a:t>common </a:t>
            </a:r>
            <a:r>
              <a:rPr lang="en-GB" altLang="en-US" sz="2000" b="1" dirty="0">
                <a:solidFill>
                  <a:srgbClr val="660066"/>
                </a:solidFill>
              </a:rPr>
              <a:t>interface</a:t>
            </a:r>
            <a:r>
              <a:rPr lang="en-GB" altLang="en-US" sz="2000" dirty="0">
                <a:solidFill>
                  <a:srgbClr val="660066"/>
                </a:solidFill>
              </a:rPr>
              <a:t> integrates the different file systems into a </a:t>
            </a:r>
            <a:r>
              <a:rPr lang="en-GB" altLang="en-US" sz="2000" b="1" dirty="0">
                <a:solidFill>
                  <a:srgbClr val="660066"/>
                </a:solidFill>
              </a:rPr>
              <a:t>common file system</a:t>
            </a:r>
            <a:r>
              <a:rPr lang="en-GB" altLang="en-US" sz="2000" b="1" dirty="0" smtClean="0">
                <a:solidFill>
                  <a:srgbClr val="660066"/>
                </a:solidFill>
              </a:rPr>
              <a:t>.</a:t>
            </a:r>
            <a:endParaRPr lang="en-GB" altLang="en-US" sz="2000" dirty="0">
              <a:solidFill>
                <a:srgbClr val="660066"/>
              </a:solidFill>
            </a:endParaRPr>
          </a:p>
          <a:p>
            <a:pPr algn="just">
              <a:spcBef>
                <a:spcPct val="50000"/>
              </a:spcBef>
              <a:buNone/>
            </a:pPr>
            <a:r>
              <a:rPr lang="en-GB" altLang="en-US" sz="2000" dirty="0">
                <a:solidFill>
                  <a:srgbClr val="660066"/>
                </a:solidFill>
              </a:rPr>
              <a:t>VFS architecture (‘switch’) emulates a conventional UNIX file system, using a </a:t>
            </a:r>
            <a:r>
              <a:rPr lang="en-GB" altLang="en-US" sz="2000" b="1" dirty="0">
                <a:solidFill>
                  <a:srgbClr val="660066"/>
                </a:solidFill>
              </a:rPr>
              <a:t>superblock</a:t>
            </a:r>
            <a:r>
              <a:rPr lang="en-GB" altLang="en-US" sz="2000" dirty="0">
                <a:solidFill>
                  <a:srgbClr val="660066"/>
                </a:solidFill>
              </a:rPr>
              <a:t> and a file is described by an </a:t>
            </a:r>
            <a:r>
              <a:rPr lang="en-GB" altLang="en-US" sz="2000" b="1" dirty="0">
                <a:solidFill>
                  <a:srgbClr val="660066"/>
                </a:solidFill>
              </a:rPr>
              <a:t>inode</a:t>
            </a:r>
            <a:r>
              <a:rPr lang="en-GB" altLang="en-US" sz="2000" dirty="0">
                <a:solidFill>
                  <a:srgbClr val="660066"/>
                </a:solidFill>
              </a:rPr>
              <a:t> etc.</a:t>
            </a:r>
          </a:p>
          <a:p>
            <a:pPr algn="just">
              <a:spcBef>
                <a:spcPct val="50000"/>
              </a:spcBef>
              <a:buNone/>
            </a:pPr>
            <a:r>
              <a:rPr lang="en-GB" altLang="en-US" sz="2000" dirty="0">
                <a:solidFill>
                  <a:srgbClr val="660066"/>
                </a:solidFill>
              </a:rPr>
              <a:t> </a:t>
            </a:r>
          </a:p>
          <a:p>
            <a:pPr algn="just">
              <a:spcBef>
                <a:spcPct val="50000"/>
              </a:spcBef>
              <a:buNone/>
            </a:pPr>
            <a:r>
              <a:rPr lang="en-GB" altLang="en-US" sz="2000" dirty="0">
                <a:solidFill>
                  <a:srgbClr val="660066"/>
                </a:solidFill>
              </a:rPr>
              <a:t>Each type of file system has a dependent </a:t>
            </a:r>
            <a:r>
              <a:rPr lang="en-GB" altLang="en-US" sz="2000" b="1" dirty="0">
                <a:solidFill>
                  <a:srgbClr val="660066"/>
                </a:solidFill>
              </a:rPr>
              <a:t>translator</a:t>
            </a:r>
            <a:r>
              <a:rPr lang="en-GB" altLang="en-US" sz="2000" dirty="0">
                <a:solidFill>
                  <a:srgbClr val="660066"/>
                </a:solidFill>
              </a:rPr>
              <a:t> within the kernel - each </a:t>
            </a:r>
            <a:r>
              <a:rPr lang="en-GB" altLang="en-US" sz="2000" b="1" dirty="0">
                <a:solidFill>
                  <a:srgbClr val="660066"/>
                </a:solidFill>
              </a:rPr>
              <a:t>read, write, or other function, is substituted</a:t>
            </a:r>
            <a:r>
              <a:rPr lang="en-GB" altLang="en-US" sz="2000" dirty="0">
                <a:solidFill>
                  <a:srgbClr val="660066"/>
                </a:solidFill>
              </a:rPr>
              <a:t> by an equivalent function to support the target native file system. </a:t>
            </a:r>
          </a:p>
          <a:p>
            <a:pPr marL="0" indent="0">
              <a:buNone/>
            </a:pPr>
            <a:endParaRPr lang="en-IE" sz="16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00220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253" y="1512517"/>
            <a:ext cx="3956782" cy="1613156"/>
          </a:xfrm>
        </p:spPr>
        <p:txBody>
          <a:bodyPr/>
          <a:lstStyle/>
          <a:p>
            <a:r>
              <a:rPr lang="en-IE" sz="3600" dirty="0" smtClean="0"/>
              <a:t>The “sector” </a:t>
            </a:r>
            <a:br>
              <a:rPr lang="en-IE" sz="3600" dirty="0" smtClean="0"/>
            </a:br>
            <a:r>
              <a:rPr lang="en-IE" sz="3600" dirty="0" smtClean="0"/>
              <a:t>concept cont.</a:t>
            </a:r>
            <a:endParaRPr lang="en-IE" sz="3600"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Object 2"/>
          <p:cNvGraphicFramePr>
            <a:graphicFrameLocks noChangeAspect="1"/>
          </p:cNvGraphicFramePr>
          <p:nvPr>
            <p:extLst>
              <p:ext uri="{D42A27DB-BD31-4B8C-83A1-F6EECF244321}">
                <p14:modId xmlns:p14="http://schemas.microsoft.com/office/powerpoint/2010/main" val="2367113241"/>
              </p:ext>
            </p:extLst>
          </p:nvPr>
        </p:nvGraphicFramePr>
        <p:xfrm>
          <a:off x="5191435" y="152400"/>
          <a:ext cx="5840359" cy="5946547"/>
        </p:xfrm>
        <a:graphic>
          <a:graphicData uri="http://schemas.openxmlformats.org/presentationml/2006/ole">
            <mc:AlternateContent xmlns:mc="http://schemas.openxmlformats.org/markup-compatibility/2006">
              <mc:Choice xmlns:v="urn:schemas-microsoft-com:vml" Requires="v">
                <p:oleObj spid="_x0000_s22734" r:id="rId4" imgW="5367528" imgH="5564124" progId="Visio.Drawing.6">
                  <p:embed/>
                </p:oleObj>
              </mc:Choice>
              <mc:Fallback>
                <p:oleObj r:id="rId4" imgW="5367528" imgH="556412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435" y="152400"/>
                        <a:ext cx="5840359" cy="5946547"/>
                      </a:xfrm>
                      <a:prstGeom prst="rect">
                        <a:avLst/>
                      </a:prstGeom>
                      <a:noFill/>
                      <a:ln>
                        <a:noFill/>
                      </a:ln>
                      <a:extLst/>
                    </p:spPr>
                  </p:pic>
                </p:oleObj>
              </mc:Fallback>
            </mc:AlternateContent>
          </a:graphicData>
        </a:graphic>
      </p:graphicFrame>
      <p:sp>
        <p:nvSpPr>
          <p:cNvPr id="6" name="TextBox 5"/>
          <p:cNvSpPr txBox="1"/>
          <p:nvPr/>
        </p:nvSpPr>
        <p:spPr>
          <a:xfrm>
            <a:off x="320253" y="3362632"/>
            <a:ext cx="4036141" cy="2308324"/>
          </a:xfrm>
          <a:prstGeom prst="rect">
            <a:avLst/>
          </a:prstGeom>
          <a:noFill/>
        </p:spPr>
        <p:txBody>
          <a:bodyPr wrap="square" rtlCol="0">
            <a:spAutoFit/>
          </a:bodyPr>
          <a:lstStyle/>
          <a:p>
            <a:pPr marL="285750" indent="-285750">
              <a:buFont typeface="Arial" panose="020B0604020202020204" pitchFamily="34" charset="0"/>
              <a:buChar char="•"/>
            </a:pPr>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Sector </a:t>
            </a:r>
            <a:r>
              <a:rPr lang="en-IE" sz="2400" dirty="0" smtClean="0">
                <a:latin typeface="Liberation Serif" panose="02020603050405020304" pitchFamily="18" charset="0"/>
                <a:ea typeface="Liberation Serif" panose="02020603050405020304" pitchFamily="18" charset="0"/>
                <a:cs typeface="Liberation Serif" panose="02020603050405020304" pitchFamily="18" charset="0"/>
              </a:rPr>
              <a:t>typically contains </a:t>
            </a:r>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512 bytes</a:t>
            </a:r>
            <a:r>
              <a:rPr lang="en-IE" sz="2400" dirty="0" smtClean="0">
                <a:latin typeface="Liberation Serif" panose="02020603050405020304" pitchFamily="18" charset="0"/>
                <a:ea typeface="Liberation Serif" panose="02020603050405020304" pitchFamily="18" charset="0"/>
                <a:cs typeface="Liberation Serif" panose="02020603050405020304" pitchFamily="18" charset="0"/>
              </a:rPr>
              <a:t> of data</a:t>
            </a:r>
          </a:p>
          <a:p>
            <a:endParaRPr lang="en-IE" sz="2400"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buFont typeface="Arial" panose="020B0604020202020204" pitchFamily="34" charset="0"/>
              <a:buChar char="•"/>
            </a:pPr>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Track: </a:t>
            </a:r>
            <a:r>
              <a:rPr lang="en-IE" sz="2400" dirty="0" smtClean="0">
                <a:latin typeface="Liberation Serif" panose="02020603050405020304" pitchFamily="18" charset="0"/>
                <a:ea typeface="Liberation Serif" panose="02020603050405020304" pitchFamily="18" charset="0"/>
                <a:cs typeface="Liberation Serif" panose="02020603050405020304" pitchFamily="18" charset="0"/>
              </a:rPr>
              <a:t>Data is recorded onto the disk surface in concentric rings called </a:t>
            </a:r>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tracks</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15357211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67" y="1577658"/>
            <a:ext cx="3659233" cy="1279842"/>
          </a:xfrm>
        </p:spPr>
        <p:txBody>
          <a:bodyPr/>
          <a:lstStyle/>
          <a:p>
            <a:r>
              <a:rPr lang="en-IE" sz="3600" dirty="0" smtClean="0"/>
              <a:t>Overview of the VFS architecture</a:t>
            </a:r>
            <a:endParaRPr lang="en-IE" sz="3600"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Object 7"/>
          <p:cNvGraphicFramePr>
            <a:graphicFrameLocks noChangeAspect="1"/>
          </p:cNvGraphicFramePr>
          <p:nvPr>
            <p:extLst>
              <p:ext uri="{D42A27DB-BD31-4B8C-83A1-F6EECF244321}">
                <p14:modId xmlns:p14="http://schemas.microsoft.com/office/powerpoint/2010/main" val="1690919948"/>
              </p:ext>
            </p:extLst>
          </p:nvPr>
        </p:nvGraphicFramePr>
        <p:xfrm>
          <a:off x="4549140" y="807720"/>
          <a:ext cx="7109460" cy="5105400"/>
        </p:xfrm>
        <a:graphic>
          <a:graphicData uri="http://schemas.openxmlformats.org/presentationml/2006/ole">
            <mc:AlternateContent xmlns:mc="http://schemas.openxmlformats.org/markup-compatibility/2006">
              <mc:Choice xmlns:v="urn:schemas-microsoft-com:vml" Requires="v">
                <p:oleObj spid="_x0000_s52235" r:id="rId4" imgW="5652516" imgH="3630168" progId="Visio.Drawing.6">
                  <p:embed/>
                </p:oleObj>
              </mc:Choice>
              <mc:Fallback>
                <p:oleObj r:id="rId4" imgW="5652516" imgH="363016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9140" y="807720"/>
                        <a:ext cx="7109460" cy="5105400"/>
                      </a:xfrm>
                      <a:prstGeom prst="rect">
                        <a:avLst/>
                      </a:prstGeom>
                      <a:noFill/>
                      <a:ln>
                        <a:noFill/>
                      </a:ln>
                      <a:extLst/>
                    </p:spPr>
                  </p:pic>
                </p:oleObj>
              </mc:Fallback>
            </mc:AlternateContent>
          </a:graphicData>
        </a:graphic>
      </p:graphicFrame>
      <p:sp>
        <p:nvSpPr>
          <p:cNvPr id="6" name="Text Box 9"/>
          <p:cNvSpPr txBox="1">
            <a:spLocks noChangeArrowheads="1"/>
          </p:cNvSpPr>
          <p:nvPr/>
        </p:nvSpPr>
        <p:spPr bwMode="auto">
          <a:xfrm>
            <a:off x="3280410" y="247650"/>
            <a:ext cx="86715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GB" altLang="en-US" sz="1800" b="1"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For simplicity, the diagram </a:t>
            </a:r>
            <a:r>
              <a:rPr lang="en-GB" altLang="en-US" sz="1800" b="1" dirty="0" smtClean="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below</a:t>
            </a:r>
            <a:r>
              <a:rPr lang="en-GB" altLang="en-US" sz="1800" b="1" dirty="0" smtClean="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 </a:t>
            </a:r>
            <a:r>
              <a:rPr lang="en-GB" altLang="en-US" sz="1800" b="1"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shows a single file system on each physical disk drive </a:t>
            </a:r>
          </a:p>
        </p:txBody>
      </p:sp>
    </p:spTree>
    <p:extLst>
      <p:ext uri="{BB962C8B-B14F-4D97-AF65-F5344CB8AC3E}">
        <p14:creationId xmlns:p14="http://schemas.microsoft.com/office/powerpoint/2010/main" val="36249693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5" name="Text Box 6"/>
          <p:cNvSpPr txBox="1">
            <a:spLocks noGrp="1" noChangeArrowheads="1"/>
          </p:cNvSpPr>
          <p:nvPr>
            <p:ph type="title"/>
          </p:nvPr>
        </p:nvSpPr>
        <p:spPr bwMode="auto">
          <a:xfrm>
            <a:off x="3461657" y="164922"/>
            <a:ext cx="811016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1">
                <a:solidFill>
                  <a:srgbClr val="333399"/>
                </a:solidFill>
                <a:latin typeface="Liberation Serif" panose="02020603050405020304" pitchFamily="18" charset="0"/>
              </a:rPr>
              <a:t>VFS objects for an open file, showing two processes accessing separate files</a:t>
            </a:r>
            <a:r>
              <a:rPr lang="en-GB" altLang="en-US" sz="1800">
                <a:latin typeface="Liberation Serif" panose="02020603050405020304" pitchFamily="18" charset="0"/>
              </a:rPr>
              <a:t> </a:t>
            </a:r>
          </a:p>
        </p:txBody>
      </p:sp>
      <p:graphicFrame>
        <p:nvGraphicFramePr>
          <p:cNvPr id="6" name="Object 2"/>
          <p:cNvGraphicFramePr>
            <a:graphicFrameLocks noChangeAspect="1"/>
          </p:cNvGraphicFramePr>
          <p:nvPr>
            <p:extLst>
              <p:ext uri="{D42A27DB-BD31-4B8C-83A1-F6EECF244321}">
                <p14:modId xmlns:p14="http://schemas.microsoft.com/office/powerpoint/2010/main" val="1712431414"/>
              </p:ext>
            </p:extLst>
          </p:nvPr>
        </p:nvGraphicFramePr>
        <p:xfrm>
          <a:off x="3461656" y="925829"/>
          <a:ext cx="8482693" cy="5036599"/>
        </p:xfrm>
        <a:graphic>
          <a:graphicData uri="http://schemas.openxmlformats.org/presentationml/2006/ole">
            <mc:AlternateContent xmlns:mc="http://schemas.openxmlformats.org/markup-compatibility/2006">
              <mc:Choice xmlns:v="urn:schemas-microsoft-com:vml" Requires="v">
                <p:oleObj spid="_x0000_s53253" r:id="rId4" imgW="6332220" imgH="3784092" progId="Visio.Drawing.6">
                  <p:embed/>
                </p:oleObj>
              </mc:Choice>
              <mc:Fallback>
                <p:oleObj r:id="rId4" imgW="6332220" imgH="37840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1656" y="925829"/>
                        <a:ext cx="8482693" cy="503659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5768056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5" name="Text Box 6"/>
          <p:cNvSpPr txBox="1">
            <a:spLocks noGrp="1" noChangeArrowheads="1"/>
          </p:cNvSpPr>
          <p:nvPr>
            <p:ph type="title"/>
          </p:nvPr>
        </p:nvSpPr>
        <p:spPr bwMode="auto">
          <a:xfrm>
            <a:off x="3461657" y="164922"/>
            <a:ext cx="811016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1" dirty="0">
                <a:solidFill>
                  <a:srgbClr val="333399"/>
                </a:solidFill>
                <a:latin typeface="Liberation Serif" panose="02020603050405020304" pitchFamily="18" charset="0"/>
              </a:rPr>
              <a:t>VFS objects for an open file, showing two processes accessing </a:t>
            </a:r>
            <a:r>
              <a:rPr lang="en-GB" altLang="en-US" sz="1800" dirty="0" smtClean="0">
                <a:solidFill>
                  <a:srgbClr val="333399"/>
                </a:solidFill>
                <a:latin typeface="Liberation Serif" panose="02020603050405020304" pitchFamily="18" charset="0"/>
              </a:rPr>
              <a:t>the same</a:t>
            </a:r>
            <a:r>
              <a:rPr lang="en-GB" altLang="en-US" sz="1800" b="1" dirty="0" smtClean="0">
                <a:solidFill>
                  <a:srgbClr val="333399"/>
                </a:solidFill>
                <a:latin typeface="Liberation Serif" panose="02020603050405020304" pitchFamily="18" charset="0"/>
              </a:rPr>
              <a:t> file</a:t>
            </a:r>
            <a:r>
              <a:rPr lang="en-GB" altLang="en-US" sz="1800" dirty="0" smtClean="0">
                <a:latin typeface="Liberation Serif" panose="02020603050405020304" pitchFamily="18" charset="0"/>
              </a:rPr>
              <a:t> </a:t>
            </a:r>
            <a:endParaRPr lang="en-GB" altLang="en-US" sz="1800" dirty="0">
              <a:latin typeface="Liberation Serif" panose="02020603050405020304" pitchFamily="18" charset="0"/>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54863429"/>
              </p:ext>
            </p:extLst>
          </p:nvPr>
        </p:nvGraphicFramePr>
        <p:xfrm>
          <a:off x="3461656" y="857250"/>
          <a:ext cx="8562703" cy="5137622"/>
        </p:xfrm>
        <a:graphic>
          <a:graphicData uri="http://schemas.openxmlformats.org/presentationml/2006/ole">
            <mc:AlternateContent xmlns:mc="http://schemas.openxmlformats.org/markup-compatibility/2006">
              <mc:Choice xmlns:v="urn:schemas-microsoft-com:vml" Requires="v">
                <p:oleObj spid="_x0000_s54277" r:id="rId4" imgW="6210300" imgH="3784092" progId="Visio.Drawing.6">
                  <p:embed/>
                </p:oleObj>
              </mc:Choice>
              <mc:Fallback>
                <p:oleObj r:id="rId4" imgW="6210300" imgH="37840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1656" y="857250"/>
                        <a:ext cx="8562703" cy="513762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8689796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711" y="274638"/>
            <a:ext cx="8177108" cy="1135062"/>
          </a:xfrm>
        </p:spPr>
        <p:txBody>
          <a:bodyPr/>
          <a:lstStyle/>
          <a:p>
            <a:r>
              <a:rPr lang="en-IE" sz="3600" dirty="0" smtClean="0"/>
              <a:t>Summary of the key structures in the VFS</a:t>
            </a:r>
            <a:endParaRPr lang="en-IE" sz="3600" dirty="0"/>
          </a:p>
        </p:txBody>
      </p:sp>
      <p:sp>
        <p:nvSpPr>
          <p:cNvPr id="3" name="Content Placeholder 2"/>
          <p:cNvSpPr>
            <a:spLocks noGrp="1"/>
          </p:cNvSpPr>
          <p:nvPr>
            <p:ph idx="1"/>
          </p:nvPr>
        </p:nvSpPr>
        <p:spPr/>
        <p:txBody>
          <a:bodyPr/>
          <a:lstStyle/>
          <a:p>
            <a:pPr>
              <a:spcBef>
                <a:spcPct val="50000"/>
              </a:spcBef>
              <a:buNone/>
            </a:pPr>
            <a:r>
              <a:rPr lang="en-GB" altLang="en-US" b="1" dirty="0" err="1">
                <a:solidFill>
                  <a:srgbClr val="660066"/>
                </a:solidFill>
                <a:cs typeface="Times New Roman" panose="02020603050405020304" pitchFamily="18" charset="0"/>
              </a:rPr>
              <a:t>suberblock</a:t>
            </a:r>
            <a:r>
              <a:rPr lang="en-GB" altLang="en-US" dirty="0">
                <a:solidFill>
                  <a:srgbClr val="660066"/>
                </a:solidFill>
                <a:cs typeface="Times New Roman" panose="02020603050405020304" pitchFamily="18" charset="0"/>
              </a:rPr>
              <a:t> object,</a:t>
            </a:r>
          </a:p>
          <a:p>
            <a:pPr>
              <a:spcBef>
                <a:spcPct val="50000"/>
              </a:spcBef>
              <a:buNone/>
            </a:pPr>
            <a:r>
              <a:rPr lang="en-GB" altLang="en-US" b="1" dirty="0">
                <a:solidFill>
                  <a:srgbClr val="660066"/>
                </a:solidFill>
                <a:cs typeface="Times New Roman" panose="02020603050405020304" pitchFamily="18" charset="0"/>
              </a:rPr>
              <a:t>inode</a:t>
            </a:r>
            <a:r>
              <a:rPr lang="en-GB" altLang="en-US" dirty="0">
                <a:solidFill>
                  <a:srgbClr val="660066"/>
                </a:solidFill>
                <a:cs typeface="Times New Roman" panose="02020603050405020304" pitchFamily="18" charset="0"/>
              </a:rPr>
              <a:t> object, </a:t>
            </a:r>
          </a:p>
          <a:p>
            <a:pPr>
              <a:spcBef>
                <a:spcPct val="50000"/>
              </a:spcBef>
              <a:buNone/>
            </a:pPr>
            <a:r>
              <a:rPr lang="en-GB" altLang="en-US" b="1" dirty="0">
                <a:solidFill>
                  <a:srgbClr val="660066"/>
                </a:solidFill>
                <a:cs typeface="Times New Roman" panose="02020603050405020304" pitchFamily="18" charset="0"/>
              </a:rPr>
              <a:t>file</a:t>
            </a:r>
            <a:r>
              <a:rPr lang="en-GB" altLang="en-US" dirty="0">
                <a:solidFill>
                  <a:srgbClr val="660066"/>
                </a:solidFill>
                <a:cs typeface="Times New Roman" panose="02020603050405020304" pitchFamily="18" charset="0"/>
              </a:rPr>
              <a:t> object, </a:t>
            </a:r>
          </a:p>
          <a:p>
            <a:pPr>
              <a:spcBef>
                <a:spcPct val="50000"/>
              </a:spcBef>
              <a:buNone/>
            </a:pPr>
            <a:r>
              <a:rPr lang="en-GB" altLang="en-US" b="1" dirty="0" err="1">
                <a:solidFill>
                  <a:srgbClr val="660066"/>
                </a:solidFill>
                <a:cs typeface="Times New Roman" panose="02020603050405020304" pitchFamily="18" charset="0"/>
              </a:rPr>
              <a:t>dentry</a:t>
            </a:r>
            <a:r>
              <a:rPr lang="en-GB" altLang="en-US" dirty="0">
                <a:solidFill>
                  <a:srgbClr val="660066"/>
                </a:solidFill>
                <a:cs typeface="Times New Roman" panose="02020603050405020304" pitchFamily="18" charset="0"/>
              </a:rPr>
              <a:t> object. </a:t>
            </a:r>
          </a:p>
          <a:p>
            <a:pPr>
              <a:spcBef>
                <a:spcPct val="50000"/>
              </a:spcBef>
              <a:buNone/>
            </a:pPr>
            <a:endParaRPr lang="en-GB" altLang="en-US" dirty="0">
              <a:solidFill>
                <a:srgbClr val="660066"/>
              </a:solidFill>
              <a:cs typeface="Times New Roman" panose="02020603050405020304" pitchFamily="18" charset="0"/>
            </a:endParaRPr>
          </a:p>
          <a:p>
            <a:pPr>
              <a:spcBef>
                <a:spcPct val="50000"/>
              </a:spcBef>
              <a:buNone/>
            </a:pPr>
            <a:r>
              <a:rPr lang="en-GB" altLang="en-US" dirty="0">
                <a:solidFill>
                  <a:srgbClr val="660066"/>
                </a:solidFill>
                <a:cs typeface="Times New Roman" panose="02020603050405020304" pitchFamily="18" charset="0"/>
              </a:rPr>
              <a:t>Structures have the characteristics of objects as they enclose a set of functions within the structure. </a:t>
            </a:r>
          </a:p>
          <a:p>
            <a:pPr>
              <a:spcBef>
                <a:spcPct val="50000"/>
              </a:spcBef>
              <a:buNone/>
            </a:pPr>
            <a:r>
              <a:rPr lang="en-GB" altLang="en-US" dirty="0">
                <a:solidFill>
                  <a:srgbClr val="660066"/>
                </a:solidFill>
                <a:cs typeface="Times New Roman" panose="02020603050405020304" pitchFamily="18" charset="0"/>
              </a:rPr>
              <a:t>Linux documentation refers to such structures as objects, and refers to the functions as methods.</a:t>
            </a:r>
            <a:r>
              <a:rPr lang="en-GB" altLang="en-US" sz="1600" dirty="0">
                <a:solidFill>
                  <a:srgbClr val="660066"/>
                </a:solidFill>
              </a:rPr>
              <a:t> </a:t>
            </a:r>
          </a:p>
          <a:p>
            <a:pPr marL="0" indent="0">
              <a:buNone/>
            </a:pPr>
            <a:endParaRPr lang="en-IE" dirty="0"/>
          </a:p>
        </p:txBody>
      </p:sp>
      <p:sp>
        <p:nvSpPr>
          <p:cNvPr id="4"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100299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60" y="1469256"/>
            <a:ext cx="3794549" cy="1672149"/>
          </a:xfrm>
        </p:spPr>
        <p:txBody>
          <a:bodyPr/>
          <a:lstStyle/>
          <a:p>
            <a:pPr algn="l"/>
            <a:r>
              <a:rPr lang="en-IE" sz="3600" dirty="0" smtClean="0"/>
              <a:t>The “cylinder” </a:t>
            </a:r>
            <a:br>
              <a:rPr lang="en-IE" sz="3600" dirty="0" smtClean="0"/>
            </a:br>
            <a:r>
              <a:rPr lang="en-IE" sz="3600" dirty="0" smtClean="0"/>
              <a:t>concept</a:t>
            </a:r>
            <a:endParaRPr lang="en-IE" sz="3600"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pSp>
        <p:nvGrpSpPr>
          <p:cNvPr id="7" name="Group 6"/>
          <p:cNvGrpSpPr/>
          <p:nvPr/>
        </p:nvGrpSpPr>
        <p:grpSpPr>
          <a:xfrm>
            <a:off x="4409768" y="929151"/>
            <a:ext cx="7551174" cy="4837470"/>
            <a:chOff x="4026309" y="235975"/>
            <a:chExt cx="7961507" cy="4837470"/>
          </a:xfrm>
        </p:grpSpPr>
        <p:graphicFrame>
          <p:nvGraphicFramePr>
            <p:cNvPr id="5" name="Object 2"/>
            <p:cNvGraphicFramePr>
              <a:graphicFrameLocks noChangeAspect="1"/>
            </p:cNvGraphicFramePr>
            <p:nvPr>
              <p:extLst>
                <p:ext uri="{D42A27DB-BD31-4B8C-83A1-F6EECF244321}">
                  <p14:modId xmlns:p14="http://schemas.microsoft.com/office/powerpoint/2010/main" val="3255794351"/>
                </p:ext>
              </p:extLst>
            </p:nvPr>
          </p:nvGraphicFramePr>
          <p:xfrm>
            <a:off x="4026309" y="235975"/>
            <a:ext cx="5379398" cy="2554156"/>
          </p:xfrm>
          <a:graphic>
            <a:graphicData uri="http://schemas.openxmlformats.org/presentationml/2006/ole">
              <mc:AlternateContent xmlns:mc="http://schemas.openxmlformats.org/markup-compatibility/2006">
                <mc:Choice xmlns:v="urn:schemas-microsoft-com:vml" Requires="v">
                  <p:oleObj spid="_x0000_s23956" r:id="rId4" imgW="2833116" imgH="1490472" progId="Visio.Drawing.6">
                    <p:embed/>
                  </p:oleObj>
                </mc:Choice>
                <mc:Fallback>
                  <p:oleObj r:id="rId4" imgW="2833116" imgH="149047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6309" y="235975"/>
                          <a:ext cx="5379398" cy="2554156"/>
                        </a:xfrm>
                        <a:prstGeom prst="rect">
                          <a:avLst/>
                        </a:prstGeom>
                        <a:noFill/>
                        <a:ln>
                          <a:noFill/>
                        </a:ln>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7691815"/>
                </p:ext>
              </p:extLst>
            </p:nvPr>
          </p:nvGraphicFramePr>
          <p:xfrm>
            <a:off x="4026309" y="3141405"/>
            <a:ext cx="7961507" cy="1932040"/>
          </p:xfrm>
          <a:graphic>
            <a:graphicData uri="http://schemas.openxmlformats.org/presentationml/2006/ole">
              <mc:AlternateContent xmlns:mc="http://schemas.openxmlformats.org/markup-compatibility/2006">
                <mc:Choice xmlns:v="urn:schemas-microsoft-com:vml" Requires="v">
                  <p:oleObj spid="_x0000_s23957" r:id="rId6" imgW="4040124" imgH="1050036" progId="Visio.Drawing.6">
                    <p:embed/>
                  </p:oleObj>
                </mc:Choice>
                <mc:Fallback>
                  <p:oleObj r:id="rId6" imgW="4040124" imgH="1050036"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6309" y="3141405"/>
                          <a:ext cx="7961507" cy="1932040"/>
                        </a:xfrm>
                        <a:prstGeom prst="rect">
                          <a:avLst/>
                        </a:prstGeom>
                        <a:noFill/>
                        <a:ln>
                          <a:noFill/>
                        </a:ln>
                        <a:extLst/>
                      </p:spPr>
                    </p:pic>
                  </p:oleObj>
                </mc:Fallback>
              </mc:AlternateContent>
            </a:graphicData>
          </a:graphic>
        </p:graphicFrame>
      </p:grpSp>
      <p:sp>
        <p:nvSpPr>
          <p:cNvPr id="8" name="TextBox 7"/>
          <p:cNvSpPr txBox="1"/>
          <p:nvPr/>
        </p:nvSpPr>
        <p:spPr>
          <a:xfrm>
            <a:off x="231760" y="3483307"/>
            <a:ext cx="3362632" cy="1938992"/>
          </a:xfrm>
          <a:prstGeom prst="rect">
            <a:avLst/>
          </a:prstGeom>
          <a:noFill/>
        </p:spPr>
        <p:txBody>
          <a:bodyPr wrap="square" rtlCol="0">
            <a:spAutoFit/>
          </a:bodyPr>
          <a:lstStyle/>
          <a:p>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Cylinder:</a:t>
            </a:r>
            <a:r>
              <a:rPr lang="en-IE" sz="2400" dirty="0" smtClean="0">
                <a:latin typeface="Liberation Serif" panose="02020603050405020304" pitchFamily="18" charset="0"/>
                <a:ea typeface="Liberation Serif" panose="02020603050405020304" pitchFamily="18" charset="0"/>
                <a:cs typeface="Liberation Serif" panose="02020603050405020304" pitchFamily="18" charset="0"/>
              </a:rPr>
              <a:t> The set of tracks located at the same track number is referred to as a </a:t>
            </a:r>
            <a:r>
              <a:rPr lang="en-IE" sz="2400" i="1" dirty="0" smtClean="0">
                <a:latin typeface="Liberation Serif" panose="02020603050405020304" pitchFamily="18" charset="0"/>
                <a:ea typeface="Liberation Serif" panose="02020603050405020304" pitchFamily="18" charset="0"/>
                <a:cs typeface="Liberation Serif" panose="02020603050405020304" pitchFamily="18" charset="0"/>
              </a:rPr>
              <a:t>cylinder of tracks </a:t>
            </a:r>
            <a:r>
              <a:rPr lang="en-IE" sz="2400" dirty="0" smtClean="0">
                <a:latin typeface="Liberation Serif" panose="02020603050405020304" pitchFamily="18" charset="0"/>
                <a:ea typeface="Liberation Serif" panose="02020603050405020304" pitchFamily="18" charset="0"/>
                <a:cs typeface="Liberation Serif" panose="02020603050405020304" pitchFamily="18" charset="0"/>
              </a:rPr>
              <a:t>or simply a </a:t>
            </a:r>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cylinder</a:t>
            </a:r>
            <a:r>
              <a:rPr lang="en-IE" sz="2400" dirty="0" smtClean="0">
                <a:latin typeface="Liberation Serif" panose="02020603050405020304" pitchFamily="18" charset="0"/>
                <a:ea typeface="Liberation Serif" panose="02020603050405020304" pitchFamily="18" charset="0"/>
                <a:cs typeface="Liberation Serif" panose="02020603050405020304" pitchFamily="18" charset="0"/>
              </a:rPr>
              <a:t>. </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410164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7" name="Text Box 7"/>
          <p:cNvSpPr txBox="1">
            <a:spLocks noChangeArrowheads="1"/>
          </p:cNvSpPr>
          <p:nvPr/>
        </p:nvSpPr>
        <p:spPr bwMode="auto">
          <a:xfrm>
            <a:off x="218767" y="3271685"/>
            <a:ext cx="399927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1" dirty="0">
                <a:latin typeface="Liberation Serif" panose="02020603050405020304" pitchFamily="18" charset="0"/>
                <a:ea typeface="Liberation Serif" panose="02020603050405020304" pitchFamily="18" charset="0"/>
                <a:cs typeface="Liberation Serif" panose="02020603050405020304" pitchFamily="18" charset="0"/>
              </a:rPr>
              <a:t>Low-level format: </a:t>
            </a:r>
            <a:endParaRPr lang="en-GB" altLang="en-US" sz="2400"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eaLnBrk="1" hangingPunct="1">
              <a:spcBef>
                <a:spcPct val="50000"/>
              </a:spcBef>
              <a:buFontTx/>
              <a:buNone/>
            </a:pPr>
            <a:r>
              <a:rPr lang="en-GB" altLang="en-US" sz="2400" dirty="0" smtClean="0">
                <a:latin typeface="Liberation Serif" panose="02020603050405020304" pitchFamily="18" charset="0"/>
                <a:ea typeface="Liberation Serif" panose="02020603050405020304" pitchFamily="18" charset="0"/>
                <a:cs typeface="Liberation Serif" panose="02020603050405020304" pitchFamily="18" charset="0"/>
              </a:rPr>
              <a:t>defined by manufacturer</a:t>
            </a:r>
            <a:r>
              <a:rPr lang="en-GB" altLang="en-US" sz="2400" b="1" dirty="0" smtClean="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rPr>
              <a:t> </a:t>
            </a:r>
          </a:p>
          <a:p>
            <a:pPr eaLnBrk="1" hangingPunct="1">
              <a:spcBef>
                <a:spcPct val="50000"/>
              </a:spcBef>
              <a:buFontTx/>
              <a:buNone/>
            </a:pPr>
            <a:endParaRPr lang="en-GB" altLang="en-US" sz="2400" b="1" dirty="0">
              <a:solidFill>
                <a:srgbClr val="660066"/>
              </a:solidFill>
              <a:latin typeface="Liberation Serif" panose="02020603050405020304" pitchFamily="18" charset="0"/>
              <a:ea typeface="Liberation Serif" panose="02020603050405020304" pitchFamily="18" charset="0"/>
              <a:cs typeface="Liberation Serif" panose="02020603050405020304" pitchFamily="18" charset="0"/>
            </a:endParaRPr>
          </a:p>
          <a:p>
            <a:pPr eaLnBrk="1" hangingPunct="1">
              <a:spcBef>
                <a:spcPct val="50000"/>
              </a:spcBef>
              <a:buFontTx/>
              <a:buNone/>
            </a:pPr>
            <a:r>
              <a:rPr lang="en-GB" altLang="en-US" sz="2400" b="1" dirty="0" smtClean="0">
                <a:latin typeface="Liberation Serif" panose="02020603050405020304" pitchFamily="18" charset="0"/>
                <a:ea typeface="Liberation Serif" panose="02020603050405020304" pitchFamily="18" charset="0"/>
                <a:cs typeface="Liberation Serif" panose="02020603050405020304" pitchFamily="18" charset="0"/>
              </a:rPr>
              <a:t>High-level </a:t>
            </a:r>
            <a:r>
              <a:rPr lang="en-GB" altLang="en-US" sz="2400" b="1" dirty="0">
                <a:latin typeface="Liberation Serif" panose="02020603050405020304" pitchFamily="18" charset="0"/>
                <a:ea typeface="Liberation Serif" panose="02020603050405020304" pitchFamily="18" charset="0"/>
                <a:cs typeface="Liberation Serif" panose="02020603050405020304" pitchFamily="18" charset="0"/>
              </a:rPr>
              <a:t>format:  </a:t>
            </a:r>
            <a:endParaRPr lang="en-GB" altLang="en-US" sz="2400"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eaLnBrk="1" hangingPunct="1">
              <a:spcBef>
                <a:spcPct val="50000"/>
              </a:spcBef>
              <a:buFontTx/>
              <a:buNone/>
            </a:pPr>
            <a:r>
              <a:rPr lang="en-GB" altLang="en-US" sz="2400" dirty="0" smtClean="0">
                <a:latin typeface="Liberation Serif" panose="02020603050405020304" pitchFamily="18" charset="0"/>
                <a:ea typeface="Liberation Serif" panose="02020603050405020304" pitchFamily="18" charset="0"/>
                <a:cs typeface="Liberation Serif" panose="02020603050405020304" pitchFamily="18" charset="0"/>
              </a:rPr>
              <a:t>specific to the </a:t>
            </a:r>
            <a:r>
              <a:rPr lang="en-GB" altLang="en-US" sz="2400" b="1" dirty="0" smtClean="0">
                <a:latin typeface="Liberation Serif" panose="02020603050405020304" pitchFamily="18" charset="0"/>
                <a:ea typeface="Liberation Serif" panose="02020603050405020304" pitchFamily="18" charset="0"/>
                <a:cs typeface="Liberation Serif" panose="02020603050405020304" pitchFamily="18" charset="0"/>
              </a:rPr>
              <a:t>file system</a:t>
            </a:r>
            <a:endParaRPr lang="en-GB" altLang="en-US"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aphicFrame>
        <p:nvGraphicFramePr>
          <p:cNvPr id="10" name="Object 2"/>
          <p:cNvGraphicFramePr>
            <a:graphicFrameLocks noChangeAspect="1"/>
          </p:cNvGraphicFramePr>
          <p:nvPr>
            <p:extLst>
              <p:ext uri="{D42A27DB-BD31-4B8C-83A1-F6EECF244321}">
                <p14:modId xmlns:p14="http://schemas.microsoft.com/office/powerpoint/2010/main" val="3299726940"/>
              </p:ext>
            </p:extLst>
          </p:nvPr>
        </p:nvGraphicFramePr>
        <p:xfrm>
          <a:off x="3716595" y="147485"/>
          <a:ext cx="8388258" cy="6002592"/>
        </p:xfrm>
        <a:graphic>
          <a:graphicData uri="http://schemas.openxmlformats.org/presentationml/2006/ole">
            <mc:AlternateContent xmlns:mc="http://schemas.openxmlformats.org/markup-compatibility/2006">
              <mc:Choice xmlns:v="urn:schemas-microsoft-com:vml" Requires="v">
                <p:oleObj spid="_x0000_s14633" r:id="rId4" imgW="6364224" imgH="5529072" progId="Visio.Drawing.6">
                  <p:embed/>
                </p:oleObj>
              </mc:Choice>
              <mc:Fallback>
                <p:oleObj r:id="rId4" imgW="6364224" imgH="552907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6595" y="147485"/>
                        <a:ext cx="8388258" cy="6002592"/>
                      </a:xfrm>
                      <a:prstGeom prst="rect">
                        <a:avLst/>
                      </a:prstGeom>
                      <a:noFill/>
                      <a:ln>
                        <a:noFill/>
                      </a:ln>
                      <a:extLst/>
                    </p:spPr>
                  </p:pic>
                </p:oleObj>
              </mc:Fallback>
            </mc:AlternateContent>
          </a:graphicData>
        </a:graphic>
      </p:graphicFrame>
      <p:sp>
        <p:nvSpPr>
          <p:cNvPr id="6" name="TextBox 5"/>
          <p:cNvSpPr txBox="1"/>
          <p:nvPr/>
        </p:nvSpPr>
        <p:spPr>
          <a:xfrm>
            <a:off x="212974" y="1725561"/>
            <a:ext cx="2959509" cy="1200329"/>
          </a:xfrm>
          <a:prstGeom prst="rect">
            <a:avLst/>
          </a:prstGeom>
          <a:noFill/>
        </p:spPr>
        <p:txBody>
          <a:bodyPr wrap="square" rtlCol="0">
            <a:spAutoFit/>
          </a:bodyPr>
          <a:lstStyle/>
          <a:p>
            <a:r>
              <a:rPr lang="en-IE" sz="3600" b="1" dirty="0" smtClean="0">
                <a:latin typeface="Liberation Serif" panose="02020603050405020304" pitchFamily="18" charset="0"/>
                <a:ea typeface="Liberation Serif" panose="02020603050405020304" pitchFamily="18" charset="0"/>
                <a:cs typeface="Liberation Serif" panose="02020603050405020304" pitchFamily="18" charset="0"/>
              </a:rPr>
              <a:t>Formatting the HDD</a:t>
            </a:r>
            <a:endParaRPr lang="en-IE" sz="3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2794860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6" name="Title 1"/>
          <p:cNvSpPr txBox="1">
            <a:spLocks/>
          </p:cNvSpPr>
          <p:nvPr/>
        </p:nvSpPr>
        <p:spPr bwMode="auto">
          <a:xfrm>
            <a:off x="3461657" y="274639"/>
            <a:ext cx="8110161"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1" fontAlgn="base" hangingPunct="1">
              <a:spcBef>
                <a:spcPct val="0"/>
              </a:spcBef>
              <a:spcAft>
                <a:spcPct val="0"/>
              </a:spcAft>
              <a:buClr>
                <a:srgbClr val="000000"/>
              </a:buClr>
              <a:buSzPct val="100000"/>
              <a:buFont typeface="Calibri" panose="020F0502020204030204" pitchFamily="34" charset="0"/>
              <a:defRPr sz="42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2pPr>
            <a:lvl3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3pPr>
            <a:lvl4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4pPr>
            <a:lvl5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5pPr>
            <a:lvl6pPr marL="4572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6pPr>
            <a:lvl7pPr marL="9144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7pPr>
            <a:lvl8pPr marL="13716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8pPr>
            <a:lvl9pPr marL="18288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9pPr>
          </a:lstStyle>
          <a:p>
            <a:r>
              <a:rPr lang="en-IE" sz="3600" kern="0" dirty="0" smtClean="0"/>
              <a:t>Low-level format for a sector</a:t>
            </a:r>
            <a:endParaRPr lang="en-IE" sz="3600" kern="0" dirty="0"/>
          </a:p>
        </p:txBody>
      </p:sp>
      <p:graphicFrame>
        <p:nvGraphicFramePr>
          <p:cNvPr id="8" name="Object 301"/>
          <p:cNvGraphicFramePr>
            <a:graphicFrameLocks noChangeAspect="1"/>
          </p:cNvGraphicFramePr>
          <p:nvPr>
            <p:extLst>
              <p:ext uri="{D42A27DB-BD31-4B8C-83A1-F6EECF244321}">
                <p14:modId xmlns:p14="http://schemas.microsoft.com/office/powerpoint/2010/main" val="167742693"/>
              </p:ext>
            </p:extLst>
          </p:nvPr>
        </p:nvGraphicFramePr>
        <p:xfrm>
          <a:off x="151430" y="1607575"/>
          <a:ext cx="10850867" cy="4616244"/>
        </p:xfrm>
        <a:graphic>
          <a:graphicData uri="http://schemas.openxmlformats.org/presentationml/2006/ole">
            <mc:AlternateContent xmlns:mc="http://schemas.openxmlformats.org/markup-compatibility/2006">
              <mc:Choice xmlns:v="urn:schemas-microsoft-com:vml" Requires="v">
                <p:oleObj spid="_x0000_s3470" name="Document" r:id="rId4" imgW="5422160" imgH="2851319" progId="Word.Document.8">
                  <p:embed/>
                </p:oleObj>
              </mc:Choice>
              <mc:Fallback>
                <p:oleObj name="Document" r:id="rId4" imgW="5422160" imgH="2851319" progId="Word.Document.8">
                  <p:embed/>
                  <p:pic>
                    <p:nvPicPr>
                      <p:cNvPr id="0" name=""/>
                      <p:cNvPicPr>
                        <a:picLocks noChangeAspect="1" noChangeArrowheads="1"/>
                      </p:cNvPicPr>
                      <p:nvPr/>
                    </p:nvPicPr>
                    <p:blipFill>
                      <a:blip r:embed="rId5"/>
                      <a:srcRect/>
                      <a:stretch>
                        <a:fillRect/>
                      </a:stretch>
                    </p:blipFill>
                    <p:spPr bwMode="auto">
                      <a:xfrm>
                        <a:off x="151430" y="1607575"/>
                        <a:ext cx="10850867" cy="461624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94358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23983"/>
          </a:xfrm>
        </p:spPr>
        <p:txBody>
          <a:bodyPr/>
          <a:lstStyle/>
          <a:p>
            <a:r>
              <a:rPr lang="en-IE" dirty="0" smtClean="0"/>
              <a:t>Disk </a:t>
            </a:r>
            <a:r>
              <a:rPr lang="en-IE" sz="3600" dirty="0" smtClean="0"/>
              <a:t>formatted</a:t>
            </a:r>
            <a:r>
              <a:rPr lang="en-IE" dirty="0" smtClean="0"/>
              <a:t> capacity</a:t>
            </a:r>
            <a:endParaRPr lang="en-IE" dirty="0"/>
          </a:p>
        </p:txBody>
      </p:sp>
      <p:sp>
        <p:nvSpPr>
          <p:cNvPr id="3" name="Content Placeholder 2"/>
          <p:cNvSpPr>
            <a:spLocks noGrp="1"/>
          </p:cNvSpPr>
          <p:nvPr>
            <p:ph idx="1"/>
          </p:nvPr>
        </p:nvSpPr>
        <p:spPr>
          <a:xfrm>
            <a:off x="609601" y="1409700"/>
            <a:ext cx="10962217" cy="4708525"/>
          </a:xfrm>
        </p:spPr>
        <p:txBody>
          <a:bodyPr/>
          <a:lstStyle/>
          <a:p>
            <a:pPr>
              <a:spcBef>
                <a:spcPct val="50000"/>
              </a:spcBef>
              <a:buNone/>
            </a:pPr>
            <a:r>
              <a:rPr lang="en-GB" altLang="en-US" b="1" dirty="0">
                <a:solidFill>
                  <a:schemeClr val="tx1"/>
                </a:solidFill>
                <a:ea typeface="Arial Unicode MS" panose="020B0604020202020204" pitchFamily="34" charset="-128"/>
                <a:cs typeface="Arial Unicode MS" panose="020B0604020202020204" pitchFamily="34" charset="-128"/>
              </a:rPr>
              <a:t>Formatted capacity - </a:t>
            </a:r>
            <a:r>
              <a:rPr lang="en-GB" altLang="en-US" dirty="0">
                <a:solidFill>
                  <a:schemeClr val="tx1"/>
                </a:solidFill>
                <a:ea typeface="Arial Unicode MS" panose="020B0604020202020204" pitchFamily="34" charset="-128"/>
                <a:cs typeface="Arial Unicode MS" panose="020B0604020202020204" pitchFamily="34" charset="-128"/>
              </a:rPr>
              <a:t>Sector </a:t>
            </a:r>
            <a:r>
              <a:rPr lang="en-GB" altLang="en-US" dirty="0" smtClean="0">
                <a:solidFill>
                  <a:schemeClr val="tx1"/>
                </a:solidFill>
                <a:ea typeface="Arial Unicode MS" panose="020B0604020202020204" pitchFamily="34" charset="-128"/>
                <a:cs typeface="Arial Unicode MS" panose="020B0604020202020204" pitchFamily="34" charset="-128"/>
              </a:rPr>
              <a:t>example</a:t>
            </a:r>
            <a:endParaRPr lang="en-GB" altLang="en-US" dirty="0">
              <a:solidFill>
                <a:schemeClr val="tx1"/>
              </a:solidFill>
              <a:ea typeface="Arial Unicode MS" panose="020B0604020202020204" pitchFamily="34" charset="-128"/>
              <a:cs typeface="Arial Unicode MS" panose="020B0604020202020204" pitchFamily="34" charset="-128"/>
            </a:endParaRPr>
          </a:p>
          <a:p>
            <a:pPr algn="just">
              <a:spcBef>
                <a:spcPct val="50000"/>
              </a:spcBef>
              <a:buFont typeface="Wingdings" panose="05000000000000000000" pitchFamily="2" charset="2"/>
              <a:buChar char="ü"/>
            </a:pPr>
            <a:r>
              <a:rPr lang="en-GB" altLang="en-US" sz="2000" dirty="0">
                <a:solidFill>
                  <a:schemeClr val="tx1"/>
                </a:solidFill>
                <a:ea typeface="Arial Unicode MS" panose="020B0604020202020204" pitchFamily="34" charset="-128"/>
                <a:cs typeface="Arial Unicode MS" panose="020B0604020202020204" pitchFamily="34" charset="-128"/>
              </a:rPr>
              <a:t>  63 overhead bytes</a:t>
            </a:r>
          </a:p>
          <a:p>
            <a:pPr algn="just">
              <a:spcBef>
                <a:spcPct val="50000"/>
              </a:spcBef>
              <a:buFont typeface="Wingdings" panose="05000000000000000000" pitchFamily="2" charset="2"/>
              <a:buChar char="ü"/>
            </a:pPr>
            <a:r>
              <a:rPr lang="en-GB" altLang="en-US" sz="2000" i="1" dirty="0">
                <a:solidFill>
                  <a:schemeClr val="tx1"/>
                </a:solidFill>
                <a:ea typeface="Arial Unicode MS" panose="020B0604020202020204" pitchFamily="34" charset="-128"/>
                <a:cs typeface="Arial Unicode MS" panose="020B0604020202020204" pitchFamily="34" charset="-128"/>
              </a:rPr>
              <a:t>  unformatted </a:t>
            </a:r>
            <a:r>
              <a:rPr lang="en-GB" altLang="en-US" sz="2000" dirty="0">
                <a:solidFill>
                  <a:schemeClr val="tx1"/>
                </a:solidFill>
                <a:ea typeface="Arial Unicode MS" panose="020B0604020202020204" pitchFamily="34" charset="-128"/>
                <a:cs typeface="Arial Unicode MS" panose="020B0604020202020204" pitchFamily="34" charset="-128"/>
              </a:rPr>
              <a:t>sector size here is (512 + 63) bytes</a:t>
            </a:r>
          </a:p>
          <a:p>
            <a:pPr algn="just">
              <a:spcBef>
                <a:spcPct val="50000"/>
              </a:spcBef>
              <a:buFont typeface="Wingdings" panose="05000000000000000000" pitchFamily="2" charset="2"/>
              <a:buChar char="ü"/>
            </a:pPr>
            <a:r>
              <a:rPr lang="en-GB" altLang="en-US" sz="2000" i="1" dirty="0">
                <a:solidFill>
                  <a:schemeClr val="tx1"/>
                </a:solidFill>
                <a:ea typeface="Arial Unicode MS" panose="020B0604020202020204" pitchFamily="34" charset="-128"/>
                <a:cs typeface="Arial Unicode MS" panose="020B0604020202020204" pitchFamily="34" charset="-128"/>
              </a:rPr>
              <a:t> formatted capacity</a:t>
            </a:r>
            <a:r>
              <a:rPr lang="en-GB" altLang="en-US" sz="2000" dirty="0">
                <a:solidFill>
                  <a:schemeClr val="tx1"/>
                </a:solidFill>
                <a:ea typeface="Arial Unicode MS" panose="020B0604020202020204" pitchFamily="34" charset="-128"/>
                <a:cs typeface="Arial Unicode MS" panose="020B0604020202020204" pitchFamily="34" charset="-128"/>
              </a:rPr>
              <a:t> of the sector is 512 bytes</a:t>
            </a:r>
          </a:p>
          <a:p>
            <a:pPr algn="just">
              <a:spcBef>
                <a:spcPct val="50000"/>
              </a:spcBef>
              <a:buFont typeface="Wingdings" panose="05000000000000000000" pitchFamily="2" charset="2"/>
              <a:buChar char="ü"/>
            </a:pPr>
            <a:r>
              <a:rPr lang="en-GB" altLang="en-US" sz="2000" dirty="0">
                <a:solidFill>
                  <a:schemeClr val="tx1"/>
                </a:solidFill>
                <a:ea typeface="Arial Unicode MS" panose="020B0604020202020204" pitchFamily="34" charset="-128"/>
                <a:cs typeface="Arial Unicode MS" panose="020B0604020202020204" pitchFamily="34" charset="-128"/>
              </a:rPr>
              <a:t> 11% (63/575) of the sector cannot be </a:t>
            </a:r>
            <a:r>
              <a:rPr lang="en-GB" altLang="en-US" sz="2000" dirty="0" smtClean="0">
                <a:solidFill>
                  <a:schemeClr val="tx1"/>
                </a:solidFill>
                <a:ea typeface="Arial Unicode MS" panose="020B0604020202020204" pitchFamily="34" charset="-128"/>
                <a:cs typeface="Arial Unicode MS" panose="020B0604020202020204" pitchFamily="34" charset="-128"/>
              </a:rPr>
              <a:t>used</a:t>
            </a:r>
            <a:endParaRPr lang="en-GB" altLang="en-US" sz="2000" dirty="0">
              <a:solidFill>
                <a:schemeClr val="tx1"/>
              </a:solidFill>
              <a:ea typeface="Arial Unicode MS" panose="020B0604020202020204" pitchFamily="34" charset="-128"/>
              <a:cs typeface="Arial Unicode MS" panose="020B0604020202020204" pitchFamily="34" charset="-128"/>
            </a:endParaRPr>
          </a:p>
          <a:p>
            <a:pPr>
              <a:spcBef>
                <a:spcPct val="50000"/>
              </a:spcBef>
              <a:buNone/>
            </a:pPr>
            <a:r>
              <a:rPr lang="en-GB" altLang="en-US" sz="2000" dirty="0">
                <a:solidFill>
                  <a:schemeClr val="tx1"/>
                </a:solidFill>
                <a:cs typeface="Times New Roman" panose="02020603050405020304" pitchFamily="18" charset="0"/>
              </a:rPr>
              <a:t>Overhead for the total disk drive is even greater -  with space used for gaps, control data and bad sectors</a:t>
            </a:r>
            <a:r>
              <a:rPr lang="en-GB" altLang="en-US" sz="2000" dirty="0" smtClean="0">
                <a:solidFill>
                  <a:schemeClr val="tx1"/>
                </a:solidFill>
                <a:cs typeface="Times New Roman" panose="02020603050405020304" pitchFamily="18" charset="0"/>
              </a:rPr>
              <a:t>.</a:t>
            </a:r>
          </a:p>
          <a:p>
            <a:pPr marL="0" indent="0">
              <a:buNone/>
            </a:pPr>
            <a:r>
              <a:rPr lang="en-GB" b="1" dirty="0"/>
              <a:t>Bad sector </a:t>
            </a:r>
            <a:r>
              <a:rPr lang="en-GB" b="1" dirty="0" smtClean="0"/>
              <a:t>mapping:</a:t>
            </a:r>
            <a:endParaRPr lang="en-IE" dirty="0"/>
          </a:p>
          <a:p>
            <a:pPr marL="0" indent="0">
              <a:buNone/>
            </a:pPr>
            <a:r>
              <a:rPr lang="en-GB" sz="2000" dirty="0"/>
              <a:t>Microscopic defects can exist on commercial quality disk surfaces. </a:t>
            </a:r>
            <a:endParaRPr lang="en-GB" sz="2000" dirty="0" smtClean="0"/>
          </a:p>
          <a:p>
            <a:pPr marL="0" indent="0">
              <a:buNone/>
            </a:pPr>
            <a:r>
              <a:rPr lang="en-GB" sz="2000" dirty="0" smtClean="0"/>
              <a:t>The </a:t>
            </a:r>
            <a:r>
              <a:rPr lang="en-GB" sz="2000" dirty="0"/>
              <a:t>manufacturer can detect defective spots and a </a:t>
            </a:r>
            <a:r>
              <a:rPr lang="en-GB" sz="2000" b="1" dirty="0"/>
              <a:t>bad spot</a:t>
            </a:r>
            <a:r>
              <a:rPr lang="en-GB" sz="2000" dirty="0"/>
              <a:t> list can be used to mask out the bad spots, which effectively means marking certain sectors as bad, or unusable.</a:t>
            </a:r>
            <a:endParaRPr lang="en-IE" sz="2000" dirty="0"/>
          </a:p>
          <a:p>
            <a:pPr>
              <a:spcBef>
                <a:spcPct val="50000"/>
              </a:spcBef>
              <a:buNone/>
            </a:pPr>
            <a:endParaRPr lang="en-GB" altLang="en-US" sz="2000" dirty="0">
              <a:solidFill>
                <a:schemeClr val="tx1"/>
              </a:solidFill>
              <a:cs typeface="Times New Roman" panose="02020603050405020304" pitchFamily="18" charset="0"/>
            </a:endParaRPr>
          </a:p>
          <a:p>
            <a:pPr>
              <a:spcBef>
                <a:spcPct val="50000"/>
              </a:spcBef>
              <a:buNone/>
            </a:pPr>
            <a:r>
              <a:rPr lang="en-GB" altLang="en-US" sz="2000" dirty="0" smtClean="0">
                <a:solidFill>
                  <a:schemeClr val="tx1"/>
                </a:solidFill>
              </a:rPr>
              <a:t> </a:t>
            </a:r>
            <a:endParaRPr lang="en-GB" altLang="en-US" sz="2000" dirty="0">
              <a:solidFill>
                <a:schemeClr val="tx1"/>
              </a:solidFill>
            </a:endParaRPr>
          </a:p>
          <a:p>
            <a:pPr marL="0" indent="0">
              <a:buNone/>
            </a:pPr>
            <a:endParaRPr lang="en-IE" sz="2000"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994513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UL">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Gothic"/>
        <a:cs typeface="MS Gothic"/>
      </a:majorFont>
      <a:minorFont>
        <a:latin typeface="Calibri"/>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_UL" id="{4E8A9C19-A292-4523-B4CD-CB1EE14CD90F}" vid="{ABB28E14-C69F-4732-8178-D73C22277C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Theme_UL</Template>
  <TotalTime>4999</TotalTime>
  <Words>8400</Words>
  <Application>Microsoft Office PowerPoint</Application>
  <PresentationFormat>Widescreen</PresentationFormat>
  <Paragraphs>967</Paragraphs>
  <Slides>53</Slides>
  <Notes>47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53</vt:i4>
      </vt:variant>
    </vt:vector>
  </HeadingPairs>
  <TitlesOfParts>
    <vt:vector size="65" baseType="lpstr">
      <vt:lpstr>Arial Unicode MS</vt:lpstr>
      <vt:lpstr>MS Gothic</vt:lpstr>
      <vt:lpstr>Arial</vt:lpstr>
      <vt:lpstr>Calibri</vt:lpstr>
      <vt:lpstr>Cambria Math</vt:lpstr>
      <vt:lpstr>Liberation Serif</vt:lpstr>
      <vt:lpstr>Times New Roman</vt:lpstr>
      <vt:lpstr>Wingdings</vt:lpstr>
      <vt:lpstr>Theme_UL</vt:lpstr>
      <vt:lpstr>Visio.Drawing.6</vt:lpstr>
      <vt:lpstr>Microsoft Word 97 - 2003 Document</vt:lpstr>
      <vt:lpstr>VISIO</vt:lpstr>
      <vt:lpstr>UNIT 5</vt:lpstr>
      <vt:lpstr>Unit 5 Learning Objectives</vt:lpstr>
      <vt:lpstr>Basic magnetic disk drive</vt:lpstr>
      <vt:lpstr>The “sector”  concept</vt:lpstr>
      <vt:lpstr>The “sector”  concept cont.</vt:lpstr>
      <vt:lpstr>The “cylinder”  concept</vt:lpstr>
      <vt:lpstr>PowerPoint Presentation</vt:lpstr>
      <vt:lpstr>PowerPoint Presentation</vt:lpstr>
      <vt:lpstr>Disk formatted capacity</vt:lpstr>
      <vt:lpstr>Blocks &amp; Clusters</vt:lpstr>
      <vt:lpstr>Blocks &amp; Clusters: Optimal size</vt:lpstr>
      <vt:lpstr>Disk Drive Performance</vt:lpstr>
      <vt:lpstr>Rotational and Seek  Latency</vt:lpstr>
      <vt:lpstr>Latency Calculation example</vt:lpstr>
      <vt:lpstr>Example Question</vt:lpstr>
      <vt:lpstr>Example Question: Solution</vt:lpstr>
      <vt:lpstr>Disk fragmentation</vt:lpstr>
      <vt:lpstr>Logical Block Addressing</vt:lpstr>
      <vt:lpstr>Methods for allocation of disk space</vt:lpstr>
      <vt:lpstr>Example 1: Contiguous allocation of blocks (clusters)  </vt:lpstr>
      <vt:lpstr>Example 2: Linked-list of blocks (clusters)  </vt:lpstr>
      <vt:lpstr>Example 3: FAT (File Allocation Table)   </vt:lpstr>
      <vt:lpstr>Microsoft FAT-16 File System  </vt:lpstr>
      <vt:lpstr>How fat is FAT?</vt:lpstr>
      <vt:lpstr>FAT 16 facts</vt:lpstr>
      <vt:lpstr>FAT  file system’s - data and meta data  </vt:lpstr>
      <vt:lpstr>Example 4: Indexed allocation of blocks </vt:lpstr>
      <vt:lpstr>Example 5: Direct and Indirect indexed allocation of disk blocks   </vt:lpstr>
      <vt:lpstr>Introduction to the i-node concept  </vt:lpstr>
      <vt:lpstr>Introduction to the i-node concept cont.  </vt:lpstr>
      <vt:lpstr>i-node field description  </vt:lpstr>
      <vt:lpstr>i-node: Pointing to blocks  </vt:lpstr>
      <vt:lpstr>Typical question</vt:lpstr>
      <vt:lpstr>Answer:</vt:lpstr>
      <vt:lpstr>The UNIX file system - traditional</vt:lpstr>
      <vt:lpstr>PowerPoint Presentation</vt:lpstr>
      <vt:lpstr>PowerPoint Presentation</vt:lpstr>
      <vt:lpstr>Common File Systems</vt:lpstr>
      <vt:lpstr>Common File Systems (1)</vt:lpstr>
      <vt:lpstr>The Berkley Fast File System</vt:lpstr>
      <vt:lpstr>The ext2 file system</vt:lpstr>
      <vt:lpstr>The ext3 file system</vt:lpstr>
      <vt:lpstr>The ext4 file system</vt:lpstr>
      <vt:lpstr>File sharing</vt:lpstr>
      <vt:lpstr>Opening files on a file system</vt:lpstr>
      <vt:lpstr>File descriptors</vt:lpstr>
      <vt:lpstr>File descriptors</vt:lpstr>
      <vt:lpstr>Virtual File System - VFS</vt:lpstr>
      <vt:lpstr>Virtual File System – VFS cont.</vt:lpstr>
      <vt:lpstr>Overview of the VFS architecture</vt:lpstr>
      <vt:lpstr>VFS objects for an open file, showing two processes accessing separate files </vt:lpstr>
      <vt:lpstr>VFS objects for an open file, showing two processes accessing the same file </vt:lpstr>
      <vt:lpstr>Summary of the key structures in the VFS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Hristo</dc:creator>
  <cp:lastModifiedBy>Hristo</cp:lastModifiedBy>
  <cp:revision>447</cp:revision>
  <dcterms:created xsi:type="dcterms:W3CDTF">2019-02-18T13:14:21Z</dcterms:created>
  <dcterms:modified xsi:type="dcterms:W3CDTF">2019-03-20T15:08:29Z</dcterms:modified>
</cp:coreProperties>
</file>