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3084" autoAdjust="0"/>
  </p:normalViewPr>
  <p:slideViewPr>
    <p:cSldViewPr snapToGrid="0">
      <p:cViewPr varScale="1">
        <p:scale>
          <a:sx n="97" d="100"/>
          <a:sy n="97" d="100"/>
        </p:scale>
        <p:origin x="1152" y="72"/>
      </p:cViewPr>
      <p:guideLst/>
    </p:cSldViewPr>
  </p:slideViewPr>
  <p:notesTextViewPr>
    <p:cViewPr>
      <p:scale>
        <a:sx n="1" d="1"/>
        <a:sy n="1" d="1"/>
      </p:scale>
      <p:origin x="0" y="0"/>
    </p:cViewPr>
  </p:notesTextViewPr>
  <p:notesViewPr>
    <p:cSldViewPr snapToGrid="0">
      <p:cViewPr varScale="1">
        <p:scale>
          <a:sx n="70" d="100"/>
          <a:sy n="70" d="100"/>
        </p:scale>
        <p:origin x="159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0C4F-EC1A-483B-B5B8-48BFF469BEEA}" type="datetimeFigureOut">
              <a:rPr lang="en-IE" smtClean="0"/>
              <a:t>19/02/2019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32CCC-606F-4F90-BA92-C9266F869194}" type="slidenum">
              <a:rPr lang="en-IE" smtClean="0"/>
              <a:t>‹#›</a:t>
            </a:fld>
            <a:endParaRPr lang="en-IE"/>
          </a:p>
        </p:txBody>
      </p:sp>
    </p:spTree>
    <p:extLst>
      <p:ext uri="{BB962C8B-B14F-4D97-AF65-F5344CB8AC3E}">
        <p14:creationId xmlns:p14="http://schemas.microsoft.com/office/powerpoint/2010/main" val="2049596771"/>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kern="1200" dirty="0" smtClean="0">
                <a:solidFill>
                  <a:schemeClr val="tx1"/>
                </a:solidFill>
                <a:effectLst/>
                <a:latin typeface="+mn-lt"/>
                <a:ea typeface="+mn-ea"/>
                <a:cs typeface="+mn-cs"/>
              </a:rPr>
              <a:t>In a </a:t>
            </a:r>
            <a:r>
              <a:rPr lang="en-GB" sz="1200" b="1" kern="1200" dirty="0" smtClean="0">
                <a:solidFill>
                  <a:schemeClr val="tx1"/>
                </a:solidFill>
                <a:effectLst/>
                <a:latin typeface="+mn-lt"/>
                <a:ea typeface="+mn-ea"/>
                <a:cs typeface="+mn-cs"/>
              </a:rPr>
              <a:t>pre-emptive</a:t>
            </a:r>
            <a:r>
              <a:rPr lang="en-GB" sz="1200" kern="1200" dirty="0" smtClean="0">
                <a:solidFill>
                  <a:schemeClr val="tx1"/>
                </a:solidFill>
                <a:effectLst/>
                <a:latin typeface="+mn-lt"/>
                <a:ea typeface="+mn-ea"/>
                <a:cs typeface="+mn-cs"/>
              </a:rPr>
              <a:t> system, a process in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can be forcibly rescheduled at the</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end of its quantum time, or before it has run to the end of its quantum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 some systems any process is allowed to run for the duration of the quantum time before pre-emption is enforced.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 process can also surrender the CPU before the quantum time expires. In some real-time systems the pre-emption of the running process is enforced when a another process becomes ready which has a higher priority than the current running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example an interrupt from an </a:t>
            </a:r>
            <a:r>
              <a:rPr lang="en-GB" sz="1200" b="1" kern="1200" dirty="0" smtClean="0">
                <a:solidFill>
                  <a:schemeClr val="tx1"/>
                </a:solidFill>
                <a:effectLst/>
                <a:latin typeface="+mn-lt"/>
                <a:ea typeface="+mn-ea"/>
                <a:cs typeface="+mn-cs"/>
              </a:rPr>
              <a:t>I/O device </a:t>
            </a:r>
            <a:r>
              <a:rPr lang="en-GB" sz="1200" kern="1200" dirty="0" smtClean="0">
                <a:solidFill>
                  <a:schemeClr val="tx1"/>
                </a:solidFill>
                <a:effectLst/>
                <a:latin typeface="+mn-lt"/>
                <a:ea typeface="+mn-ea"/>
                <a:cs typeface="+mn-cs"/>
              </a:rPr>
              <a:t>may occur which causes a high priority blocked process to go the ready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running process is pre-empted and positioned in the ready queue. The newly un-blocked process, now in the ready queue, is dispatched to become the running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smtClean="0">
                <a:solidFill>
                  <a:schemeClr val="tx1"/>
                </a:solidFill>
                <a:effectLst/>
                <a:latin typeface="+mn-lt"/>
                <a:ea typeface="+mn-ea"/>
                <a:cs typeface="+mn-cs"/>
              </a:rPr>
              <a:t>Doing pre-emptive scheduling requires having a clock interrupt occur at the</a:t>
            </a:r>
            <a:r>
              <a:rPr lang="en-IE" sz="1200" kern="1200" baseline="0" dirty="0" smtClean="0">
                <a:solidFill>
                  <a:schemeClr val="tx1"/>
                </a:solidFill>
                <a:effectLst/>
                <a:latin typeface="+mn-lt"/>
                <a:ea typeface="+mn-ea"/>
                <a:cs typeface="+mn-cs"/>
              </a:rPr>
              <a:t> </a:t>
            </a:r>
            <a:r>
              <a:rPr lang="en-IE" sz="1200" kern="1200" dirty="0" smtClean="0">
                <a:solidFill>
                  <a:schemeClr val="tx1"/>
                </a:solidFill>
                <a:effectLst/>
                <a:latin typeface="+mn-lt"/>
                <a:ea typeface="+mn-ea"/>
                <a:cs typeface="+mn-cs"/>
              </a:rPr>
              <a:t>end of the time interval to give control of the CPU back to the scheduler. If no</a:t>
            </a:r>
            <a:r>
              <a:rPr lang="en-IE" sz="1200" kern="1200" baseline="0" dirty="0" smtClean="0">
                <a:solidFill>
                  <a:schemeClr val="tx1"/>
                </a:solidFill>
                <a:effectLst/>
                <a:latin typeface="+mn-lt"/>
                <a:ea typeface="+mn-ea"/>
                <a:cs typeface="+mn-cs"/>
              </a:rPr>
              <a:t> </a:t>
            </a:r>
            <a:r>
              <a:rPr lang="en-IE" sz="1200" kern="1200" dirty="0" smtClean="0">
                <a:solidFill>
                  <a:schemeClr val="tx1"/>
                </a:solidFill>
                <a:effectLst/>
                <a:latin typeface="+mn-lt"/>
                <a:ea typeface="+mn-ea"/>
                <a:cs typeface="+mn-cs"/>
              </a:rPr>
              <a:t>clock is available, non-pre-emptive scheduling is the only option.</a:t>
            </a: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2. Some operating systems are </a:t>
            </a:r>
            <a:r>
              <a:rPr lang="en-GB" sz="1200" b="1" kern="1200" dirty="0" smtClean="0">
                <a:solidFill>
                  <a:schemeClr val="tx1"/>
                </a:solidFill>
                <a:effectLst/>
                <a:latin typeface="+mn-lt"/>
                <a:ea typeface="+mn-ea"/>
                <a:cs typeface="+mn-cs"/>
              </a:rPr>
              <a:t>non-pre-emptive</a:t>
            </a:r>
            <a:r>
              <a:rPr lang="en-GB" sz="1200" kern="1200" dirty="0" smtClean="0">
                <a:solidFill>
                  <a:schemeClr val="tx1"/>
                </a:solidFill>
                <a:effectLst/>
                <a:latin typeface="+mn-lt"/>
                <a:ea typeface="+mn-ea"/>
                <a:cs typeface="+mn-cs"/>
              </a:rPr>
              <a:t> where all processes are allowed to run to completion (unless they voluntarily give up the CPU). Such a non-pre-emptive scheme is sometimes referred to as </a:t>
            </a:r>
            <a:r>
              <a:rPr lang="en-GB" sz="1200" b="1" kern="1200" dirty="0" smtClean="0">
                <a:solidFill>
                  <a:schemeClr val="tx1"/>
                </a:solidFill>
                <a:effectLst/>
                <a:latin typeface="+mn-lt"/>
                <a:ea typeface="+mn-ea"/>
                <a:cs typeface="+mn-cs"/>
              </a:rPr>
              <a:t>co-operative</a:t>
            </a:r>
            <a:r>
              <a:rPr lang="en-GB" sz="1200" kern="1200" dirty="0" smtClean="0">
                <a:solidFill>
                  <a:schemeClr val="tx1"/>
                </a:solidFill>
                <a:effectLst/>
                <a:latin typeface="+mn-lt"/>
                <a:ea typeface="+mn-ea"/>
                <a:cs typeface="+mn-cs"/>
              </a:rPr>
              <a:t> multitasking. Some operating systems are designed to use a mix of pre-emptive and non-pre-emptive scheduling schemes. For example the UNIX/Linux operating system schedulers use pre-emptive scheduling for the </a:t>
            </a:r>
            <a:r>
              <a:rPr lang="en-GB" sz="1200" i="1" kern="1200" dirty="0" smtClean="0">
                <a:solidFill>
                  <a:schemeClr val="tx1"/>
                </a:solidFill>
                <a:effectLst/>
                <a:latin typeface="+mn-lt"/>
                <a:ea typeface="+mn-ea"/>
                <a:cs typeface="+mn-cs"/>
              </a:rPr>
              <a:t>user level</a:t>
            </a:r>
            <a:r>
              <a:rPr lang="en-GB" sz="1200" kern="1200" dirty="0" smtClean="0">
                <a:solidFill>
                  <a:schemeClr val="tx1"/>
                </a:solidFill>
                <a:effectLst/>
                <a:latin typeface="+mn-lt"/>
                <a:ea typeface="+mn-ea"/>
                <a:cs typeface="+mn-cs"/>
              </a:rPr>
              <a:t> processes and a non-pre-emptive scheme for the </a:t>
            </a:r>
            <a:r>
              <a:rPr lang="en-GB" sz="1200" i="1" kern="1200" dirty="0" smtClean="0">
                <a:solidFill>
                  <a:schemeClr val="tx1"/>
                </a:solidFill>
                <a:effectLst/>
                <a:latin typeface="+mn-lt"/>
                <a:ea typeface="+mn-ea"/>
                <a:cs typeface="+mn-cs"/>
              </a:rPr>
              <a:t>kernel level</a:t>
            </a:r>
            <a:r>
              <a:rPr lang="en-GB" sz="1200" kern="1200" dirty="0" smtClean="0">
                <a:solidFill>
                  <a:schemeClr val="tx1"/>
                </a:solidFill>
                <a:effectLst/>
                <a:latin typeface="+mn-lt"/>
                <a:ea typeface="+mn-ea"/>
                <a:cs typeface="+mn-cs"/>
              </a:rPr>
              <a:t> processes. </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Pre-emption involves a process switching overhead and additional scheduling logic which lead to increased system inefficiencies.</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a:t>
            </a:fld>
            <a:endParaRPr lang="en-IE"/>
          </a:p>
        </p:txBody>
      </p:sp>
    </p:spTree>
    <p:extLst>
      <p:ext uri="{BB962C8B-B14F-4D97-AF65-F5344CB8AC3E}">
        <p14:creationId xmlns:p14="http://schemas.microsoft.com/office/powerpoint/2010/main" val="248427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dirty="0" smtClean="0"/>
              <a:t>Now let us look at another non-pre-emptive batch algorithm that assumes the run</a:t>
            </a:r>
            <a:r>
              <a:rPr lang="en-IE" baseline="0" dirty="0" smtClean="0"/>
              <a:t> </a:t>
            </a:r>
            <a:r>
              <a:rPr lang="en-IE" dirty="0" smtClean="0"/>
              <a:t>times are known in advance. </a:t>
            </a:r>
          </a:p>
          <a:p>
            <a:pPr marL="0" indent="0">
              <a:buNone/>
            </a:pPr>
            <a:r>
              <a:rPr lang="en-IE" dirty="0" smtClean="0"/>
              <a:t>In an insurance company, for example, people can</a:t>
            </a:r>
            <a:r>
              <a:rPr lang="en-IE" baseline="0" dirty="0" smtClean="0"/>
              <a:t> </a:t>
            </a:r>
            <a:r>
              <a:rPr lang="en-IE" dirty="0" smtClean="0"/>
              <a:t>predict quite accurately how long it will take to run a batch of 1000 claims, since</a:t>
            </a:r>
            <a:r>
              <a:rPr lang="en-IE" baseline="0" dirty="0" smtClean="0"/>
              <a:t> </a:t>
            </a:r>
            <a:r>
              <a:rPr lang="en-IE" dirty="0" smtClean="0"/>
              <a:t>similar work is done every day. </a:t>
            </a:r>
          </a:p>
          <a:p>
            <a:pPr marL="0" indent="0">
              <a:buNone/>
            </a:pPr>
            <a:r>
              <a:rPr lang="en-IE" dirty="0" smtClean="0"/>
              <a:t>When several equally important jobs are sitting in</a:t>
            </a:r>
            <a:r>
              <a:rPr lang="en-IE" baseline="0" dirty="0" smtClean="0"/>
              <a:t> </a:t>
            </a:r>
            <a:r>
              <a:rPr lang="en-IE" dirty="0" smtClean="0"/>
              <a:t>the input queue waiting to be started, the scheduler picks the </a:t>
            </a:r>
            <a:r>
              <a:rPr lang="en-IE" b="1" dirty="0" smtClean="0"/>
              <a:t>shortest job first</a:t>
            </a:r>
            <a:r>
              <a:rPr lang="en-IE" dirty="0" smtClean="0"/>
              <a: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16</a:t>
            </a:fld>
            <a:endParaRPr lang="en-IE"/>
          </a:p>
        </p:txBody>
      </p:sp>
    </p:spTree>
    <p:extLst>
      <p:ext uri="{BB962C8B-B14F-4D97-AF65-F5344CB8AC3E}">
        <p14:creationId xmlns:p14="http://schemas.microsoft.com/office/powerpoint/2010/main" val="10703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400" b="1" dirty="0" smtClean="0">
                <a:latin typeface="Times New Roman" panose="02020603050405020304" pitchFamily="18" charset="0"/>
                <a:cs typeface="Times New Roman" panose="02020603050405020304" pitchFamily="18" charset="0"/>
              </a:rPr>
              <a:t>Notes:</a:t>
            </a:r>
            <a:r>
              <a:rPr lang="en-GB" altLang="en-US" sz="1400" dirty="0" smtClean="0">
                <a:latin typeface="Times New Roman" panose="02020603050405020304" pitchFamily="18" charset="0"/>
                <a:cs typeface="Times New Roman" panose="02020603050405020304" pitchFamily="18" charset="0"/>
              </a:rPr>
              <a:t> The THROUGHPUT is 4 processes in 34 minutes regardless of the process sequence. It is the average TURNAROUND time, a  </a:t>
            </a:r>
            <a:r>
              <a:rPr lang="en-GB" altLang="en-US" sz="1400" i="1" dirty="0" smtClean="0">
                <a:latin typeface="Times New Roman" panose="02020603050405020304" pitchFamily="18" charset="0"/>
                <a:cs typeface="Times New Roman" panose="02020603050405020304" pitchFamily="18" charset="0"/>
              </a:rPr>
              <a:t>figure-of-merit</a:t>
            </a:r>
            <a:r>
              <a:rPr lang="en-GB" altLang="en-US" sz="1400" dirty="0" smtClean="0">
                <a:latin typeface="Times New Roman" panose="02020603050405020304" pitchFamily="18" charset="0"/>
                <a:cs typeface="Times New Roman" panose="02020603050405020304" pitchFamily="18" charset="0"/>
              </a:rPr>
              <a:t> for batch systems, which is optimised.</a:t>
            </a:r>
            <a:r>
              <a:rPr lang="en-GB" altLang="en-US" sz="1100" dirty="0" smtClean="0">
                <a:latin typeface="Times New Roman" panose="02020603050405020304" pitchFamily="18" charset="0"/>
              </a:rPr>
              <a:t> </a:t>
            </a:r>
            <a:endParaRPr lang="en-GB" altLang="en-US" sz="2400" dirty="0" smtClean="0">
              <a:latin typeface="Times New Roman" panose="02020603050405020304" pitchFamily="18" charset="0"/>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19</a:t>
            </a:fld>
            <a:endParaRPr lang="en-IE"/>
          </a:p>
        </p:txBody>
      </p:sp>
    </p:spTree>
    <p:extLst>
      <p:ext uri="{BB962C8B-B14F-4D97-AF65-F5344CB8AC3E}">
        <p14:creationId xmlns:p14="http://schemas.microsoft.com/office/powerpoint/2010/main" val="3936321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One of the oldest, simplest, fairest, and most widely used algorithms is round</a:t>
            </a:r>
            <a:r>
              <a:rPr lang="en-IE" baseline="0" dirty="0" smtClean="0"/>
              <a:t> </a:t>
            </a:r>
            <a:r>
              <a:rPr lang="en-IE" dirty="0" smtClean="0"/>
              <a:t>robin. Each process is assigned a time interval, called its quantum, during which</a:t>
            </a:r>
            <a:r>
              <a:rPr lang="en-IE" baseline="0" dirty="0" smtClean="0"/>
              <a:t> </a:t>
            </a:r>
            <a:r>
              <a:rPr lang="en-IE" dirty="0" smtClean="0"/>
              <a:t>it is allowed to run. If the process is still running at the end of the quantum, the</a:t>
            </a:r>
            <a:r>
              <a:rPr lang="en-IE" baseline="0" dirty="0" smtClean="0"/>
              <a:t> </a:t>
            </a:r>
            <a:r>
              <a:rPr lang="en-IE" dirty="0" smtClean="0"/>
              <a:t>CPU is pre-empted and given to another process. </a:t>
            </a:r>
            <a:r>
              <a:rPr lang="en-GB" sz="1400" kern="1200" dirty="0" smtClean="0">
                <a:solidFill>
                  <a:schemeClr val="tx1"/>
                </a:solidFill>
                <a:effectLst/>
                <a:latin typeface="+mn-lt"/>
                <a:ea typeface="+mn-ea"/>
                <a:cs typeface="+mn-cs"/>
              </a:rPr>
              <a:t>The pre-empted process is now positioned at the back of the queue.</a:t>
            </a:r>
            <a:r>
              <a:rPr lang="en-GB" sz="1400" kern="1200" baseline="0" dirty="0" smtClean="0">
                <a:solidFill>
                  <a:schemeClr val="tx1"/>
                </a:solidFill>
                <a:effectLst/>
                <a:latin typeface="+mn-lt"/>
                <a:ea typeface="+mn-ea"/>
                <a:cs typeface="+mn-cs"/>
              </a:rPr>
              <a:t> </a:t>
            </a:r>
          </a:p>
          <a:p>
            <a:r>
              <a:rPr lang="en-GB" sz="1400" kern="1200" dirty="0" smtClean="0">
                <a:solidFill>
                  <a:schemeClr val="tx1"/>
                </a:solidFill>
                <a:effectLst/>
                <a:latin typeface="+mn-lt"/>
                <a:ea typeface="+mn-ea"/>
                <a:cs typeface="+mn-cs"/>
              </a:rPr>
              <a:t>Thus a </a:t>
            </a:r>
            <a:r>
              <a:rPr lang="en-GB" sz="1400" b="1" kern="1200" dirty="0" smtClean="0">
                <a:solidFill>
                  <a:schemeClr val="tx1"/>
                </a:solidFill>
                <a:effectLst/>
                <a:latin typeface="+mn-lt"/>
                <a:ea typeface="+mn-ea"/>
                <a:cs typeface="+mn-cs"/>
              </a:rPr>
              <a:t>circular queue</a:t>
            </a:r>
            <a:r>
              <a:rPr lang="en-GB" sz="1400" kern="1200" dirty="0" smtClean="0">
                <a:solidFill>
                  <a:schemeClr val="tx1"/>
                </a:solidFill>
                <a:effectLst/>
                <a:latin typeface="+mn-lt"/>
                <a:ea typeface="+mn-ea"/>
                <a:cs typeface="+mn-cs"/>
              </a:rPr>
              <a:t> which is ordered by length of time since last service is created.</a:t>
            </a:r>
            <a:r>
              <a:rPr lang="en-IE" dirty="0" smtClean="0"/>
              <a:t> If the process has blocked or finished before the quantum has elapsed, the CPU switching is done when the process</a:t>
            </a:r>
            <a:r>
              <a:rPr lang="en-IE" baseline="0" dirty="0" smtClean="0"/>
              <a:t> </a:t>
            </a:r>
            <a:r>
              <a:rPr lang="en-IE" dirty="0" smtClean="0"/>
              <a:t>blocks, of course. </a:t>
            </a:r>
          </a:p>
          <a:p>
            <a:r>
              <a:rPr lang="en-IE" dirty="0" smtClean="0"/>
              <a:t>Round robin is easy to implement. All the scheduler needs to do</a:t>
            </a:r>
            <a:r>
              <a:rPr lang="en-IE" baseline="0" dirty="0" smtClean="0"/>
              <a:t> </a:t>
            </a:r>
            <a:r>
              <a:rPr lang="en-IE" dirty="0" smtClean="0"/>
              <a:t>is maintain a list of runnable processes.</a:t>
            </a:r>
          </a:p>
          <a:p>
            <a:endParaRPr lang="en-IE" dirty="0" smtClean="0"/>
          </a:p>
          <a:p>
            <a:r>
              <a:rPr lang="en-GB" sz="1400" kern="1200" dirty="0" smtClean="0">
                <a:solidFill>
                  <a:schemeClr val="tx1"/>
                </a:solidFill>
                <a:effectLst/>
                <a:latin typeface="+mn-lt"/>
                <a:ea typeface="+mn-ea"/>
                <a:cs typeface="+mn-cs"/>
              </a:rPr>
              <a:t>The round robin scheme was devised for interactive systems since each user is guaranteed a reasonable response time (assuming a fairly small quantum size) and the run time duration of the process is not required to be known in advance. Today modified versions are used which employ priority queues (see later in text). </a:t>
            </a:r>
            <a:endParaRPr lang="en-IE" sz="1400"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 </a:t>
            </a:r>
            <a:endParaRPr lang="en-IE" sz="1400"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In practice simple round robin systems are vulnerable to sudden collapse under heavy loading. If the load (number of processes) becomes too great for the quantum size the performance can suddenly degrade. Some systems actually increase the quantum size as the load increases in an attempt to allow some of the processes to complete faster and exit from the system, thus reducing the load.</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20</a:t>
            </a:fld>
            <a:endParaRPr lang="en-IE"/>
          </a:p>
        </p:txBody>
      </p:sp>
    </p:spTree>
    <p:extLst>
      <p:ext uri="{BB962C8B-B14F-4D97-AF65-F5344CB8AC3E}">
        <p14:creationId xmlns:p14="http://schemas.microsoft.com/office/powerpoint/2010/main" val="174693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n-lt"/>
                <a:ea typeface="+mn-ea"/>
                <a:cs typeface="+mn-cs"/>
              </a:rPr>
              <a:t>The round robin scheme, using a relatively short quantum size, offers good user response times, hence it is suited to interactive systems. However, for processing of long jobs, as is typical of a batch system, the use a larger quantum is more effective as it reduces the overhead of process switching and also it allows relatively short processes to clear the system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n-lt"/>
                <a:ea typeface="+mn-ea"/>
                <a:cs typeface="+mn-cs"/>
              </a:rPr>
              <a:t>For example, a </a:t>
            </a:r>
            <a:r>
              <a:rPr lang="en-GB" sz="1400" b="1" kern="1200" dirty="0" smtClean="0">
                <a:solidFill>
                  <a:schemeClr val="tx1"/>
                </a:solidFill>
                <a:effectLst/>
                <a:latin typeface="+mn-lt"/>
                <a:ea typeface="+mn-ea"/>
                <a:cs typeface="+mn-cs"/>
              </a:rPr>
              <a:t>two level queue</a:t>
            </a:r>
            <a:r>
              <a:rPr lang="en-GB" sz="1400" kern="1200" dirty="0" smtClean="0">
                <a:solidFill>
                  <a:schemeClr val="tx1"/>
                </a:solidFill>
                <a:effectLst/>
                <a:latin typeface="+mn-lt"/>
                <a:ea typeface="+mn-ea"/>
                <a:cs typeface="+mn-cs"/>
              </a:rPr>
              <a:t> system could be used in a multimode system. Processes which do not complete within a fixed number of quanta are deemed to be long processes and are removed from the main queue into a background queue. Hence batch type jobs tend to fall into the background queue. The background queue is serviced only if there are no processes pending in the main queue. Thus short jobs are given priority so as to maximise response times for interactive users. In most implementations, processes which are run from the background queue are given a larger time quantum, so that when a processes is scheduled to run is gets a relatively long slice of CPU time.</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22</a:t>
            </a:fld>
            <a:endParaRPr lang="en-IE"/>
          </a:p>
        </p:txBody>
      </p:sp>
    </p:spTree>
    <p:extLst>
      <p:ext uri="{BB962C8B-B14F-4D97-AF65-F5344CB8AC3E}">
        <p14:creationId xmlns:p14="http://schemas.microsoft.com/office/powerpoint/2010/main" val="3304950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n-lt"/>
                <a:ea typeface="+mn-ea"/>
                <a:cs typeface="+mn-cs"/>
              </a:rPr>
              <a:t>The two level scheme can be extended into a </a:t>
            </a:r>
            <a:r>
              <a:rPr lang="en-GB" sz="1400" b="1" kern="1200" dirty="0" smtClean="0">
                <a:solidFill>
                  <a:schemeClr val="tx1"/>
                </a:solidFill>
                <a:effectLst/>
                <a:latin typeface="+mn-lt"/>
                <a:ea typeface="+mn-ea"/>
                <a:cs typeface="+mn-cs"/>
              </a:rPr>
              <a:t>multiple level queue</a:t>
            </a:r>
            <a:r>
              <a:rPr lang="en-GB" sz="1400" kern="1200" dirty="0" smtClean="0">
                <a:solidFill>
                  <a:schemeClr val="tx1"/>
                </a:solidFill>
                <a:effectLst/>
                <a:latin typeface="+mn-lt"/>
                <a:ea typeface="+mn-ea"/>
                <a:cs typeface="+mn-cs"/>
              </a:rPr>
              <a:t>. The early DEC System-10 operating system is an example of a three level queue, as shown. Note how the quantum time increases for the lower queues.</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23</a:t>
            </a:fld>
            <a:endParaRPr lang="en-IE"/>
          </a:p>
        </p:txBody>
      </p:sp>
    </p:spTree>
    <p:extLst>
      <p:ext uri="{BB962C8B-B14F-4D97-AF65-F5344CB8AC3E}">
        <p14:creationId xmlns:p14="http://schemas.microsoft.com/office/powerpoint/2010/main" val="3614960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basic idea is straightforward: each process is assigned a priority, and the runnable process with the highest priority is allowed to run.</a:t>
            </a:r>
          </a:p>
          <a:p>
            <a:r>
              <a:rPr lang="en-IE" dirty="0" smtClean="0"/>
              <a:t>Even on a PC with a single owner, there may be multiple processes, some of</a:t>
            </a:r>
            <a:r>
              <a:rPr lang="en-IE" baseline="0" dirty="0" smtClean="0"/>
              <a:t> </a:t>
            </a:r>
            <a:r>
              <a:rPr lang="en-IE" dirty="0" smtClean="0"/>
              <a:t>them more important than others. </a:t>
            </a:r>
          </a:p>
          <a:p>
            <a:endParaRPr lang="en-IE" dirty="0" smtClean="0"/>
          </a:p>
          <a:p>
            <a:r>
              <a:rPr lang="en-IE" dirty="0" smtClean="0"/>
              <a:t>To prevent high-priority processes from running indefinitely, the scheduler</a:t>
            </a:r>
            <a:r>
              <a:rPr lang="en-IE" baseline="0" dirty="0" smtClean="0"/>
              <a:t> </a:t>
            </a:r>
            <a:r>
              <a:rPr lang="en-IE" dirty="0" smtClean="0"/>
              <a:t>may decrease the priority of the currently running process at each clock tick (i.e.,</a:t>
            </a:r>
            <a:r>
              <a:rPr lang="en-IE" baseline="0" dirty="0" smtClean="0"/>
              <a:t> </a:t>
            </a:r>
            <a:r>
              <a:rPr lang="en-IE" dirty="0" smtClean="0"/>
              <a:t>at each clock interrupt). If this action causes its priority to drop below that of the</a:t>
            </a:r>
            <a:r>
              <a:rPr lang="en-IE" baseline="0" dirty="0" smtClean="0"/>
              <a:t> </a:t>
            </a:r>
            <a:r>
              <a:rPr lang="en-IE" dirty="0" smtClean="0"/>
              <a:t>next highest process, a process switch occurs. Alternatively, each process may be</a:t>
            </a:r>
            <a:r>
              <a:rPr lang="en-IE" baseline="0" dirty="0" smtClean="0"/>
              <a:t> </a:t>
            </a:r>
            <a:r>
              <a:rPr lang="en-IE" dirty="0" smtClean="0"/>
              <a:t>assigned a maximum time quantum that it is allowed to run. When this quantum is</a:t>
            </a:r>
            <a:r>
              <a:rPr lang="en-IE" baseline="0" dirty="0" smtClean="0"/>
              <a:t> </a:t>
            </a:r>
            <a:r>
              <a:rPr lang="en-IE" dirty="0" smtClean="0"/>
              <a:t>used up, the next-highest-priority</a:t>
            </a:r>
            <a:r>
              <a:rPr lang="en-IE" baseline="0" dirty="0" smtClean="0"/>
              <a:t> </a:t>
            </a:r>
            <a:r>
              <a:rPr lang="en-IE" dirty="0" smtClean="0"/>
              <a:t>process is given a chance to run.</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25</a:t>
            </a:fld>
            <a:endParaRPr lang="en-IE"/>
          </a:p>
        </p:txBody>
      </p:sp>
    </p:spTree>
    <p:extLst>
      <p:ext uri="{BB962C8B-B14F-4D97-AF65-F5344CB8AC3E}">
        <p14:creationId xmlns:p14="http://schemas.microsoft.com/office/powerpoint/2010/main" val="2365251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Priorities can be assigned to processes statically or dynamically.</a:t>
            </a:r>
          </a:p>
          <a:p>
            <a:r>
              <a:rPr lang="en-IE" dirty="0" smtClean="0"/>
              <a:t>Priorities can also be assigned dynamically by the system to achieve certain</a:t>
            </a:r>
            <a:r>
              <a:rPr lang="en-IE" baseline="0" dirty="0" smtClean="0"/>
              <a:t> </a:t>
            </a:r>
            <a:r>
              <a:rPr lang="en-IE" dirty="0" smtClean="0"/>
              <a:t>system goals. For example, some processes are highly I/O bound and spend most</a:t>
            </a:r>
            <a:r>
              <a:rPr lang="en-IE" baseline="0" dirty="0" smtClean="0"/>
              <a:t> </a:t>
            </a:r>
            <a:r>
              <a:rPr lang="en-IE" dirty="0" smtClean="0"/>
              <a:t>of their time waiting for I/O to complete. Whenever such a process wants the CPU,</a:t>
            </a:r>
            <a:r>
              <a:rPr lang="en-IE" baseline="0" dirty="0" smtClean="0"/>
              <a:t> </a:t>
            </a:r>
            <a:r>
              <a:rPr lang="en-IE" dirty="0" smtClean="0"/>
              <a:t>it should be given the CPU immediately, to let it start its next I/O request, which</a:t>
            </a:r>
            <a:r>
              <a:rPr lang="en-IE" baseline="0" dirty="0" smtClean="0"/>
              <a:t> </a:t>
            </a:r>
            <a:r>
              <a:rPr lang="en-IE" dirty="0" smtClean="0"/>
              <a:t>can then proceed in parallel with another process actually computing. Making the</a:t>
            </a:r>
            <a:r>
              <a:rPr lang="en-IE" baseline="0" dirty="0" smtClean="0"/>
              <a:t> </a:t>
            </a:r>
            <a:r>
              <a:rPr lang="en-IE" dirty="0" smtClean="0"/>
              <a:t>I/O-bound process wait a long time for the CPU will just mean having it around</a:t>
            </a:r>
            <a:r>
              <a:rPr lang="en-IE" baseline="0" dirty="0" smtClean="0"/>
              <a:t> </a:t>
            </a:r>
            <a:r>
              <a:rPr lang="en-IE" dirty="0" smtClean="0"/>
              <a:t>occupying memory for an unnecessarily long time.</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26</a:t>
            </a:fld>
            <a:endParaRPr lang="en-IE"/>
          </a:p>
        </p:txBody>
      </p:sp>
    </p:spTree>
    <p:extLst>
      <p:ext uri="{BB962C8B-B14F-4D97-AF65-F5344CB8AC3E}">
        <p14:creationId xmlns:p14="http://schemas.microsoft.com/office/powerpoint/2010/main" val="184521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is often convenient to group processes into priority classes and use priority</a:t>
            </a:r>
            <a:r>
              <a:rPr lang="en-IE" baseline="0" dirty="0" smtClean="0"/>
              <a:t> </a:t>
            </a:r>
            <a:r>
              <a:rPr lang="en-IE" dirty="0" smtClean="0"/>
              <a:t>scheduling among the classes but round-robin scheduling within each class.</a:t>
            </a:r>
          </a:p>
          <a:p>
            <a:r>
              <a:rPr lang="en-IE" dirty="0" smtClean="0"/>
              <a:t>The scheduling algorithm is as follows: </a:t>
            </a:r>
          </a:p>
          <a:p>
            <a:r>
              <a:rPr lang="en-IE" dirty="0" smtClean="0"/>
              <a:t>As long as there are runnable processes in priority class 1</a:t>
            </a:r>
            <a:r>
              <a:rPr lang="en-IE" baseline="0" dirty="0" smtClean="0"/>
              <a:t> (P1)</a:t>
            </a:r>
            <a:r>
              <a:rPr lang="en-IE" dirty="0" smtClean="0"/>
              <a:t>, just run each one</a:t>
            </a:r>
            <a:r>
              <a:rPr lang="en-IE" baseline="0" dirty="0" smtClean="0"/>
              <a:t> </a:t>
            </a:r>
            <a:r>
              <a:rPr lang="en-IE" dirty="0" smtClean="0"/>
              <a:t>for one quantum, round-robin fashion, and never bother with lower-priority classes.</a:t>
            </a:r>
          </a:p>
          <a:p>
            <a:r>
              <a:rPr lang="en-IE" dirty="0" smtClean="0"/>
              <a:t>If priority class 1</a:t>
            </a:r>
            <a:r>
              <a:rPr lang="en-IE" baseline="0" dirty="0" smtClean="0"/>
              <a:t> (P1)</a:t>
            </a:r>
            <a:r>
              <a:rPr lang="en-IE" dirty="0" smtClean="0"/>
              <a:t> is empty, then run the class 2</a:t>
            </a:r>
            <a:r>
              <a:rPr lang="en-IE" baseline="0" dirty="0" smtClean="0"/>
              <a:t> (P2)</a:t>
            </a:r>
            <a:r>
              <a:rPr lang="en-IE" dirty="0" smtClean="0"/>
              <a:t> processes round robin. </a:t>
            </a:r>
          </a:p>
          <a:p>
            <a:r>
              <a:rPr lang="en-IE" dirty="0" smtClean="0"/>
              <a:t>If classes 1</a:t>
            </a:r>
            <a:r>
              <a:rPr lang="en-IE" baseline="0" dirty="0" smtClean="0"/>
              <a:t> </a:t>
            </a:r>
            <a:r>
              <a:rPr lang="en-IE" dirty="0" smtClean="0"/>
              <a:t>and 2 are both empty, then run class 3</a:t>
            </a:r>
            <a:r>
              <a:rPr lang="en-IE" baseline="0" dirty="0" smtClean="0"/>
              <a:t> (P3)</a:t>
            </a:r>
            <a:r>
              <a:rPr lang="en-IE" dirty="0" smtClean="0"/>
              <a:t> round robin, and so on. </a:t>
            </a:r>
          </a:p>
          <a:p>
            <a:r>
              <a:rPr lang="en-IE" dirty="0" smtClean="0"/>
              <a:t>If priorities are not</a:t>
            </a:r>
            <a:r>
              <a:rPr lang="en-IE" baseline="0" dirty="0" smtClean="0"/>
              <a:t> </a:t>
            </a:r>
            <a:r>
              <a:rPr lang="en-IE" dirty="0" smtClean="0"/>
              <a:t>adjusted occasionally, lower-priority classes may all experience</a:t>
            </a:r>
            <a:r>
              <a:rPr lang="en-IE" baseline="0" dirty="0" smtClean="0"/>
              <a:t> </a:t>
            </a:r>
            <a:r>
              <a:rPr lang="en-IE" b="1" baseline="0" dirty="0" smtClean="0"/>
              <a:t>“CPU starvation”</a:t>
            </a:r>
            <a:r>
              <a:rPr lang="en-IE" dirty="0" smtClean="0"/>
              <a:t>.</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27</a:t>
            </a:fld>
            <a:endParaRPr lang="en-IE"/>
          </a:p>
        </p:txBody>
      </p:sp>
    </p:spTree>
    <p:extLst>
      <p:ext uri="{BB962C8B-B14F-4D97-AF65-F5344CB8AC3E}">
        <p14:creationId xmlns:p14="http://schemas.microsoft.com/office/powerpoint/2010/main" val="229884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kern="1200" dirty="0" smtClean="0">
                <a:solidFill>
                  <a:schemeClr val="tx1"/>
                </a:solidFill>
                <a:effectLst/>
                <a:latin typeface="+mn-lt"/>
                <a:ea typeface="+mn-ea"/>
                <a:cs typeface="+mn-cs"/>
              </a:rPr>
              <a:t>The UNIX scheduler described here refers to the classical UNIX scheduler. This is the original scheduler.</a:t>
            </a:r>
          </a:p>
          <a:p>
            <a:r>
              <a:rPr lang="en-GB" sz="1400" kern="1200" dirty="0" smtClean="0">
                <a:solidFill>
                  <a:schemeClr val="tx1"/>
                </a:solidFill>
                <a:effectLst/>
                <a:latin typeface="+mn-lt"/>
                <a:ea typeface="+mn-ea"/>
                <a:cs typeface="+mn-cs"/>
              </a:rPr>
              <a:t>UNIX scheduler described here is useful to show the implementation of a real-world scheduler which has a fixed (static) priority scheduler for kernel level processes and employs a dynamic priority scheduler for user level processes. This dynamic scheduling is loosely based on the </a:t>
            </a:r>
            <a:r>
              <a:rPr lang="en-GB" sz="1400" i="1" kern="1200" dirty="0" smtClean="0">
                <a:solidFill>
                  <a:schemeClr val="tx1"/>
                </a:solidFill>
                <a:effectLst/>
                <a:latin typeface="+mn-lt"/>
                <a:ea typeface="+mn-ea"/>
                <a:cs typeface="+mn-cs"/>
              </a:rPr>
              <a:t>multi-level feedback</a:t>
            </a:r>
            <a:r>
              <a:rPr lang="en-GB" sz="1400" kern="1200" dirty="0" smtClean="0">
                <a:solidFill>
                  <a:schemeClr val="tx1"/>
                </a:solidFill>
                <a:effectLst/>
                <a:latin typeface="+mn-lt"/>
                <a:ea typeface="+mn-ea"/>
                <a:cs typeface="+mn-cs"/>
              </a:rPr>
              <a:t> scheduler model.</a:t>
            </a:r>
          </a:p>
          <a:p>
            <a:endParaRPr lang="en-GB" sz="1400" kern="1200" dirty="0" smtClean="0">
              <a:solidFill>
                <a:schemeClr val="tx1"/>
              </a:solidFill>
              <a:effectLst/>
              <a:latin typeface="+mn-lt"/>
              <a:ea typeface="+mn-ea"/>
              <a:cs typeface="+mn-cs"/>
            </a:endParaRPr>
          </a:p>
          <a:p>
            <a:r>
              <a:rPr lang="en-GB" sz="1400" b="1" kern="1200" dirty="0" smtClean="0">
                <a:solidFill>
                  <a:schemeClr val="tx1"/>
                </a:solidFill>
                <a:effectLst/>
                <a:latin typeface="+mn-lt"/>
                <a:ea typeface="+mn-ea"/>
                <a:cs typeface="+mn-cs"/>
              </a:rPr>
              <a:t>Kernel level scheduler</a:t>
            </a:r>
            <a:endParaRPr lang="en-IE" sz="1400" b="1"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The kernel level scheduler is </a:t>
            </a:r>
            <a:r>
              <a:rPr lang="en-US" sz="1400" b="1" kern="1200" dirty="0" smtClean="0">
                <a:solidFill>
                  <a:schemeClr val="tx1"/>
                </a:solidFill>
                <a:effectLst/>
                <a:latin typeface="+mn-lt"/>
                <a:ea typeface="+mn-ea"/>
                <a:cs typeface="+mn-cs"/>
              </a:rPr>
              <a:t>non-pre-emptive</a:t>
            </a:r>
            <a:r>
              <a:rPr lang="en-US" sz="1400" kern="1200" dirty="0" smtClean="0">
                <a:solidFill>
                  <a:schemeClr val="tx1"/>
                </a:solidFill>
                <a:effectLst/>
                <a:latin typeface="+mn-lt"/>
                <a:ea typeface="+mn-ea"/>
                <a:cs typeface="+mn-cs"/>
              </a:rPr>
              <a:t> and processes are allowed to run to completion in a co-operative fashion. Since the kernel level processes will have been developed by the operating system designers they will be well-behaved processes with well understood </a:t>
            </a:r>
            <a:r>
              <a:rPr lang="en-US" sz="1400" kern="1200" dirty="0" err="1" smtClean="0">
                <a:solidFill>
                  <a:schemeClr val="tx1"/>
                </a:solidFill>
                <a:effectLst/>
                <a:latin typeface="+mn-lt"/>
                <a:ea typeface="+mn-ea"/>
                <a:cs typeface="+mn-cs"/>
              </a:rPr>
              <a:t>behaviour</a:t>
            </a:r>
            <a:r>
              <a:rPr lang="en-US" sz="1400" kern="1200" dirty="0" smtClean="0">
                <a:solidFill>
                  <a:schemeClr val="tx1"/>
                </a:solidFill>
                <a:effectLst/>
                <a:latin typeface="+mn-lt"/>
                <a:ea typeface="+mn-ea"/>
                <a:cs typeface="+mn-cs"/>
              </a:rPr>
              <a:t>. Hence the forced pre-emption feature can be discarded in the scheduler design. The kernel level scheduler uses fixed priority levels where the process priorities are defined at the system configuration stage and do not change over time. The kernel level processes can make direct access to the system hardware.</a:t>
            </a:r>
            <a:endParaRPr lang="en-IE" sz="1400" kern="1200" dirty="0" smtClean="0">
              <a:solidFill>
                <a:schemeClr val="tx1"/>
              </a:solidFill>
              <a:effectLst/>
              <a:latin typeface="+mn-lt"/>
              <a:ea typeface="+mn-ea"/>
              <a:cs typeface="+mn-cs"/>
            </a:endParaRPr>
          </a:p>
          <a:p>
            <a:r>
              <a:rPr lang="en-US" sz="1400" kern="1200" dirty="0" smtClean="0">
                <a:solidFill>
                  <a:schemeClr val="tx1"/>
                </a:solidFill>
                <a:effectLst/>
                <a:latin typeface="+mn-lt"/>
                <a:ea typeface="+mn-ea"/>
                <a:cs typeface="+mn-cs"/>
              </a:rPr>
              <a:t> </a:t>
            </a:r>
            <a:endParaRPr lang="en-IE" sz="1400" kern="1200" dirty="0" smtClean="0">
              <a:solidFill>
                <a:schemeClr val="tx1"/>
              </a:solidFill>
              <a:effectLst/>
              <a:latin typeface="+mn-lt"/>
              <a:ea typeface="+mn-ea"/>
              <a:cs typeface="+mn-cs"/>
            </a:endParaRPr>
          </a:p>
          <a:p>
            <a:r>
              <a:rPr lang="en-GB" sz="1400" b="1" kern="1200" dirty="0" smtClean="0">
                <a:solidFill>
                  <a:schemeClr val="tx1"/>
                </a:solidFill>
                <a:effectLst/>
                <a:latin typeface="+mn-lt"/>
                <a:ea typeface="+mn-ea"/>
                <a:cs typeface="+mn-cs"/>
              </a:rPr>
              <a:t>User level scheduler</a:t>
            </a:r>
            <a:endParaRPr lang="en-IE" sz="1400" b="1"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In the user level scheduler a process is allocated the CPU for a time quantum and is pre-empted at the end of that quantum time. The process is fed back into one of several priority level queues. </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28</a:t>
            </a:fld>
            <a:endParaRPr lang="en-IE"/>
          </a:p>
        </p:txBody>
      </p:sp>
    </p:spTree>
    <p:extLst>
      <p:ext uri="{BB962C8B-B14F-4D97-AF65-F5344CB8AC3E}">
        <p14:creationId xmlns:p14="http://schemas.microsoft.com/office/powerpoint/2010/main" val="191100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kern="1200" dirty="0" smtClean="0">
                <a:solidFill>
                  <a:schemeClr val="tx1"/>
                </a:solidFill>
                <a:effectLst/>
                <a:latin typeface="+mn-lt"/>
                <a:ea typeface="+mn-ea"/>
                <a:cs typeface="+mn-cs"/>
              </a:rPr>
              <a:t>The example implementation in the diagram shows </a:t>
            </a:r>
            <a:r>
              <a:rPr lang="en-GB" sz="1400" b="1" kern="1200" dirty="0" smtClean="0">
                <a:solidFill>
                  <a:schemeClr val="tx1"/>
                </a:solidFill>
                <a:effectLst/>
                <a:latin typeface="+mn-lt"/>
                <a:ea typeface="+mn-ea"/>
                <a:cs typeface="+mn-cs"/>
              </a:rPr>
              <a:t>40 priority levels </a:t>
            </a:r>
            <a:r>
              <a:rPr lang="en-GB" sz="1400" kern="1200" dirty="0" smtClean="0">
                <a:solidFill>
                  <a:schemeClr val="tx1"/>
                </a:solidFill>
                <a:effectLst/>
                <a:latin typeface="+mn-lt"/>
                <a:ea typeface="+mn-ea"/>
                <a:cs typeface="+mn-cs"/>
              </a:rPr>
              <a:t>in the user scheduler. </a:t>
            </a:r>
          </a:p>
          <a:p>
            <a:r>
              <a:rPr lang="en-GB" sz="1400" kern="1200" dirty="0" smtClean="0">
                <a:solidFill>
                  <a:schemeClr val="tx1"/>
                </a:solidFill>
                <a:effectLst/>
                <a:latin typeface="+mn-lt"/>
                <a:ea typeface="+mn-ea"/>
                <a:cs typeface="+mn-cs"/>
              </a:rPr>
              <a:t>The non-privileged user has </a:t>
            </a:r>
            <a:r>
              <a:rPr lang="en-GB" sz="1400" b="1" kern="1200" dirty="0" smtClean="0">
                <a:solidFill>
                  <a:schemeClr val="tx1"/>
                </a:solidFill>
                <a:effectLst/>
                <a:latin typeface="+mn-lt"/>
                <a:ea typeface="+mn-ea"/>
                <a:cs typeface="+mn-cs"/>
              </a:rPr>
              <a:t>20 levels</a:t>
            </a:r>
            <a:r>
              <a:rPr lang="en-GB" sz="1400" kern="1200" dirty="0" smtClean="0">
                <a:solidFill>
                  <a:schemeClr val="tx1"/>
                </a:solidFill>
                <a:effectLst/>
                <a:latin typeface="+mn-lt"/>
                <a:ea typeface="+mn-ea"/>
                <a:cs typeface="+mn-cs"/>
              </a:rPr>
              <a:t>. Level 60, the base level, is the highest user level priority and level 99 is the lowest priority level. </a:t>
            </a:r>
          </a:p>
          <a:p>
            <a:r>
              <a:rPr lang="en-GB" sz="1400" kern="1200" dirty="0" smtClean="0">
                <a:solidFill>
                  <a:schemeClr val="tx1"/>
                </a:solidFill>
                <a:effectLst/>
                <a:latin typeface="+mn-lt"/>
                <a:ea typeface="+mn-ea"/>
                <a:cs typeface="+mn-cs"/>
              </a:rPr>
              <a:t>Each priority level can have a queue of processes logically associated with it</a:t>
            </a:r>
            <a:r>
              <a:rPr lang="en-GB" sz="1400" kern="1200" smtClean="0">
                <a:solidFill>
                  <a:schemeClr val="tx1"/>
                </a:solidFill>
                <a:effectLst/>
                <a:latin typeface="+mn-lt"/>
                <a:ea typeface="+mn-ea"/>
                <a:cs typeface="+mn-cs"/>
              </a:rPr>
              <a:t>. </a:t>
            </a:r>
          </a:p>
          <a:p>
            <a:r>
              <a:rPr lang="en-GB" sz="1400" kern="1200" smtClean="0">
                <a:solidFill>
                  <a:schemeClr val="tx1"/>
                </a:solidFill>
                <a:effectLst/>
                <a:latin typeface="+mn-lt"/>
                <a:ea typeface="+mn-ea"/>
                <a:cs typeface="+mn-cs"/>
              </a:rPr>
              <a:t>If </a:t>
            </a:r>
            <a:r>
              <a:rPr lang="en-GB" sz="1400" kern="1200" dirty="0" smtClean="0">
                <a:solidFill>
                  <a:schemeClr val="tx1"/>
                </a:solidFill>
                <a:effectLst/>
                <a:latin typeface="+mn-lt"/>
                <a:ea typeface="+mn-ea"/>
                <a:cs typeface="+mn-cs"/>
              </a:rPr>
              <a:t>several processes share the same priority level then the process which has been waiting in the queue for the longest time is selected.</a:t>
            </a:r>
            <a:endParaRPr lang="en-IE" sz="1400"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 </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29</a:t>
            </a:fld>
            <a:endParaRPr lang="en-IE"/>
          </a:p>
        </p:txBody>
      </p:sp>
    </p:spTree>
    <p:extLst>
      <p:ext uri="{BB962C8B-B14F-4D97-AF65-F5344CB8AC3E}">
        <p14:creationId xmlns:p14="http://schemas.microsoft.com/office/powerpoint/2010/main" val="181530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n-lt"/>
                <a:ea typeface="+mn-ea"/>
                <a:cs typeface="+mn-cs"/>
              </a:rPr>
              <a:t>Assumes that the CPU is the resource of prime importance and that when a process is assigned the CPU it will always tend to use the CPU for its full quantum time. This model does not consider the blocked state.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400" kern="1200" dirty="0" smtClean="0">
                <a:solidFill>
                  <a:schemeClr val="tx1"/>
                </a:solidFill>
                <a:effectLst/>
                <a:latin typeface="+mn-lt"/>
                <a:ea typeface="+mn-ea"/>
                <a:cs typeface="+mn-cs"/>
              </a:rPr>
              <a:t>Compute-bound (CPU bound) processes typically have long CPU bursts and thus infrequent I/O waits, whereas I/O-bound processes have short CPU bursts and thus frequent I/O waits. Note that the key factor is the length of the CPU burst, not the</a:t>
            </a:r>
            <a:r>
              <a:rPr lang="en-IE" sz="1400" kern="1200" baseline="0" dirty="0" smtClean="0">
                <a:solidFill>
                  <a:schemeClr val="tx1"/>
                </a:solidFill>
                <a:effectLst/>
                <a:latin typeface="+mn-lt"/>
                <a:ea typeface="+mn-ea"/>
                <a:cs typeface="+mn-cs"/>
              </a:rPr>
              <a:t> </a:t>
            </a:r>
            <a:r>
              <a:rPr lang="en-IE" sz="1400" kern="1200" dirty="0" smtClean="0">
                <a:solidFill>
                  <a:schemeClr val="tx1"/>
                </a:solidFill>
                <a:effectLst/>
                <a:latin typeface="+mn-lt"/>
                <a:ea typeface="+mn-ea"/>
                <a:cs typeface="+mn-cs"/>
              </a:rPr>
              <a:t>length of the I/O burst.</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a:t>
            </a:fld>
            <a:endParaRPr lang="en-IE"/>
          </a:p>
        </p:txBody>
      </p:sp>
    </p:spTree>
    <p:extLst>
      <p:ext uri="{BB962C8B-B14F-4D97-AF65-F5344CB8AC3E}">
        <p14:creationId xmlns:p14="http://schemas.microsoft.com/office/powerpoint/2010/main" val="311015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effectLst/>
                <a:latin typeface="+mn-lt"/>
                <a:ea typeface="+mn-ea"/>
                <a:cs typeface="+mn-cs"/>
              </a:rPr>
              <a:t>Assumes that the process makes frequent access to I/O and when the process gets the CPU it will make an I/O request during its quantum time and transition to the blocked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400" kern="1200" dirty="0" smtClean="0">
              <a:solidFill>
                <a:schemeClr val="tx1"/>
              </a:solidFill>
              <a:effectLst/>
              <a:latin typeface="+mn-lt"/>
              <a:ea typeface="+mn-ea"/>
              <a:cs typeface="+mn-cs"/>
            </a:endParaRPr>
          </a:p>
          <a:p>
            <a:r>
              <a:rPr lang="en-IE" dirty="0" smtClean="0"/>
              <a:t>I/O-bound processes are I/O bound because they do not</a:t>
            </a:r>
            <a:r>
              <a:rPr lang="en-IE" baseline="0" dirty="0" smtClean="0"/>
              <a:t> </a:t>
            </a:r>
            <a:r>
              <a:rPr lang="en-IE" dirty="0" smtClean="0"/>
              <a:t>compute much between I/O requests, not because they have especially long I/O requests. It takes the same time to issue the hardware request to read a disk block no</a:t>
            </a:r>
            <a:r>
              <a:rPr lang="en-IE" baseline="0" dirty="0" smtClean="0"/>
              <a:t> </a:t>
            </a:r>
            <a:r>
              <a:rPr lang="en-IE" dirty="0" smtClean="0"/>
              <a:t>matter how much or how little time it takes to process the data after they arrive.</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6</a:t>
            </a:fld>
            <a:endParaRPr lang="en-IE"/>
          </a:p>
        </p:txBody>
      </p:sp>
    </p:spTree>
    <p:extLst>
      <p:ext uri="{BB962C8B-B14F-4D97-AF65-F5344CB8AC3E}">
        <p14:creationId xmlns:p14="http://schemas.microsoft.com/office/powerpoint/2010/main" val="693860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Each process is assigned a time interval on the CPU, referred to as a time </a:t>
            </a:r>
            <a:r>
              <a:rPr lang="en-GB" sz="1200" b="1" kern="1200" dirty="0" smtClean="0">
                <a:solidFill>
                  <a:schemeClr val="tx1"/>
                </a:solidFill>
                <a:effectLst/>
                <a:latin typeface="+mn-lt"/>
                <a:ea typeface="+mn-ea"/>
                <a:cs typeface="+mn-cs"/>
              </a:rPr>
              <a:t>quantum</a:t>
            </a:r>
            <a:r>
              <a:rPr lang="en-GB" sz="1200" kern="1200" dirty="0" smtClean="0">
                <a:solidFill>
                  <a:schemeClr val="tx1"/>
                </a:solidFill>
                <a:effectLst/>
                <a:latin typeface="+mn-lt"/>
                <a:ea typeface="+mn-ea"/>
                <a:cs typeface="+mn-cs"/>
              </a:rPr>
              <a:t>. If a process runs to the end of the quantum it is pre-empted and the CPU is assigned to another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Such switching from one process to another requires some time so that the current process status can be saved, the new process status can be loaded and any re-ordering of process queues can be done as might be required.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switching time is referred to as the </a:t>
            </a:r>
            <a:r>
              <a:rPr lang="en-GB" sz="1200" b="1" kern="1200" dirty="0" smtClean="0">
                <a:solidFill>
                  <a:schemeClr val="tx1"/>
                </a:solidFill>
                <a:effectLst/>
                <a:latin typeface="+mn-lt"/>
                <a:ea typeface="+mn-ea"/>
                <a:cs typeface="+mn-cs"/>
              </a:rPr>
              <a:t>context switch time </a:t>
            </a:r>
            <a:r>
              <a:rPr lang="en-GB" sz="1200" kern="1200" dirty="0" smtClean="0">
                <a:solidFill>
                  <a:schemeClr val="tx1"/>
                </a:solidFill>
                <a:effectLst/>
                <a:latin typeface="+mn-lt"/>
                <a:ea typeface="+mn-ea"/>
                <a:cs typeface="+mn-cs"/>
              </a:rPr>
              <a:t>(process switch). This context switch time is an overhead time as it does not contribute to useful processing </a:t>
            </a:r>
            <a:r>
              <a:rPr lang="en-GB" sz="1200" b="1" kern="1200" dirty="0" smtClean="0">
                <a:solidFill>
                  <a:schemeClr val="tx1"/>
                </a:solidFill>
                <a:effectLst/>
                <a:latin typeface="+mn-lt"/>
                <a:ea typeface="+mn-ea"/>
                <a:cs typeface="+mn-cs"/>
              </a:rPr>
              <a:t>throughput</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7</a:t>
            </a:fld>
            <a:endParaRPr lang="en-IE"/>
          </a:p>
        </p:txBody>
      </p:sp>
    </p:spTree>
    <p:extLst>
      <p:ext uri="{BB962C8B-B14F-4D97-AF65-F5344CB8AC3E}">
        <p14:creationId xmlns:p14="http://schemas.microsoft.com/office/powerpoint/2010/main" val="660444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a:t>
            </a:r>
            <a:r>
              <a:rPr lang="en-GB" sz="1200" kern="1200" baseline="0" dirty="0" smtClean="0">
                <a:solidFill>
                  <a:schemeClr val="tx1"/>
                </a:solidFill>
                <a:effectLst/>
                <a:latin typeface="+mn-lt"/>
                <a:ea typeface="+mn-ea"/>
                <a:cs typeface="+mn-cs"/>
              </a:rPr>
              <a:t> long </a:t>
            </a:r>
            <a:r>
              <a:rPr lang="en-GB" sz="1200" b="1" kern="1200" baseline="0" dirty="0" smtClean="0">
                <a:solidFill>
                  <a:schemeClr val="tx1"/>
                </a:solidFill>
                <a:effectLst/>
                <a:latin typeface="+mn-lt"/>
                <a:ea typeface="+mn-ea"/>
                <a:cs typeface="+mn-cs"/>
              </a:rPr>
              <a:t>time quantum</a:t>
            </a:r>
            <a:r>
              <a:rPr lang="en-GB" sz="1200" kern="1200" dirty="0" smtClean="0">
                <a:solidFill>
                  <a:schemeClr val="tx1"/>
                </a:solidFill>
                <a:effectLst/>
                <a:latin typeface="+mn-lt"/>
                <a:ea typeface="+mn-ea"/>
                <a:cs typeface="+mn-cs"/>
              </a:rPr>
              <a:t> useful for long processes (</a:t>
            </a:r>
            <a:r>
              <a:rPr lang="en-GB" sz="1200" b="1" kern="1200" dirty="0" smtClean="0">
                <a:solidFill>
                  <a:schemeClr val="tx1"/>
                </a:solidFill>
                <a:effectLst/>
                <a:latin typeface="+mn-lt"/>
                <a:ea typeface="+mn-ea"/>
                <a:cs typeface="+mn-cs"/>
              </a:rPr>
              <a:t>processor bound activity</a:t>
            </a:r>
            <a:r>
              <a:rPr lang="en-GB" sz="1200" kern="1200" dirty="0" smtClean="0">
                <a:solidFill>
                  <a:schemeClr val="tx1"/>
                </a:solidFill>
                <a:effectLst/>
                <a:latin typeface="+mn-lt"/>
                <a:ea typeface="+mn-ea"/>
                <a:cs typeface="+mn-cs"/>
              </a:rPr>
              <a:t>) as the high efficiency maximises throughput. However, the long quantum time is not acceptable for interactive type systems. Consider an interactive system supporting a number of interactive user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If ten such processes were to require attention at the same instant in time, the last process to get serviced would have to wait approximately ten seconds (assume each process will take the full quantum time). Asking a user to wait for ten seconds for a response on an interactive system is </a:t>
            </a:r>
            <a:r>
              <a:rPr lang="en-GB" sz="1200" b="1" kern="1200" dirty="0" smtClean="0">
                <a:solidFill>
                  <a:schemeClr val="tx1"/>
                </a:solidFill>
                <a:effectLst/>
                <a:latin typeface="+mn-lt"/>
                <a:ea typeface="+mn-ea"/>
                <a:cs typeface="+mn-cs"/>
              </a:rPr>
              <a:t>not</a:t>
            </a:r>
            <a:r>
              <a:rPr lang="en-GB" sz="1200" kern="1200" dirty="0" smtClean="0">
                <a:solidFill>
                  <a:schemeClr val="tx1"/>
                </a:solidFill>
                <a:effectLst/>
                <a:latin typeface="+mn-lt"/>
                <a:ea typeface="+mn-ea"/>
                <a:cs typeface="+mn-cs"/>
              </a:rPr>
              <a:t> acceptable.  See diagram below. </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8</a:t>
            </a:fld>
            <a:endParaRPr lang="en-IE"/>
          </a:p>
        </p:txBody>
      </p:sp>
    </p:spTree>
    <p:extLst>
      <p:ext uri="{BB962C8B-B14F-4D97-AF65-F5344CB8AC3E}">
        <p14:creationId xmlns:p14="http://schemas.microsoft.com/office/powerpoint/2010/main" val="1307503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9</a:t>
            </a:fld>
            <a:endParaRPr lang="en-IE"/>
          </a:p>
        </p:txBody>
      </p:sp>
    </p:spTree>
    <p:extLst>
      <p:ext uri="{BB962C8B-B14F-4D97-AF65-F5344CB8AC3E}">
        <p14:creationId xmlns:p14="http://schemas.microsoft.com/office/powerpoint/2010/main" val="406463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It can be understood from above that a short quantum time is required for an </a:t>
            </a:r>
            <a:r>
              <a:rPr lang="en-GB" sz="1200" b="1" kern="1200" dirty="0" smtClean="0">
                <a:solidFill>
                  <a:schemeClr val="tx1"/>
                </a:solidFill>
                <a:effectLst/>
                <a:latin typeface="+mn-lt"/>
                <a:ea typeface="+mn-ea"/>
                <a:cs typeface="+mn-cs"/>
              </a:rPr>
              <a:t>interactive</a:t>
            </a:r>
            <a:r>
              <a:rPr lang="en-GB" sz="1200" kern="1200" dirty="0" smtClean="0">
                <a:solidFill>
                  <a:schemeClr val="tx1"/>
                </a:solidFill>
                <a:effectLst/>
                <a:latin typeface="+mn-lt"/>
                <a:ea typeface="+mn-ea"/>
                <a:cs typeface="+mn-cs"/>
              </a:rPr>
              <a:t> system so as to provide good user response. However, a long time quantum is required to maximise efficiency (and therefore maximise throughput) for long processes which require little user interaction (e.g.: Batch type systems). It will be seen later that some systems have a fixed quantum size, and other systems will have a variable quantum size to suit system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So, it has taken almost 10 secs. for a user response on an I/O service. This is not acceptable in an interactive system. Note, in a real system I/O process would probably surrender the CPU after the I/O request had been made and </a:t>
            </a:r>
            <a:r>
              <a:rPr lang="en-GB" sz="1200" b="1" kern="1200" dirty="0" smtClean="0">
                <a:solidFill>
                  <a:schemeClr val="tx1"/>
                </a:solidFill>
                <a:effectLst/>
                <a:latin typeface="+mn-lt"/>
                <a:ea typeface="+mn-ea"/>
                <a:cs typeface="+mn-cs"/>
              </a:rPr>
              <a:t>not</a:t>
            </a:r>
            <a:r>
              <a:rPr lang="en-GB" sz="1200" kern="1200" dirty="0" smtClean="0">
                <a:solidFill>
                  <a:schemeClr val="tx1"/>
                </a:solidFill>
                <a:effectLst/>
                <a:latin typeface="+mn-lt"/>
                <a:ea typeface="+mn-ea"/>
                <a:cs typeface="+mn-cs"/>
              </a:rPr>
              <a:t> wait until the end of the time quantum. However, the example illustrates that a short time quantum is favoured for interactive processes.</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10</a:t>
            </a:fld>
            <a:endParaRPr lang="en-IE"/>
          </a:p>
        </p:txBody>
      </p:sp>
    </p:spTree>
    <p:extLst>
      <p:ext uri="{BB962C8B-B14F-4D97-AF65-F5344CB8AC3E}">
        <p14:creationId xmlns:p14="http://schemas.microsoft.com/office/powerpoint/2010/main" val="57763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14</a:t>
            </a:fld>
            <a:endParaRPr lang="en-IE"/>
          </a:p>
        </p:txBody>
      </p:sp>
    </p:spTree>
    <p:extLst>
      <p:ext uri="{BB962C8B-B14F-4D97-AF65-F5344CB8AC3E}">
        <p14:creationId xmlns:p14="http://schemas.microsoft.com/office/powerpoint/2010/main" val="179622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dirty="0" smtClean="0"/>
              <a:t>Probably the simplest of all scheduling algorithms ever devised is non-pre-emptive </a:t>
            </a:r>
            <a:r>
              <a:rPr lang="en-IE" b="1" dirty="0" smtClean="0"/>
              <a:t>first-come</a:t>
            </a:r>
            <a:r>
              <a:rPr lang="en-IE" dirty="0" smtClean="0"/>
              <a:t>, </a:t>
            </a:r>
            <a:r>
              <a:rPr lang="en-IE" b="1" dirty="0" smtClean="0"/>
              <a:t>first</a:t>
            </a:r>
            <a:r>
              <a:rPr lang="en-IE" b="1" baseline="0" dirty="0" smtClean="0"/>
              <a:t> </a:t>
            </a:r>
            <a:r>
              <a:rPr lang="en-IE" b="1" dirty="0" smtClean="0"/>
              <a:t>served</a:t>
            </a:r>
            <a:r>
              <a:rPr lang="en-IE" dirty="0" smtClean="0"/>
              <a:t>. With this algorithm, processes are assigned the CPU</a:t>
            </a:r>
            <a:r>
              <a:rPr lang="en-IE" baseline="0" dirty="0" smtClean="0"/>
              <a:t> </a:t>
            </a:r>
            <a:r>
              <a:rPr lang="en-IE" dirty="0" smtClean="0"/>
              <a:t>in the order they request it. Basically, there is a single queue of ready processes.</a:t>
            </a:r>
            <a:r>
              <a:rPr lang="en-IE" baseline="0" dirty="0" smtClean="0"/>
              <a:t> </a:t>
            </a:r>
            <a:r>
              <a:rPr lang="en-IE" dirty="0" smtClean="0"/>
              <a:t>When the first job enters the system from the outside it is started</a:t>
            </a:r>
            <a:r>
              <a:rPr lang="en-IE" baseline="0" dirty="0" smtClean="0"/>
              <a:t> </a:t>
            </a:r>
            <a:r>
              <a:rPr lang="en-IE" dirty="0" smtClean="0"/>
              <a:t>immediately and allowed to run as long as it wants to. </a:t>
            </a:r>
          </a:p>
          <a:p>
            <a:pPr marL="0" indent="0">
              <a:buNone/>
            </a:pPr>
            <a:r>
              <a:rPr lang="en-IE" dirty="0" smtClean="0"/>
              <a:t>As other jobs come in, they are put onto the end of the queue.</a:t>
            </a:r>
          </a:p>
          <a:p>
            <a:r>
              <a:rPr lang="en-IE" dirty="0" smtClean="0"/>
              <a:t>When the running process blocks, the first process on the queue is run next. </a:t>
            </a:r>
          </a:p>
          <a:p>
            <a:r>
              <a:rPr lang="en-IE" dirty="0" smtClean="0"/>
              <a:t>When</a:t>
            </a:r>
            <a:r>
              <a:rPr lang="en-IE" baseline="0" dirty="0" smtClean="0"/>
              <a:t> </a:t>
            </a:r>
            <a:r>
              <a:rPr lang="en-IE" dirty="0" smtClean="0"/>
              <a:t>a blocked process becomes ready, like a newly arrived job, it is put on the end of</a:t>
            </a:r>
            <a:r>
              <a:rPr lang="en-IE" baseline="0" dirty="0" smtClean="0"/>
              <a:t> </a:t>
            </a:r>
            <a:r>
              <a:rPr lang="en-IE" dirty="0" smtClean="0"/>
              <a:t>the queue, behind all waiting processes.</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15</a:t>
            </a:fld>
            <a:endParaRPr lang="en-IE"/>
          </a:p>
        </p:txBody>
      </p:sp>
    </p:spTree>
    <p:extLst>
      <p:ext uri="{BB962C8B-B14F-4D97-AF65-F5344CB8AC3E}">
        <p14:creationId xmlns:p14="http://schemas.microsoft.com/office/powerpoint/2010/main" val="85334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19/02/2019</a:t>
            </a:fld>
            <a:endParaRPr lang="en-IE"/>
          </a:p>
        </p:txBody>
      </p:sp>
    </p:spTree>
    <p:extLst>
      <p:ext uri="{BB962C8B-B14F-4D97-AF65-F5344CB8AC3E}">
        <p14:creationId xmlns:p14="http://schemas.microsoft.com/office/powerpoint/2010/main" val="33740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3107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2925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1" y="274638"/>
            <a:ext cx="10962217" cy="11350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19/02/2019</a:t>
            </a:fld>
            <a:endParaRPr lang="en-IE"/>
          </a:p>
        </p:txBody>
      </p:sp>
      <p:sp>
        <p:nvSpPr>
          <p:cNvPr id="8"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Tree>
    <p:extLst>
      <p:ext uri="{BB962C8B-B14F-4D97-AF65-F5344CB8AC3E}">
        <p14:creationId xmlns:p14="http://schemas.microsoft.com/office/powerpoint/2010/main" val="226120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41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51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89729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8480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908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3579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585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0833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61657" y="274638"/>
            <a:ext cx="8110161"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dirty="0"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a:p>
            <a:pPr lvl="4"/>
            <a:r>
              <a:rPr lang="en-GB" altLang="en-US" dirty="0" smtClean="0"/>
              <a:t>Eighth Outline Level</a:t>
            </a:r>
          </a:p>
          <a:p>
            <a:pPr lvl="4"/>
            <a:r>
              <a:rPr lang="en-GB" altLang="en-US" dirty="0"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7"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9195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u="sng" dirty="0" smtClean="0"/>
              <a:t>UNIT 3</a:t>
            </a:r>
            <a:endParaRPr lang="en-IE" u="sng" dirty="0"/>
          </a:p>
        </p:txBody>
      </p:sp>
      <p:sp>
        <p:nvSpPr>
          <p:cNvPr id="5" name="Content Placeholder 4"/>
          <p:cNvSpPr>
            <a:spLocks noGrp="1"/>
          </p:cNvSpPr>
          <p:nvPr>
            <p:ph idx="1"/>
          </p:nvPr>
        </p:nvSpPr>
        <p:spPr/>
        <p:txBody>
          <a:bodyPr/>
          <a:lstStyle/>
          <a:p>
            <a:pPr marL="0" indent="0" algn="ctr">
              <a:buNone/>
            </a:pPr>
            <a:r>
              <a:rPr lang="en-IE" b="1" dirty="0" smtClean="0"/>
              <a:t>PROCESS SCHEDULING</a:t>
            </a:r>
          </a:p>
          <a:p>
            <a:r>
              <a:rPr lang="en-IE" b="1" dirty="0" smtClean="0"/>
              <a:t>Basic Concepts</a:t>
            </a:r>
          </a:p>
          <a:p>
            <a:r>
              <a:rPr lang="en-IE" b="1" dirty="0" smtClean="0"/>
              <a:t>Scheduling Criteria</a:t>
            </a:r>
          </a:p>
          <a:p>
            <a:r>
              <a:rPr lang="en-IE" b="1" dirty="0" smtClean="0"/>
              <a:t>Scheduling Algorithms</a:t>
            </a:r>
            <a:endParaRPr lang="en-IE" b="1"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607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Long Time Quantum (1)</a:t>
            </a:r>
            <a:endParaRPr lang="en-IE" dirty="0"/>
          </a:p>
        </p:txBody>
      </p:sp>
      <p:sp>
        <p:nvSpPr>
          <p:cNvPr id="3" name="Content Placeholder 2"/>
          <p:cNvSpPr>
            <a:spLocks noGrp="1"/>
          </p:cNvSpPr>
          <p:nvPr>
            <p:ph idx="1"/>
          </p:nvPr>
        </p:nvSpPr>
        <p:spPr>
          <a:xfrm>
            <a:off x="609601" y="1409700"/>
            <a:ext cx="10962217" cy="4708525"/>
          </a:xfrm>
        </p:spPr>
        <p:txBody>
          <a:bodyPr/>
          <a:lstStyle/>
          <a:p>
            <a:pPr>
              <a:spcBef>
                <a:spcPct val="0"/>
              </a:spcBef>
              <a:buClrTx/>
              <a:buSzTx/>
              <a:buFontTx/>
              <a:buNone/>
            </a:pPr>
            <a:r>
              <a:rPr lang="en-GB" altLang="en-US" sz="2000" dirty="0"/>
              <a:t>Assume:  time quantum is 1 second and context switch time is 2 </a:t>
            </a:r>
            <a:r>
              <a:rPr lang="en-GB" altLang="en-US" sz="2000" dirty="0" err="1" smtClean="0"/>
              <a:t>ms</a:t>
            </a:r>
            <a:r>
              <a:rPr lang="en-GB" altLang="en-US" sz="2000" dirty="0"/>
              <a:t>. </a:t>
            </a:r>
            <a:endParaRPr lang="en-US" altLang="en-US" sz="2000" dirty="0"/>
          </a:p>
          <a:p>
            <a:pPr>
              <a:spcBef>
                <a:spcPct val="0"/>
              </a:spcBef>
              <a:buClrTx/>
              <a:buSzTx/>
              <a:buFontTx/>
              <a:buNone/>
            </a:pPr>
            <a:r>
              <a:rPr lang="en-GB" altLang="en-US" sz="2000" dirty="0"/>
              <a:t> </a:t>
            </a:r>
            <a:endParaRPr lang="en-US" altLang="en-US" sz="2000" dirty="0"/>
          </a:p>
          <a:p>
            <a:pPr>
              <a:spcBef>
                <a:spcPct val="0"/>
              </a:spcBef>
              <a:buClrTx/>
              <a:buSzTx/>
              <a:buFontTx/>
              <a:buNone/>
            </a:pPr>
            <a:r>
              <a:rPr lang="en-GB" altLang="en-US" sz="2000" b="1" dirty="0"/>
              <a:t> - Current process runs to the end of the quantum:  		say  500  </a:t>
            </a:r>
            <a:r>
              <a:rPr lang="en-GB" altLang="en-US" sz="2000" b="1" dirty="0" err="1" smtClean="0"/>
              <a:t>ms</a:t>
            </a:r>
            <a:r>
              <a:rPr lang="en-GB" altLang="en-US" sz="2000" b="1" dirty="0" smtClean="0"/>
              <a:t>  </a:t>
            </a:r>
            <a:endParaRPr lang="en-US" altLang="en-US" sz="2000" dirty="0"/>
          </a:p>
          <a:p>
            <a:pPr>
              <a:spcBef>
                <a:spcPct val="0"/>
              </a:spcBef>
              <a:buClrTx/>
              <a:buSzTx/>
              <a:buFontTx/>
              <a:buNone/>
            </a:pPr>
            <a:r>
              <a:rPr lang="en-GB" altLang="en-US" sz="2000" b="1" dirty="0"/>
              <a:t> </a:t>
            </a:r>
            <a:endParaRPr lang="en-US" altLang="en-US" sz="2000" dirty="0"/>
          </a:p>
          <a:p>
            <a:pPr>
              <a:spcBef>
                <a:spcPct val="0"/>
              </a:spcBef>
              <a:buClrTx/>
              <a:buSzTx/>
              <a:buFontTx/>
              <a:buNone/>
            </a:pPr>
            <a:r>
              <a:rPr lang="en-GB" altLang="en-US" sz="2000" b="1" dirty="0"/>
              <a:t> - 1st. I/O process gets service and switches:	</a:t>
            </a:r>
            <a:r>
              <a:rPr lang="en-IE" altLang="en-US" sz="2000" b="1" dirty="0"/>
              <a:t>	      </a:t>
            </a:r>
            <a:r>
              <a:rPr lang="en-IE" altLang="en-US" sz="2000" b="1" dirty="0" smtClean="0"/>
              <a:t>		</a:t>
            </a:r>
            <a:r>
              <a:rPr lang="en-GB" altLang="en-US" sz="2000" b="1" dirty="0" smtClean="0"/>
              <a:t>1002 </a:t>
            </a:r>
            <a:r>
              <a:rPr lang="en-GB" altLang="en-US" sz="2000" b="1" dirty="0" err="1" smtClean="0"/>
              <a:t>ms</a:t>
            </a:r>
            <a:endParaRPr lang="en-US" altLang="en-US" sz="2000" dirty="0"/>
          </a:p>
          <a:p>
            <a:pPr>
              <a:spcBef>
                <a:spcPct val="0"/>
              </a:spcBef>
              <a:buClrTx/>
              <a:buSzTx/>
              <a:buFontTx/>
              <a:buNone/>
            </a:pPr>
            <a:r>
              <a:rPr lang="en-GB" altLang="en-US" sz="2000" b="1" dirty="0"/>
              <a:t>    .</a:t>
            </a:r>
            <a:endParaRPr lang="en-US" altLang="en-US" sz="2000" dirty="0"/>
          </a:p>
          <a:p>
            <a:pPr>
              <a:spcBef>
                <a:spcPct val="0"/>
              </a:spcBef>
              <a:buClrTx/>
              <a:buSzTx/>
              <a:buFontTx/>
              <a:buNone/>
            </a:pPr>
            <a:r>
              <a:rPr lang="en-GB" altLang="en-US" sz="2000" b="1" dirty="0"/>
              <a:t>    .</a:t>
            </a:r>
            <a:endParaRPr lang="en-US" altLang="en-US" sz="2000" dirty="0"/>
          </a:p>
          <a:p>
            <a:pPr>
              <a:spcBef>
                <a:spcPct val="0"/>
              </a:spcBef>
              <a:buClrTx/>
              <a:buSzTx/>
              <a:buFontTx/>
              <a:buNone/>
            </a:pPr>
            <a:r>
              <a:rPr lang="en-GB" altLang="en-US" sz="2000" b="1" dirty="0"/>
              <a:t>  -  9th. I/O process gets service and switches:    	</a:t>
            </a:r>
            <a:r>
              <a:rPr lang="en-IE" altLang="en-US" sz="2000" b="1" dirty="0"/>
              <a:t>	      </a:t>
            </a:r>
            <a:r>
              <a:rPr lang="en-GB" altLang="en-US" sz="2000" b="1" dirty="0"/>
              <a:t>1002 </a:t>
            </a:r>
            <a:r>
              <a:rPr lang="en-GB" altLang="en-US" sz="2000" b="1" dirty="0" err="1" smtClean="0"/>
              <a:t>ms</a:t>
            </a:r>
            <a:endParaRPr lang="en-US" altLang="en-US" sz="2000" dirty="0"/>
          </a:p>
          <a:p>
            <a:pPr>
              <a:spcBef>
                <a:spcPct val="0"/>
              </a:spcBef>
              <a:buClrTx/>
              <a:buSzTx/>
              <a:buFontTx/>
              <a:buNone/>
            </a:pPr>
            <a:r>
              <a:rPr lang="en-GB" altLang="en-US" sz="2000" b="1" dirty="0"/>
              <a:t> </a:t>
            </a:r>
            <a:endParaRPr lang="en-US" altLang="en-US" sz="2000" dirty="0"/>
          </a:p>
          <a:p>
            <a:pPr>
              <a:spcBef>
                <a:spcPct val="0"/>
              </a:spcBef>
              <a:buClrTx/>
              <a:buSzTx/>
              <a:buFontTx/>
              <a:buNone/>
            </a:pPr>
            <a:r>
              <a:rPr lang="en-GB" altLang="en-US" sz="2000" b="1" dirty="0"/>
              <a:t> - Only now the tenth I/O process gets service </a:t>
            </a:r>
            <a:endParaRPr lang="en-US" altLang="en-US" sz="2000" dirty="0"/>
          </a:p>
          <a:p>
            <a:pPr>
              <a:spcBef>
                <a:spcPct val="0"/>
              </a:spcBef>
              <a:buClrTx/>
              <a:buSzTx/>
              <a:buFontTx/>
              <a:buNone/>
            </a:pPr>
            <a:r>
              <a:rPr lang="en-GB" altLang="en-US" sz="2000" b="1" dirty="0"/>
              <a:t> </a:t>
            </a:r>
            <a:endParaRPr lang="en-US" altLang="en-US" sz="2000" dirty="0"/>
          </a:p>
          <a:p>
            <a:pPr>
              <a:spcBef>
                <a:spcPct val="0"/>
              </a:spcBef>
              <a:buClrTx/>
              <a:buSzTx/>
              <a:buFontTx/>
              <a:buNone/>
            </a:pPr>
            <a:r>
              <a:rPr lang="en-GB" altLang="en-US" sz="2000" b="1" dirty="0"/>
              <a:t>-  For the tenth I/O process to begin the user needed</a:t>
            </a:r>
            <a:endParaRPr lang="en-US" altLang="en-US" sz="2000" dirty="0"/>
          </a:p>
          <a:p>
            <a:pPr>
              <a:spcBef>
                <a:spcPct val="0"/>
              </a:spcBef>
              <a:buClrTx/>
              <a:buSzTx/>
              <a:buFontTx/>
              <a:buNone/>
            </a:pPr>
            <a:r>
              <a:rPr lang="en-GB" altLang="en-US" sz="2000" b="1" dirty="0"/>
              <a:t>    to wait  9 x (1002) + 500 </a:t>
            </a:r>
            <a:r>
              <a:rPr lang="en-GB" altLang="en-US" sz="2000" b="1" dirty="0" err="1"/>
              <a:t>m.secs</a:t>
            </a:r>
            <a:r>
              <a:rPr lang="en-GB" altLang="en-US" sz="2000" b="1" dirty="0"/>
              <a:t>   			</a:t>
            </a:r>
            <a:r>
              <a:rPr lang="en-IE" altLang="en-US" sz="2000" b="1" dirty="0"/>
              <a:t>   </a:t>
            </a:r>
            <a:r>
              <a:rPr lang="en-IE" altLang="en-US" sz="2000" b="1" dirty="0" smtClean="0"/>
              <a:t>			</a:t>
            </a:r>
            <a:r>
              <a:rPr lang="en-GB" altLang="en-US" sz="2000" b="1" dirty="0" smtClean="0"/>
              <a:t>= </a:t>
            </a:r>
            <a:r>
              <a:rPr lang="en-GB" altLang="en-US" sz="2000" b="1" dirty="0"/>
              <a:t>9518 </a:t>
            </a:r>
            <a:r>
              <a:rPr lang="en-GB" altLang="en-US" sz="2000" b="1" dirty="0" err="1" smtClean="0"/>
              <a:t>ms</a:t>
            </a:r>
            <a:r>
              <a:rPr lang="en-GB" altLang="en-US" sz="2000" b="1" dirty="0"/>
              <a:t>		</a:t>
            </a:r>
            <a:r>
              <a:rPr lang="en-GB" altLang="en-US" sz="2000" b="1" dirty="0" smtClean="0"/>
              <a:t>(</a:t>
            </a:r>
            <a:r>
              <a:rPr lang="en-GB" altLang="en-US" sz="2000" b="1" dirty="0"/>
              <a:t>circa 10 seconds)</a:t>
            </a:r>
            <a:r>
              <a:rPr lang="en-GB" altLang="en-US" sz="2000" dirty="0"/>
              <a:t> </a:t>
            </a:r>
          </a:p>
          <a:p>
            <a:endParaRPr lang="en-IE" sz="20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99451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Quantum Size cont.</a:t>
            </a:r>
            <a:endParaRPr lang="en-IE" dirty="0"/>
          </a:p>
        </p:txBody>
      </p:sp>
      <p:sp>
        <p:nvSpPr>
          <p:cNvPr id="3" name="Content Placeholder 2"/>
          <p:cNvSpPr>
            <a:spLocks noGrp="1"/>
          </p:cNvSpPr>
          <p:nvPr>
            <p:ph idx="1"/>
          </p:nvPr>
        </p:nvSpPr>
        <p:spPr>
          <a:xfrm>
            <a:off x="609601" y="1600201"/>
            <a:ext cx="10962217" cy="838200"/>
          </a:xfrm>
        </p:spPr>
        <p:txBody>
          <a:bodyPr/>
          <a:lstStyle/>
          <a:p>
            <a:r>
              <a:rPr lang="en-GB" altLang="en-US" b="1" dirty="0">
                <a:latin typeface="Times New Roman" panose="02020603050405020304" pitchFamily="18" charset="0"/>
                <a:cs typeface="Times New Roman" panose="02020603050405020304" pitchFamily="18" charset="0"/>
              </a:rPr>
              <a:t>Quantum time </a:t>
            </a:r>
            <a:r>
              <a:rPr lang="en-GB" altLang="en-US" sz="2800" b="1" dirty="0">
                <a:latin typeface="Times New Roman" panose="02020603050405020304" pitchFamily="18" charset="0"/>
                <a:cs typeface="Times New Roman" panose="02020603050405020304" pitchFamily="18" charset="0"/>
              </a:rPr>
              <a:t>q</a:t>
            </a:r>
            <a:r>
              <a:rPr lang="en-GB" altLang="en-US" b="1" dirty="0">
                <a:latin typeface="Times New Roman" panose="02020603050405020304" pitchFamily="18" charset="0"/>
                <a:cs typeface="Times New Roman" panose="02020603050405020304" pitchFamily="18" charset="0"/>
              </a:rPr>
              <a:t> is greater than time </a:t>
            </a:r>
            <a:r>
              <a:rPr lang="en-GB" altLang="en-US" sz="2800" b="1" dirty="0">
                <a:latin typeface="Times New Roman" panose="02020603050405020304" pitchFamily="18" charset="0"/>
                <a:cs typeface="Times New Roman" panose="02020603050405020304" pitchFamily="18" charset="0"/>
              </a:rPr>
              <a:t>t</a:t>
            </a:r>
            <a:r>
              <a:rPr lang="en-GB" altLang="en-US" b="1" dirty="0">
                <a:latin typeface="Times New Roman" panose="02020603050405020304" pitchFamily="18" charset="0"/>
                <a:cs typeface="Times New Roman" panose="02020603050405020304" pitchFamily="18" charset="0"/>
              </a:rPr>
              <a:t> required by the process and (</a:t>
            </a:r>
            <a:r>
              <a:rPr lang="en-GB" altLang="en-US" sz="2800" b="1" dirty="0">
                <a:latin typeface="Times New Roman" panose="02020603050405020304" pitchFamily="18" charset="0"/>
                <a:cs typeface="Times New Roman" panose="02020603050405020304" pitchFamily="18" charset="0"/>
              </a:rPr>
              <a:t>q-t</a:t>
            </a:r>
            <a:r>
              <a:rPr lang="en-GB" altLang="en-US" b="1" dirty="0">
                <a:latin typeface="Times New Roman" panose="02020603050405020304" pitchFamily="18" charset="0"/>
                <a:cs typeface="Times New Roman" panose="02020603050405020304" pitchFamily="18" charset="0"/>
              </a:rPr>
              <a:t>) </a:t>
            </a:r>
            <a:r>
              <a:rPr lang="en-IE" altLang="en-US" b="1" dirty="0">
                <a:latin typeface="Times New Roman" panose="02020603050405020304" pitchFamily="18" charset="0"/>
                <a:cs typeface="Times New Roman" panose="02020603050405020304" pitchFamily="18" charset="0"/>
              </a:rPr>
              <a:t>is unused</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2"/>
          <a:stretch>
            <a:fillRect/>
          </a:stretch>
        </p:blipFill>
        <p:spPr>
          <a:xfrm>
            <a:off x="2617306" y="2463018"/>
            <a:ext cx="8100000" cy="3547874"/>
          </a:xfrm>
          <a:prstGeom prst="rect">
            <a:avLst/>
          </a:prstGeom>
        </p:spPr>
      </p:pic>
    </p:spTree>
    <p:extLst>
      <p:ext uri="{BB962C8B-B14F-4D97-AF65-F5344CB8AC3E}">
        <p14:creationId xmlns:p14="http://schemas.microsoft.com/office/powerpoint/2010/main" val="3887713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Quantum Size cont. (1)</a:t>
            </a:r>
            <a:endParaRPr lang="en-IE" dirty="0"/>
          </a:p>
        </p:txBody>
      </p:sp>
      <p:sp>
        <p:nvSpPr>
          <p:cNvPr id="3" name="Content Placeholder 2"/>
          <p:cNvSpPr>
            <a:spLocks noGrp="1"/>
          </p:cNvSpPr>
          <p:nvPr>
            <p:ph idx="1"/>
          </p:nvPr>
        </p:nvSpPr>
        <p:spPr>
          <a:xfrm>
            <a:off x="609601" y="1600201"/>
            <a:ext cx="10962217" cy="838200"/>
          </a:xfrm>
        </p:spPr>
        <p:txBody>
          <a:bodyPr/>
          <a:lstStyle/>
          <a:p>
            <a:pPr>
              <a:spcBef>
                <a:spcPct val="0"/>
              </a:spcBef>
              <a:buClrTx/>
              <a:buSzTx/>
              <a:buFontTx/>
              <a:buNone/>
            </a:pPr>
            <a:r>
              <a:rPr lang="en-GB" altLang="en-US" b="1" dirty="0">
                <a:latin typeface="Times New Roman" panose="02020603050405020304" pitchFamily="18" charset="0"/>
                <a:cs typeface="Times New Roman" panose="02020603050405020304" pitchFamily="18" charset="0"/>
              </a:rPr>
              <a:t>Quantum time </a:t>
            </a:r>
            <a:r>
              <a:rPr lang="en-GB" altLang="en-US" sz="2800" b="1" dirty="0">
                <a:latin typeface="Times New Roman" panose="02020603050405020304" pitchFamily="18" charset="0"/>
                <a:cs typeface="Times New Roman" panose="02020603050405020304" pitchFamily="18" charset="0"/>
              </a:rPr>
              <a:t>q</a:t>
            </a:r>
            <a:r>
              <a:rPr lang="en-GB" altLang="en-US" b="1" dirty="0">
                <a:latin typeface="Times New Roman" panose="02020603050405020304" pitchFamily="18" charset="0"/>
                <a:cs typeface="Times New Roman" panose="02020603050405020304" pitchFamily="18" charset="0"/>
              </a:rPr>
              <a:t> is shorter than the time </a:t>
            </a:r>
            <a:r>
              <a:rPr lang="en-GB" altLang="en-US" sz="2800" b="1" dirty="0">
                <a:latin typeface="Times New Roman" panose="02020603050405020304" pitchFamily="18" charset="0"/>
                <a:cs typeface="Times New Roman" panose="02020603050405020304" pitchFamily="18" charset="0"/>
              </a:rPr>
              <a:t>t</a:t>
            </a:r>
            <a:r>
              <a:rPr lang="en-GB" altLang="en-US" b="1" dirty="0">
                <a:latin typeface="Times New Roman" panose="02020603050405020304" pitchFamily="18" charset="0"/>
                <a:cs typeface="Times New Roman" panose="02020603050405020304" pitchFamily="18" charset="0"/>
              </a:rPr>
              <a:t> required by the process. </a:t>
            </a:r>
            <a:endParaRPr lang="en-IE" altLang="en-US" b="1" dirty="0" smtClean="0">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b="1" dirty="0" smtClean="0">
                <a:latin typeface="Times New Roman" panose="02020603050405020304" pitchFamily="18" charset="0"/>
                <a:cs typeface="Times New Roman" panose="02020603050405020304" pitchFamily="18" charset="0"/>
              </a:rPr>
              <a:t>Here</a:t>
            </a:r>
            <a:r>
              <a:rPr lang="en-GB" altLang="en-US" b="1" dirty="0">
                <a:latin typeface="Times New Roman" panose="02020603050405020304" pitchFamily="18" charset="0"/>
                <a:cs typeface="Times New Roman" panose="02020603050405020304" pitchFamily="18" charset="0"/>
              </a:rPr>
              <a:t>, the process needs to wait for a second time quantum to </a:t>
            </a:r>
            <a:r>
              <a:rPr lang="en-GB" altLang="en-US" b="1" dirty="0" smtClean="0">
                <a:latin typeface="Times New Roman" panose="02020603050405020304" pitchFamily="18" charset="0"/>
                <a:cs typeface="Times New Roman" panose="02020603050405020304" pitchFamily="18" charset="0"/>
              </a:rPr>
              <a:t>complete.</a:t>
            </a:r>
            <a:r>
              <a:rPr lang="en-GB" altLang="en-US" b="1" dirty="0" smtClean="0">
                <a:latin typeface="Times New Roman" panose="02020603050405020304" pitchFamily="18" charset="0"/>
              </a:rPr>
              <a:t> </a:t>
            </a:r>
            <a:endParaRPr lang="en-GB" altLang="en-US" b="1" dirty="0">
              <a:latin typeface="Times New Roman" panose="02020603050405020304" pitchFamily="18" charset="0"/>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2"/>
          <a:stretch>
            <a:fillRect/>
          </a:stretch>
        </p:blipFill>
        <p:spPr>
          <a:xfrm>
            <a:off x="827003" y="2465793"/>
            <a:ext cx="8990765" cy="3723802"/>
          </a:xfrm>
          <a:prstGeom prst="rect">
            <a:avLst/>
          </a:prstGeom>
        </p:spPr>
      </p:pic>
    </p:spTree>
    <p:extLst>
      <p:ext uri="{BB962C8B-B14F-4D97-AF65-F5344CB8AC3E}">
        <p14:creationId xmlns:p14="http://schemas.microsoft.com/office/powerpoint/2010/main" val="1978715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Scheduling Objectives</a:t>
            </a:r>
            <a:endParaRPr lang="en-IE" dirty="0"/>
          </a:p>
        </p:txBody>
      </p:sp>
      <p:sp>
        <p:nvSpPr>
          <p:cNvPr id="3" name="Content Placeholder 2"/>
          <p:cNvSpPr>
            <a:spLocks noGrp="1"/>
          </p:cNvSpPr>
          <p:nvPr>
            <p:ph idx="1"/>
          </p:nvPr>
        </p:nvSpPr>
        <p:spPr/>
        <p:txBody>
          <a:bodyPr/>
          <a:lstStyle/>
          <a:p>
            <a:pPr>
              <a:spcBef>
                <a:spcPct val="0"/>
              </a:spcBef>
              <a:buClrTx/>
              <a:buSzTx/>
            </a:pPr>
            <a:r>
              <a:rPr lang="en-GB" altLang="en-US" b="1" dirty="0">
                <a:latin typeface="Times New Roman" panose="02020603050405020304" pitchFamily="18" charset="0"/>
                <a:cs typeface="Times New Roman" panose="02020603050405020304" pitchFamily="18" charset="0"/>
              </a:rPr>
              <a:t>Fairness</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All processes must be treated the same (within their assigned priorities). </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US" altLang="en-US" dirty="0">
              <a:latin typeface="Courier" charset="0"/>
              <a:cs typeface="Times New Roman" panose="02020603050405020304" pitchFamily="18" charset="0"/>
            </a:endParaRPr>
          </a:p>
          <a:p>
            <a:pPr>
              <a:spcBef>
                <a:spcPct val="0"/>
              </a:spcBef>
              <a:buClrTx/>
              <a:buSzTx/>
            </a:pPr>
            <a:r>
              <a:rPr lang="en-GB" altLang="en-US" b="1" dirty="0">
                <a:latin typeface="Times New Roman" panose="02020603050405020304" pitchFamily="18" charset="0"/>
                <a:cs typeface="Times New Roman" panose="02020603050405020304" pitchFamily="18" charset="0"/>
              </a:rPr>
              <a:t>Efficiency</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Aim is to keep the processor busy 100% of the time. Overhead time to be minimised </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US" altLang="en-US" dirty="0">
              <a:latin typeface="Courier" charset="0"/>
              <a:cs typeface="Times New Roman" panose="02020603050405020304" pitchFamily="18" charset="0"/>
            </a:endParaRPr>
          </a:p>
          <a:p>
            <a:pPr>
              <a:spcBef>
                <a:spcPct val="0"/>
              </a:spcBef>
              <a:buClrTx/>
              <a:buSzTx/>
            </a:pPr>
            <a:r>
              <a:rPr lang="en-GB" altLang="en-US" b="1" dirty="0">
                <a:latin typeface="Times New Roman" panose="02020603050405020304" pitchFamily="18" charset="0"/>
                <a:cs typeface="Times New Roman" panose="02020603050405020304" pitchFamily="18" charset="0"/>
              </a:rPr>
              <a:t>Response time</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Minimise the response time for user terminals. </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US" altLang="en-US" dirty="0">
              <a:latin typeface="Courier" charset="0"/>
              <a:cs typeface="Times New Roman" panose="02020603050405020304" pitchFamily="18" charset="0"/>
            </a:endParaRPr>
          </a:p>
          <a:p>
            <a:pPr>
              <a:spcBef>
                <a:spcPct val="0"/>
              </a:spcBef>
              <a:buClrTx/>
              <a:buSzTx/>
            </a:pPr>
            <a:r>
              <a:rPr lang="en-GB" altLang="en-US" b="1" dirty="0">
                <a:latin typeface="Times New Roman" panose="02020603050405020304" pitchFamily="18" charset="0"/>
                <a:cs typeface="Times New Roman" panose="02020603050405020304" pitchFamily="18" charset="0"/>
              </a:rPr>
              <a:t>Throughput</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Goal is to maximise the number of processes serviced in a unit time.</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US" altLang="en-US" dirty="0">
              <a:latin typeface="Courier" charset="0"/>
              <a:cs typeface="Times New Roman" panose="02020603050405020304" pitchFamily="18" charset="0"/>
            </a:endParaRPr>
          </a:p>
          <a:p>
            <a:pPr>
              <a:spcBef>
                <a:spcPct val="0"/>
              </a:spcBef>
              <a:buClrTx/>
              <a:buSzTx/>
              <a:buFontTx/>
              <a:buNone/>
            </a:pPr>
            <a:endParaRPr lang="en-US" altLang="en-US" dirty="0">
              <a:latin typeface="Courier" charset="0"/>
              <a:cs typeface="Times New Roman" panose="02020603050405020304" pitchFamily="18" charset="0"/>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68579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2" presetClass="entr" presetSubtype="4"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2" presetClass="entr" presetSubtype="4" fill="hold"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par>
                          <p:cTn id="34" fill="hold">
                            <p:stCondLst>
                              <p:cond delay="0"/>
                            </p:stCondLst>
                            <p:childTnLst>
                              <p:par>
                                <p:cTn id="35" presetID="2" presetClass="entr" presetSubtype="4" fill="hold" nodeType="afterEffect">
                                  <p:stCondLst>
                                    <p:cond delay="50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Scheduling </a:t>
            </a:r>
            <a:r>
              <a:rPr lang="en-IE" dirty="0" smtClean="0"/>
              <a:t>Objectives cont.</a:t>
            </a:r>
            <a:endParaRPr lang="en-IE" dirty="0"/>
          </a:p>
        </p:txBody>
      </p:sp>
      <p:sp>
        <p:nvSpPr>
          <p:cNvPr id="3" name="Content Placeholder 2"/>
          <p:cNvSpPr>
            <a:spLocks noGrp="1"/>
          </p:cNvSpPr>
          <p:nvPr>
            <p:ph idx="1"/>
          </p:nvPr>
        </p:nvSpPr>
        <p:spPr/>
        <p:txBody>
          <a:bodyPr/>
          <a:lstStyle/>
          <a:p>
            <a:pPr>
              <a:spcBef>
                <a:spcPct val="0"/>
              </a:spcBef>
              <a:buClrTx/>
              <a:buSzTx/>
            </a:pPr>
            <a:r>
              <a:rPr lang="en-GB" altLang="en-US" b="1" dirty="0">
                <a:latin typeface="Times New Roman" panose="02020603050405020304" pitchFamily="18" charset="0"/>
                <a:cs typeface="Times New Roman" panose="02020603050405020304" pitchFamily="18" charset="0"/>
              </a:rPr>
              <a:t>Turnaround time</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Batch users should not have to wait an unreasonably long time for jobs to complete.</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US" altLang="en-US" dirty="0">
              <a:latin typeface="Courier" charset="0"/>
              <a:cs typeface="Times New Roman" panose="02020603050405020304" pitchFamily="18" charset="0"/>
            </a:endParaRPr>
          </a:p>
          <a:p>
            <a:pPr>
              <a:spcBef>
                <a:spcPct val="0"/>
              </a:spcBef>
              <a:buClrTx/>
              <a:buSzTx/>
            </a:pPr>
            <a:r>
              <a:rPr lang="en-GB" altLang="en-US" b="1" dirty="0">
                <a:latin typeface="Times New Roman" panose="02020603050405020304" pitchFamily="18" charset="0"/>
                <a:cs typeface="Times New Roman" panose="02020603050405020304" pitchFamily="18" charset="0"/>
              </a:rPr>
              <a:t>Implement process priorities</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In priority systems, the processes with higher priorities must be favoured</a:t>
            </a:r>
            <a:r>
              <a:rPr lang="en-GB" altLang="en-US" dirty="0" smtClean="0">
                <a:latin typeface="Times New Roman" panose="02020603050405020304" pitchFamily="18" charset="0"/>
                <a:cs typeface="Times New Roman" panose="02020603050405020304" pitchFamily="18" charset="0"/>
              </a:rPr>
              <a:t>.</a:t>
            </a:r>
          </a:p>
          <a:p>
            <a:pPr>
              <a:spcBef>
                <a:spcPct val="0"/>
              </a:spcBef>
              <a:buClrTx/>
              <a:buSzTx/>
              <a:buFontTx/>
              <a:buNone/>
            </a:pPr>
            <a:endParaRPr lang="en-GB" altLang="en-US" dirty="0">
              <a:latin typeface="Times New Roman" panose="02020603050405020304" pitchFamily="18" charset="0"/>
              <a:cs typeface="Times New Roman" panose="02020603050405020304" pitchFamily="18" charset="0"/>
            </a:endParaRPr>
          </a:p>
          <a:p>
            <a:pPr>
              <a:spcBef>
                <a:spcPct val="0"/>
              </a:spcBef>
              <a:buClrTx/>
              <a:buSzTx/>
            </a:pPr>
            <a:r>
              <a:rPr lang="en-GB" altLang="en-US" b="1" dirty="0">
                <a:latin typeface="Times New Roman" panose="02020603050405020304" pitchFamily="18" charset="0"/>
                <a:cs typeface="Times New Roman" panose="02020603050405020304" pitchFamily="18" charset="0"/>
              </a:rPr>
              <a:t>Allow graceful degradation</a:t>
            </a:r>
            <a:endParaRPr lang="en-US" altLang="en-US" dirty="0">
              <a:latin typeface="Courier" charset="0"/>
              <a:cs typeface="Times New Roman" panose="02020603050405020304" pitchFamily="18" charset="0"/>
            </a:endParaRPr>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System should not collapse as load increases either suddenly or gradually.</a:t>
            </a:r>
            <a:endParaRPr lang="en-US" altLang="en-US" dirty="0">
              <a:latin typeface="Courier" charset="0"/>
              <a:cs typeface="Times New Roman" panose="02020603050405020304" pitchFamily="18" charset="0"/>
            </a:endParaRPr>
          </a:p>
          <a:p>
            <a:pPr>
              <a:spcBef>
                <a:spcPct val="0"/>
              </a:spcBef>
              <a:buClrTx/>
              <a:buSzTx/>
              <a:buFontTx/>
              <a:buNone/>
            </a:pPr>
            <a:endParaRPr lang="en-US" altLang="en-US" dirty="0">
              <a:latin typeface="Courier" charset="0"/>
              <a:cs typeface="Times New Roman" panose="02020603050405020304" pitchFamily="18" charset="0"/>
            </a:endParaRPr>
          </a:p>
          <a:p>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0127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2" presetClass="entr" presetSubtype="4"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2" presetClass="entr" presetSubtype="4" fill="hold"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Scheduling Policies </a:t>
            </a:r>
            <a:endParaRPr lang="en-IE" dirty="0"/>
          </a:p>
        </p:txBody>
      </p:sp>
      <p:sp>
        <p:nvSpPr>
          <p:cNvPr id="3" name="Content Placeholder 2"/>
          <p:cNvSpPr>
            <a:spLocks noGrp="1"/>
          </p:cNvSpPr>
          <p:nvPr>
            <p:ph idx="1"/>
          </p:nvPr>
        </p:nvSpPr>
        <p:spPr>
          <a:xfrm>
            <a:off x="609601" y="1600201"/>
            <a:ext cx="10962217" cy="571499"/>
          </a:xfrm>
        </p:spPr>
        <p:txBody>
          <a:bodyPr/>
          <a:lstStyle/>
          <a:p>
            <a:pPr marL="0" indent="0">
              <a:buNone/>
            </a:pPr>
            <a:r>
              <a:rPr lang="en-GB" altLang="en-US" b="1" u="sng" dirty="0">
                <a:latin typeface="Times New Roman" panose="02020603050405020304" pitchFamily="18" charset="0"/>
                <a:cs typeface="Times New Roman" panose="02020603050405020304" pitchFamily="18" charset="0"/>
              </a:rPr>
              <a:t>FCFS  ( First Come First Served)</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5"/>
          <p:cNvGraphicFramePr>
            <a:graphicFrameLocks noChangeAspect="1"/>
          </p:cNvGraphicFramePr>
          <p:nvPr>
            <p:extLst>
              <p:ext uri="{D42A27DB-BD31-4B8C-83A1-F6EECF244321}">
                <p14:modId xmlns:p14="http://schemas.microsoft.com/office/powerpoint/2010/main" val="3855453835"/>
              </p:ext>
            </p:extLst>
          </p:nvPr>
        </p:nvGraphicFramePr>
        <p:xfrm>
          <a:off x="609601" y="2625725"/>
          <a:ext cx="10312555" cy="2880000"/>
        </p:xfrm>
        <a:graphic>
          <a:graphicData uri="http://schemas.openxmlformats.org/presentationml/2006/ole">
            <mc:AlternateContent xmlns:mc="http://schemas.openxmlformats.org/markup-compatibility/2006">
              <mc:Choice xmlns:v="urn:schemas-microsoft-com:vml" Requires="v">
                <p:oleObj spid="_x0000_s4159" r:id="rId4" imgW="5124450" imgH="942975" progId="Visio.Drawing.4">
                  <p:embed/>
                </p:oleObj>
              </mc:Choice>
              <mc:Fallback>
                <p:oleObj r:id="rId4" imgW="5124450" imgH="942975"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 y="2625725"/>
                        <a:ext cx="10312555" cy="288000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799790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Scheduling Policies (1) </a:t>
            </a:r>
            <a:endParaRPr lang="en-IE" dirty="0"/>
          </a:p>
        </p:txBody>
      </p:sp>
      <p:sp>
        <p:nvSpPr>
          <p:cNvPr id="3" name="Content Placeholder 2"/>
          <p:cNvSpPr>
            <a:spLocks noGrp="1"/>
          </p:cNvSpPr>
          <p:nvPr>
            <p:ph idx="1"/>
          </p:nvPr>
        </p:nvSpPr>
        <p:spPr>
          <a:xfrm>
            <a:off x="609601" y="1600201"/>
            <a:ext cx="10962217" cy="571499"/>
          </a:xfrm>
        </p:spPr>
        <p:txBody>
          <a:bodyPr/>
          <a:lstStyle/>
          <a:p>
            <a:pPr marL="0" indent="0">
              <a:buNone/>
            </a:pPr>
            <a:r>
              <a:rPr lang="en-GB" b="1" u="sng" dirty="0" smtClean="0">
                <a:latin typeface="Times New Roman" panose="02020603050405020304" pitchFamily="18" charset="0"/>
                <a:cs typeface="Times New Roman" panose="02020603050405020304" pitchFamily="18" charset="0"/>
              </a:rPr>
              <a:t>SHORTEST JOB FIRST (SJF)</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3"/>
          <a:stretch>
            <a:fillRect/>
          </a:stretch>
        </p:blipFill>
        <p:spPr>
          <a:xfrm>
            <a:off x="609601" y="3127039"/>
            <a:ext cx="10908000" cy="2273972"/>
          </a:xfrm>
          <a:prstGeom prst="rect">
            <a:avLst/>
          </a:prstGeom>
        </p:spPr>
      </p:pic>
    </p:spTree>
    <p:extLst>
      <p:ext uri="{BB962C8B-B14F-4D97-AF65-F5344CB8AC3E}">
        <p14:creationId xmlns:p14="http://schemas.microsoft.com/office/powerpoint/2010/main" val="4126106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Optimise ATT with SJF</a:t>
            </a:r>
            <a:endParaRPr lang="en-IE" dirty="0"/>
          </a:p>
        </p:txBody>
      </p:sp>
      <p:sp>
        <p:nvSpPr>
          <p:cNvPr id="3" name="Content Placeholder 2"/>
          <p:cNvSpPr>
            <a:spLocks noGrp="1"/>
          </p:cNvSpPr>
          <p:nvPr>
            <p:ph idx="1"/>
          </p:nvPr>
        </p:nvSpPr>
        <p:spPr/>
        <p:txBody>
          <a:bodyPr/>
          <a:lstStyle/>
          <a:p>
            <a:pPr>
              <a:spcBef>
                <a:spcPct val="0"/>
              </a:spcBef>
              <a:buClrTx/>
              <a:buSzTx/>
              <a:buFontTx/>
              <a:buNone/>
            </a:pPr>
            <a:r>
              <a:rPr lang="en-IE" altLang="en-US" dirty="0" smtClean="0"/>
              <a:t>The following batch system processes have the following run times known in advance.</a:t>
            </a:r>
          </a:p>
          <a:p>
            <a:pPr>
              <a:spcBef>
                <a:spcPct val="0"/>
              </a:spcBef>
              <a:buClrTx/>
              <a:buSzTx/>
              <a:buFontTx/>
              <a:buNone/>
            </a:pPr>
            <a:endParaRPr lang="en-IE" altLang="en-US" dirty="0"/>
          </a:p>
          <a:p>
            <a:pPr>
              <a:spcBef>
                <a:spcPct val="0"/>
              </a:spcBef>
              <a:buClrTx/>
              <a:buSzTx/>
              <a:buFontTx/>
              <a:buNone/>
            </a:pPr>
            <a:r>
              <a:rPr lang="en-IE" altLang="en-US" b="1" dirty="0" smtClean="0"/>
              <a:t>Process P1	takes 	  6 minutes to run.</a:t>
            </a:r>
          </a:p>
          <a:p>
            <a:pPr>
              <a:spcBef>
                <a:spcPct val="0"/>
              </a:spcBef>
              <a:buClrTx/>
              <a:buSzTx/>
              <a:buNone/>
            </a:pPr>
            <a:r>
              <a:rPr lang="en-IE" altLang="en-US" b="1" dirty="0" smtClean="0"/>
              <a:t>Process P2	</a:t>
            </a:r>
            <a:r>
              <a:rPr lang="en-IE" altLang="en-US" b="1" dirty="0"/>
              <a:t>takes 	</a:t>
            </a:r>
            <a:r>
              <a:rPr lang="en-IE" altLang="en-US" b="1" dirty="0" smtClean="0"/>
              <a:t>  2 </a:t>
            </a:r>
            <a:r>
              <a:rPr lang="en-IE" altLang="en-US" b="1" dirty="0"/>
              <a:t>minutes to run</a:t>
            </a:r>
            <a:r>
              <a:rPr lang="en-IE" altLang="en-US" b="1" dirty="0" smtClean="0"/>
              <a:t>.</a:t>
            </a:r>
          </a:p>
          <a:p>
            <a:pPr>
              <a:spcBef>
                <a:spcPct val="0"/>
              </a:spcBef>
              <a:buClrTx/>
              <a:buSzTx/>
              <a:buNone/>
            </a:pPr>
            <a:r>
              <a:rPr lang="en-IE" altLang="en-US" b="1" dirty="0"/>
              <a:t>Process </a:t>
            </a:r>
            <a:r>
              <a:rPr lang="en-IE" altLang="en-US" b="1" dirty="0" smtClean="0"/>
              <a:t>P3	</a:t>
            </a:r>
            <a:r>
              <a:rPr lang="en-IE" altLang="en-US" b="1" dirty="0"/>
              <a:t>takes 	</a:t>
            </a:r>
            <a:r>
              <a:rPr lang="en-IE" altLang="en-US" b="1" dirty="0" smtClean="0"/>
              <a:t>16 </a:t>
            </a:r>
            <a:r>
              <a:rPr lang="en-IE" altLang="en-US" b="1" dirty="0"/>
              <a:t>minutes to run</a:t>
            </a:r>
            <a:r>
              <a:rPr lang="en-IE" altLang="en-US" b="1" dirty="0" smtClean="0"/>
              <a:t>.</a:t>
            </a:r>
            <a:endParaRPr lang="en-IE" altLang="en-US" b="1" dirty="0"/>
          </a:p>
          <a:p>
            <a:pPr>
              <a:spcBef>
                <a:spcPct val="0"/>
              </a:spcBef>
              <a:buClrTx/>
              <a:buSzTx/>
              <a:buNone/>
            </a:pPr>
            <a:r>
              <a:rPr lang="en-IE" altLang="en-US" b="1" dirty="0"/>
              <a:t>Process </a:t>
            </a:r>
            <a:r>
              <a:rPr lang="en-IE" altLang="en-US" b="1" dirty="0" smtClean="0"/>
              <a:t>P4	</a:t>
            </a:r>
            <a:r>
              <a:rPr lang="en-IE" altLang="en-US" b="1" dirty="0"/>
              <a:t>takes 	</a:t>
            </a:r>
            <a:r>
              <a:rPr lang="en-IE" altLang="en-US" b="1" dirty="0" smtClean="0"/>
              <a:t>10 </a:t>
            </a:r>
            <a:r>
              <a:rPr lang="en-IE" altLang="en-US" b="1" dirty="0"/>
              <a:t>minutes to run.</a:t>
            </a:r>
          </a:p>
          <a:p>
            <a:pPr>
              <a:spcBef>
                <a:spcPct val="0"/>
              </a:spcBef>
              <a:buClrTx/>
              <a:buSzTx/>
              <a:buNone/>
            </a:pPr>
            <a:endParaRPr lang="en-IE" altLang="en-US" b="1" dirty="0"/>
          </a:p>
          <a:p>
            <a:pPr>
              <a:spcBef>
                <a:spcPct val="0"/>
              </a:spcBef>
              <a:buClrTx/>
              <a:buSzTx/>
              <a:buFontTx/>
              <a:buNone/>
            </a:pPr>
            <a:endParaRPr lang="en-IE" altLang="en-US" b="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13" name="Group 12"/>
          <p:cNvGrpSpPr/>
          <p:nvPr/>
        </p:nvGrpSpPr>
        <p:grpSpPr>
          <a:xfrm>
            <a:off x="723901" y="4511159"/>
            <a:ext cx="9787606" cy="1337191"/>
            <a:chOff x="723901" y="4511159"/>
            <a:chExt cx="9787606" cy="1337191"/>
          </a:xfrm>
        </p:grpSpPr>
        <p:sp>
          <p:nvSpPr>
            <p:cNvPr id="9" name="TextBox 8"/>
            <p:cNvSpPr txBox="1"/>
            <p:nvPr/>
          </p:nvSpPr>
          <p:spPr>
            <a:xfrm>
              <a:off x="1368879" y="4511159"/>
              <a:ext cx="32385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2566201" y="4533840"/>
              <a:ext cx="323850" cy="400110"/>
            </a:xfrm>
            <a:prstGeom prst="rect">
              <a:avLst/>
            </a:prstGeom>
            <a:solidFill>
              <a:schemeClr val="bg1"/>
            </a:solidFill>
            <a:ln>
              <a:solidFill>
                <a:schemeClr val="bg1"/>
              </a:solidFill>
            </a:ln>
          </p:spPr>
          <p:txBody>
            <a:bodyPr wrap="square" rtlCol="0" anchor="ctr">
              <a:spAutoFit/>
            </a:bodyPr>
            <a:lstStyle/>
            <a:p>
              <a:r>
                <a:rPr lang="en-IE" sz="2000" b="1" dirty="0">
                  <a:latin typeface="Liberation Serif" panose="02020603050405020304" pitchFamily="18" charset="0"/>
                  <a:ea typeface="Liberation Serif" panose="02020603050405020304" pitchFamily="18" charset="0"/>
                  <a:cs typeface="Liberation Serif" panose="02020603050405020304" pitchFamily="18" charset="0"/>
                </a:rPr>
                <a:t>2</a:t>
              </a:r>
            </a:p>
          </p:txBody>
        </p:sp>
        <p:sp>
          <p:nvSpPr>
            <p:cNvPr id="11" name="TextBox 10"/>
            <p:cNvSpPr txBox="1"/>
            <p:nvPr/>
          </p:nvSpPr>
          <p:spPr>
            <a:xfrm>
              <a:off x="5108432" y="4513332"/>
              <a:ext cx="540000" cy="46800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TextBox 11"/>
            <p:cNvSpPr txBox="1"/>
            <p:nvPr/>
          </p:nvSpPr>
          <p:spPr>
            <a:xfrm>
              <a:off x="8801507" y="4547277"/>
              <a:ext cx="54000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10</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Rectangle 7"/>
            <p:cNvSpPr/>
            <p:nvPr/>
          </p:nvSpPr>
          <p:spPr bwMode="auto">
            <a:xfrm>
              <a:off x="7631507" y="4933950"/>
              <a:ext cx="2880000" cy="914400"/>
            </a:xfrm>
            <a:prstGeom prst="rect">
              <a:avLst/>
            </a:prstGeom>
            <a:solidFill>
              <a:srgbClr val="C0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6"/>
            <p:cNvSpPr/>
            <p:nvPr/>
          </p:nvSpPr>
          <p:spPr bwMode="auto">
            <a:xfrm>
              <a:off x="3023507" y="4933950"/>
              <a:ext cx="4608000" cy="914400"/>
            </a:xfrm>
            <a:prstGeom prst="rect">
              <a:avLst/>
            </a:prstGeom>
            <a:solidFill>
              <a:schemeClr val="accent6">
                <a:lumMod val="60000"/>
                <a:lumOff val="4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Rectangle 5"/>
            <p:cNvSpPr/>
            <p:nvPr/>
          </p:nvSpPr>
          <p:spPr bwMode="auto">
            <a:xfrm>
              <a:off x="2451901" y="4933950"/>
              <a:ext cx="576000" cy="914400"/>
            </a:xfrm>
            <a:prstGeom prst="rect">
              <a:avLst/>
            </a:prstGeom>
            <a:solidFill>
              <a:schemeClr val="accent1">
                <a:lumMod val="7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Rectangle 4"/>
            <p:cNvSpPr/>
            <p:nvPr/>
          </p:nvSpPr>
          <p:spPr bwMode="auto">
            <a:xfrm>
              <a:off x="723901" y="4933950"/>
              <a:ext cx="1728000" cy="914400"/>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3447176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r>
              <a:rPr lang="en-IE" dirty="0"/>
              <a:t> </a:t>
            </a:r>
            <a:r>
              <a:rPr lang="en-IE" dirty="0" smtClean="0"/>
              <a:t>cont.</a:t>
            </a:r>
            <a:endParaRPr lang="en-IE" dirty="0"/>
          </a:p>
        </p:txBody>
      </p:sp>
      <p:sp>
        <p:nvSpPr>
          <p:cNvPr id="3" name="Content Placeholder 2"/>
          <p:cNvSpPr>
            <a:spLocks noGrp="1"/>
          </p:cNvSpPr>
          <p:nvPr>
            <p:ph idx="1"/>
          </p:nvPr>
        </p:nvSpPr>
        <p:spPr>
          <a:xfrm>
            <a:off x="609601" y="1600200"/>
            <a:ext cx="11144249" cy="4518025"/>
          </a:xfrm>
        </p:spPr>
        <p:txBody>
          <a:bodyPr/>
          <a:lstStyle/>
          <a:p>
            <a:pPr marL="0" indent="0">
              <a:buNone/>
            </a:pPr>
            <a:r>
              <a:rPr lang="en-GB" altLang="en-US" dirty="0" smtClean="0"/>
              <a:t>a) Optimal </a:t>
            </a:r>
            <a:r>
              <a:rPr lang="en-GB" altLang="en-US" dirty="0"/>
              <a:t>sequence to minimise average turnaround time (</a:t>
            </a:r>
            <a:r>
              <a:rPr lang="en-GB" altLang="en-US" b="1" dirty="0"/>
              <a:t>SJF</a:t>
            </a:r>
            <a:r>
              <a:rPr lang="en-GB" altLang="en-US" dirty="0" smtClean="0"/>
              <a:t>):</a:t>
            </a:r>
          </a:p>
          <a:p>
            <a:pPr marL="0" indent="0">
              <a:buNone/>
            </a:pPr>
            <a:r>
              <a:rPr lang="en-GB" altLang="en-US" sz="2000" dirty="0" smtClean="0"/>
              <a:t>	</a:t>
            </a:r>
          </a:p>
          <a:p>
            <a:pPr marL="0" indent="0">
              <a:buNone/>
            </a:pPr>
            <a:endParaRPr lang="en-GB" altLang="en-US" sz="2000" dirty="0"/>
          </a:p>
          <a:p>
            <a:pPr marL="0" indent="0">
              <a:buNone/>
            </a:pPr>
            <a:endParaRPr lang="en-GB" altLang="en-US" sz="2000" dirty="0" smtClean="0"/>
          </a:p>
          <a:p>
            <a:pPr marL="0" indent="0">
              <a:buNone/>
            </a:pPr>
            <a:endParaRPr lang="en-GB" altLang="en-US" sz="2000" dirty="0"/>
          </a:p>
          <a:p>
            <a:pPr marL="0" indent="0">
              <a:buNone/>
            </a:pPr>
            <a:endParaRPr lang="en-US" altLang="en-US" dirty="0" smtClean="0"/>
          </a:p>
          <a:p>
            <a:pPr marL="0" indent="0">
              <a:buNone/>
            </a:pPr>
            <a:r>
              <a:rPr lang="en-US" altLang="en-US" dirty="0" smtClean="0"/>
              <a:t>Turnaround time:</a:t>
            </a:r>
          </a:p>
          <a:p>
            <a:pPr marL="0" indent="0">
              <a:buNone/>
            </a:pPr>
            <a:r>
              <a:rPr lang="en-US" altLang="en-US" b="1" dirty="0" smtClean="0"/>
              <a:t>2			   8						    18									34</a:t>
            </a:r>
          </a:p>
          <a:p>
            <a:pPr marL="0" indent="0">
              <a:buNone/>
            </a:pPr>
            <a:r>
              <a:rPr lang="en-US" altLang="en-US" b="1" u="sng" dirty="0" smtClean="0"/>
              <a:t>Average = 15.5 minutes</a:t>
            </a:r>
            <a:endParaRPr lang="en-US" altLang="en-US" b="1" u="sng"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26" name="Group 25"/>
          <p:cNvGrpSpPr/>
          <p:nvPr/>
        </p:nvGrpSpPr>
        <p:grpSpPr>
          <a:xfrm>
            <a:off x="637651" y="2219205"/>
            <a:ext cx="10967841" cy="1415411"/>
            <a:chOff x="637651" y="2219205"/>
            <a:chExt cx="10967841" cy="1415411"/>
          </a:xfrm>
        </p:grpSpPr>
        <p:sp>
          <p:nvSpPr>
            <p:cNvPr id="14" name="TextBox 13"/>
            <p:cNvSpPr txBox="1"/>
            <p:nvPr/>
          </p:nvSpPr>
          <p:spPr>
            <a:xfrm>
              <a:off x="751951" y="2219205"/>
              <a:ext cx="323850" cy="400110"/>
            </a:xfrm>
            <a:prstGeom prst="rect">
              <a:avLst/>
            </a:prstGeom>
            <a:solidFill>
              <a:schemeClr val="bg1"/>
            </a:solidFill>
            <a:ln>
              <a:solidFill>
                <a:schemeClr val="bg1"/>
              </a:solidFill>
            </a:ln>
          </p:spPr>
          <p:txBody>
            <a:bodyPr wrap="square" rtlCol="0" anchor="ctr">
              <a:spAutoFit/>
            </a:bodyPr>
            <a:lstStyle/>
            <a:p>
              <a:r>
                <a:rPr lang="en-IE" sz="2000" b="1" dirty="0">
                  <a:latin typeface="Liberation Serif" panose="02020603050405020304" pitchFamily="18" charset="0"/>
                  <a:ea typeface="Liberation Serif" panose="02020603050405020304" pitchFamily="18" charset="0"/>
                  <a:cs typeface="Liberation Serif" panose="02020603050405020304" pitchFamily="18" charset="0"/>
                </a:rPr>
                <a:t>2</a:t>
              </a:r>
            </a:p>
          </p:txBody>
        </p:sp>
        <p:sp>
          <p:nvSpPr>
            <p:cNvPr id="15" name="Rectangle 14"/>
            <p:cNvSpPr/>
            <p:nvPr/>
          </p:nvSpPr>
          <p:spPr bwMode="auto">
            <a:xfrm>
              <a:off x="637651" y="2619315"/>
              <a:ext cx="576000" cy="914400"/>
            </a:xfrm>
            <a:prstGeom prst="rect">
              <a:avLst/>
            </a:prstGeom>
            <a:solidFill>
              <a:schemeClr val="accent1">
                <a:lumMod val="7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7" name="Straight Arrow Connector 16"/>
            <p:cNvCxnSpPr>
              <a:stCxn id="15" idx="3"/>
            </p:cNvCxnSpPr>
            <p:nvPr/>
          </p:nvCxnSpPr>
          <p:spPr bwMode="auto">
            <a:xfrm>
              <a:off x="1213651" y="3076515"/>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8" name="TextBox 17"/>
            <p:cNvSpPr txBox="1"/>
            <p:nvPr/>
          </p:nvSpPr>
          <p:spPr>
            <a:xfrm>
              <a:off x="2245178" y="2234624"/>
              <a:ext cx="32385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ectangle 18"/>
            <p:cNvSpPr/>
            <p:nvPr/>
          </p:nvSpPr>
          <p:spPr bwMode="auto">
            <a:xfrm>
              <a:off x="1600200" y="2657415"/>
              <a:ext cx="1728000" cy="914400"/>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0" name="Straight Arrow Connector 19"/>
            <p:cNvCxnSpPr/>
            <p:nvPr/>
          </p:nvCxnSpPr>
          <p:spPr bwMode="auto">
            <a:xfrm>
              <a:off x="3347250" y="3076515"/>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21" name="TextBox 20"/>
            <p:cNvSpPr txBox="1"/>
            <p:nvPr/>
          </p:nvSpPr>
          <p:spPr>
            <a:xfrm>
              <a:off x="4901284" y="2286161"/>
              <a:ext cx="54000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10</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ectangle 21"/>
            <p:cNvSpPr/>
            <p:nvPr/>
          </p:nvSpPr>
          <p:spPr bwMode="auto">
            <a:xfrm>
              <a:off x="3731284" y="2672834"/>
              <a:ext cx="2880000" cy="914400"/>
            </a:xfrm>
            <a:prstGeom prst="rect">
              <a:avLst/>
            </a:prstGeom>
            <a:solidFill>
              <a:srgbClr val="C0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3" name="Straight Arrow Connector 22"/>
            <p:cNvCxnSpPr/>
            <p:nvPr/>
          </p:nvCxnSpPr>
          <p:spPr bwMode="auto">
            <a:xfrm>
              <a:off x="6627558" y="3130034"/>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24" name="TextBox 23"/>
            <p:cNvSpPr txBox="1"/>
            <p:nvPr/>
          </p:nvSpPr>
          <p:spPr>
            <a:xfrm>
              <a:off x="9082417" y="2299598"/>
              <a:ext cx="540000" cy="46800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Rectangle 24"/>
            <p:cNvSpPr/>
            <p:nvPr/>
          </p:nvSpPr>
          <p:spPr bwMode="auto">
            <a:xfrm>
              <a:off x="6997492" y="2720216"/>
              <a:ext cx="4608000" cy="914400"/>
            </a:xfrm>
            <a:prstGeom prst="rect">
              <a:avLst/>
            </a:prstGeom>
            <a:solidFill>
              <a:schemeClr val="accent6">
                <a:lumMod val="60000"/>
                <a:lumOff val="4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1756835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cont. (1)</a:t>
            </a:r>
            <a:endParaRPr lang="en-IE" dirty="0"/>
          </a:p>
        </p:txBody>
      </p:sp>
      <p:sp>
        <p:nvSpPr>
          <p:cNvPr id="3" name="Content Placeholder 2"/>
          <p:cNvSpPr>
            <a:spLocks noGrp="1"/>
          </p:cNvSpPr>
          <p:nvPr>
            <p:ph idx="1"/>
          </p:nvPr>
        </p:nvSpPr>
        <p:spPr/>
        <p:txBody>
          <a:bodyPr/>
          <a:lstStyle/>
          <a:p>
            <a:pPr marL="0" indent="0">
              <a:buNone/>
            </a:pPr>
            <a:r>
              <a:rPr lang="en-IE" dirty="0" smtClean="0"/>
              <a:t>b) Sequence for worst average turnaround time </a:t>
            </a:r>
            <a:r>
              <a:rPr lang="en-IE" b="1" dirty="0" smtClean="0"/>
              <a:t>(LJF)</a:t>
            </a:r>
          </a:p>
          <a:p>
            <a:pPr marL="0" indent="0">
              <a:buNone/>
            </a:pPr>
            <a:endParaRPr lang="en-IE" b="1" dirty="0"/>
          </a:p>
          <a:p>
            <a:pPr marL="0" indent="0">
              <a:buNone/>
            </a:pPr>
            <a:endParaRPr lang="en-IE" b="1" dirty="0" smtClean="0"/>
          </a:p>
          <a:p>
            <a:pPr marL="0" indent="0">
              <a:buNone/>
            </a:pPr>
            <a:endParaRPr lang="en-IE" b="1" dirty="0"/>
          </a:p>
          <a:p>
            <a:pPr marL="0" indent="0">
              <a:buNone/>
            </a:pPr>
            <a:endParaRPr lang="en-IE" b="1" dirty="0" smtClean="0"/>
          </a:p>
          <a:p>
            <a:pPr marL="0" indent="0">
              <a:buNone/>
            </a:pPr>
            <a:r>
              <a:rPr lang="en-US" altLang="en-US" dirty="0"/>
              <a:t>Turnaround time:</a:t>
            </a:r>
          </a:p>
          <a:p>
            <a:pPr marL="0" indent="0">
              <a:buNone/>
            </a:pPr>
            <a:r>
              <a:rPr lang="en-US" altLang="en-US" b="1" dirty="0" smtClean="0"/>
              <a:t>				16     </a:t>
            </a:r>
            <a:r>
              <a:rPr lang="en-US" altLang="en-US" b="1" dirty="0"/>
              <a:t>						    </a:t>
            </a:r>
            <a:r>
              <a:rPr lang="en-US" altLang="en-US" b="1" dirty="0" smtClean="0"/>
              <a:t>           26</a:t>
            </a:r>
            <a:r>
              <a:rPr lang="en-US" altLang="en-US" b="1" dirty="0"/>
              <a:t>					</a:t>
            </a:r>
            <a:r>
              <a:rPr lang="en-US" altLang="en-US" b="1" dirty="0" smtClean="0"/>
              <a:t>   32			 34</a:t>
            </a:r>
            <a:endParaRPr lang="en-US" altLang="en-US" b="1" dirty="0"/>
          </a:p>
          <a:p>
            <a:pPr marL="0" indent="0">
              <a:buNone/>
            </a:pPr>
            <a:endParaRPr lang="en-US" altLang="en-US" b="1" u="sng" dirty="0" smtClean="0"/>
          </a:p>
          <a:p>
            <a:pPr marL="0" indent="0">
              <a:buNone/>
            </a:pPr>
            <a:r>
              <a:rPr lang="en-US" altLang="en-US" b="1" u="sng" dirty="0" smtClean="0"/>
              <a:t>Average </a:t>
            </a:r>
            <a:r>
              <a:rPr lang="en-US" altLang="en-US" b="1" u="sng" dirty="0"/>
              <a:t>= </a:t>
            </a:r>
            <a:r>
              <a:rPr lang="en-US" altLang="en-US" b="1" u="sng" dirty="0" smtClean="0"/>
              <a:t>27 </a:t>
            </a:r>
            <a:r>
              <a:rPr lang="en-US" altLang="en-US" b="1" u="sng" dirty="0"/>
              <a:t>minutes</a:t>
            </a:r>
          </a:p>
          <a:p>
            <a:pPr marL="0"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5" name="Group 4"/>
          <p:cNvGrpSpPr/>
          <p:nvPr/>
        </p:nvGrpSpPr>
        <p:grpSpPr>
          <a:xfrm>
            <a:off x="583944" y="2144864"/>
            <a:ext cx="10987874" cy="1386525"/>
            <a:chOff x="-144866" y="3368068"/>
            <a:chExt cx="10987874" cy="1386525"/>
          </a:xfrm>
        </p:grpSpPr>
        <p:sp>
          <p:nvSpPr>
            <p:cNvPr id="6" name="TextBox 5"/>
            <p:cNvSpPr txBox="1"/>
            <p:nvPr/>
          </p:nvSpPr>
          <p:spPr>
            <a:xfrm>
              <a:off x="10393083" y="3436973"/>
              <a:ext cx="323850" cy="400110"/>
            </a:xfrm>
            <a:prstGeom prst="rect">
              <a:avLst/>
            </a:prstGeom>
            <a:solidFill>
              <a:schemeClr val="bg1"/>
            </a:solidFill>
            <a:ln>
              <a:solidFill>
                <a:schemeClr val="bg1"/>
              </a:solidFill>
            </a:ln>
          </p:spPr>
          <p:txBody>
            <a:bodyPr wrap="square" rtlCol="0" anchor="ctr">
              <a:spAutoFit/>
            </a:bodyPr>
            <a:lstStyle/>
            <a:p>
              <a:r>
                <a:rPr lang="en-IE" sz="2000" b="1" dirty="0">
                  <a:latin typeface="Liberation Serif" panose="02020603050405020304" pitchFamily="18" charset="0"/>
                  <a:ea typeface="Liberation Serif" panose="02020603050405020304" pitchFamily="18" charset="0"/>
                  <a:cs typeface="Liberation Serif" panose="02020603050405020304" pitchFamily="18" charset="0"/>
                </a:rPr>
                <a:t>2</a:t>
              </a:r>
            </a:p>
          </p:txBody>
        </p:sp>
        <p:sp>
          <p:nvSpPr>
            <p:cNvPr id="7" name="Rectangle 6"/>
            <p:cNvSpPr/>
            <p:nvPr/>
          </p:nvSpPr>
          <p:spPr bwMode="auto">
            <a:xfrm>
              <a:off x="10267008" y="3831249"/>
              <a:ext cx="576000" cy="914400"/>
            </a:xfrm>
            <a:prstGeom prst="rect">
              <a:avLst/>
            </a:prstGeom>
            <a:solidFill>
              <a:schemeClr val="accent1">
                <a:lumMod val="7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8" name="Straight Arrow Connector 7"/>
            <p:cNvCxnSpPr/>
            <p:nvPr/>
          </p:nvCxnSpPr>
          <p:spPr bwMode="auto">
            <a:xfrm>
              <a:off x="9871458" y="4269399"/>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9" name="TextBox 8"/>
            <p:cNvSpPr txBox="1"/>
            <p:nvPr/>
          </p:nvSpPr>
          <p:spPr>
            <a:xfrm>
              <a:off x="8823257" y="3378083"/>
              <a:ext cx="32385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Rectangle 9"/>
            <p:cNvSpPr/>
            <p:nvPr/>
          </p:nvSpPr>
          <p:spPr bwMode="auto">
            <a:xfrm>
              <a:off x="8121182" y="3816263"/>
              <a:ext cx="1728000" cy="914400"/>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1" name="Straight Arrow Connector 10"/>
            <p:cNvCxnSpPr/>
            <p:nvPr/>
          </p:nvCxnSpPr>
          <p:spPr bwMode="auto">
            <a:xfrm>
              <a:off x="7732158" y="4297393"/>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2" name="TextBox 11"/>
            <p:cNvSpPr txBox="1"/>
            <p:nvPr/>
          </p:nvSpPr>
          <p:spPr>
            <a:xfrm>
              <a:off x="6022158" y="3431139"/>
              <a:ext cx="540000" cy="40011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10</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Rectangle 12"/>
            <p:cNvSpPr/>
            <p:nvPr/>
          </p:nvSpPr>
          <p:spPr bwMode="auto">
            <a:xfrm>
              <a:off x="4852158" y="3832750"/>
              <a:ext cx="2880000" cy="914400"/>
            </a:xfrm>
            <a:prstGeom prst="rect">
              <a:avLst/>
            </a:prstGeom>
            <a:solidFill>
              <a:srgbClr val="C0000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4" name="Straight Arrow Connector 13"/>
            <p:cNvCxnSpPr/>
            <p:nvPr/>
          </p:nvCxnSpPr>
          <p:spPr bwMode="auto">
            <a:xfrm>
              <a:off x="4463134" y="4272730"/>
              <a:ext cx="396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5" name="TextBox 14"/>
            <p:cNvSpPr txBox="1"/>
            <p:nvPr/>
          </p:nvSpPr>
          <p:spPr>
            <a:xfrm>
              <a:off x="1975178" y="3368068"/>
              <a:ext cx="540000" cy="468000"/>
            </a:xfrm>
            <a:prstGeom prst="rect">
              <a:avLst/>
            </a:prstGeom>
            <a:solidFill>
              <a:schemeClr val="bg1"/>
            </a:solidFill>
            <a:ln>
              <a:solidFill>
                <a:schemeClr val="bg1"/>
              </a:solidFill>
            </a:ln>
          </p:spPr>
          <p:txBody>
            <a:bodyPr wrap="square" rtlCol="0" anchor="ctr">
              <a:spAutoFit/>
            </a:bodyPr>
            <a:lstStyle/>
            <a:p>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16</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Rectangle 15"/>
            <p:cNvSpPr/>
            <p:nvPr/>
          </p:nvSpPr>
          <p:spPr bwMode="auto">
            <a:xfrm>
              <a:off x="-144866" y="3840193"/>
              <a:ext cx="4608000" cy="914400"/>
            </a:xfrm>
            <a:prstGeom prst="rect">
              <a:avLst/>
            </a:prstGeom>
            <a:solidFill>
              <a:schemeClr val="accent6">
                <a:lumMod val="60000"/>
                <a:lumOff val="4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2000" b="1" i="0" u="none" strike="noStrike" cap="none" normalizeH="0" baseline="0" dirty="0">
                <a:ln>
                  <a:noFill/>
                </a:ln>
                <a:solidFill>
                  <a:schemeClr val="bg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grpSp>
    </p:spTree>
    <p:extLst>
      <p:ext uri="{BB962C8B-B14F-4D97-AF65-F5344CB8AC3E}">
        <p14:creationId xmlns:p14="http://schemas.microsoft.com/office/powerpoint/2010/main" val="3325346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Unit 3 Learning Objectives</a:t>
            </a:r>
            <a:endParaRPr lang="en-IE" dirty="0"/>
          </a:p>
        </p:txBody>
      </p:sp>
      <p:sp>
        <p:nvSpPr>
          <p:cNvPr id="3" name="Content Placeholder 2"/>
          <p:cNvSpPr>
            <a:spLocks noGrp="1"/>
          </p:cNvSpPr>
          <p:nvPr>
            <p:ph idx="1"/>
          </p:nvPr>
        </p:nvSpPr>
        <p:spPr/>
        <p:txBody>
          <a:bodyPr/>
          <a:lstStyle/>
          <a:p>
            <a:r>
              <a:rPr lang="en-IE" dirty="0" smtClean="0"/>
              <a:t>To provide an explanation of standard model for multiprocessing</a:t>
            </a:r>
          </a:p>
          <a:p>
            <a:r>
              <a:rPr lang="en-IE" dirty="0" smtClean="0"/>
              <a:t>To explain the basic concepts and the CPU scheduling techniques used in an UNIX like OS</a:t>
            </a:r>
          </a:p>
          <a:p>
            <a:r>
              <a:rPr lang="en-IE" dirty="0" smtClean="0"/>
              <a:t>To provide an overview of Inter-process communication (IPC) and signalling at a shell level</a:t>
            </a:r>
          </a:p>
          <a:p>
            <a:r>
              <a:rPr lang="en-IE" dirty="0" smtClean="0"/>
              <a:t>To provide examples of process monitoring in Linux</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67750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Round-Robin Scheduling</a:t>
            </a:r>
            <a:endParaRPr lang="en-IE" dirty="0"/>
          </a:p>
        </p:txBody>
      </p:sp>
      <p:sp>
        <p:nvSpPr>
          <p:cNvPr id="3" name="Content Placeholder 2"/>
          <p:cNvSpPr>
            <a:spLocks noGrp="1"/>
          </p:cNvSpPr>
          <p:nvPr>
            <p:ph idx="1"/>
          </p:nvPr>
        </p:nvSpPr>
        <p:spPr>
          <a:xfrm>
            <a:off x="609601" y="1600201"/>
            <a:ext cx="10962217" cy="495300"/>
          </a:xfrm>
        </p:spPr>
        <p:txBody>
          <a:bodyPr/>
          <a:lstStyle/>
          <a:p>
            <a:pPr marL="0" indent="0">
              <a:buNone/>
            </a:pPr>
            <a:r>
              <a:rPr lang="en-GB" altLang="en-US" b="1" dirty="0"/>
              <a:t>A circular queue, which is ordered by length of time since last service is created</a:t>
            </a:r>
            <a:endParaRPr lang="en-IE" dirty="0"/>
          </a:p>
        </p:txBody>
      </p:sp>
      <p:pic>
        <p:nvPicPr>
          <p:cNvPr id="4" name="Picture 3"/>
          <p:cNvPicPr>
            <a:picLocks noChangeAspect="1"/>
          </p:cNvPicPr>
          <p:nvPr/>
        </p:nvPicPr>
        <p:blipFill>
          <a:blip r:embed="rId3"/>
          <a:stretch>
            <a:fillRect/>
          </a:stretch>
        </p:blipFill>
        <p:spPr>
          <a:xfrm>
            <a:off x="748486" y="2496886"/>
            <a:ext cx="10296000" cy="3365071"/>
          </a:xfrm>
          <a:prstGeom prst="rect">
            <a:avLst/>
          </a:prstGeom>
        </p:spPr>
      </p:pic>
      <p:sp>
        <p:nvSpPr>
          <p:cNvPr id="5"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248010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Round-Robin </a:t>
            </a:r>
            <a:r>
              <a:rPr lang="en-IE" dirty="0" smtClean="0"/>
              <a:t>Scheduling (1)</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5" name="Picture 4"/>
          <p:cNvPicPr>
            <a:picLocks noChangeAspect="1"/>
          </p:cNvPicPr>
          <p:nvPr/>
        </p:nvPicPr>
        <p:blipFill>
          <a:blip r:embed="rId2"/>
          <a:stretch>
            <a:fillRect/>
          </a:stretch>
        </p:blipFill>
        <p:spPr>
          <a:xfrm>
            <a:off x="4661704" y="1409700"/>
            <a:ext cx="5703925" cy="1864228"/>
          </a:xfrm>
          <a:prstGeom prst="rect">
            <a:avLst/>
          </a:prstGeom>
        </p:spPr>
      </p:pic>
      <p:pic>
        <p:nvPicPr>
          <p:cNvPr id="7" name="Picture 6"/>
          <p:cNvPicPr>
            <a:picLocks noChangeAspect="1"/>
          </p:cNvPicPr>
          <p:nvPr/>
        </p:nvPicPr>
        <p:blipFill>
          <a:blip r:embed="rId3"/>
          <a:stretch>
            <a:fillRect/>
          </a:stretch>
        </p:blipFill>
        <p:spPr>
          <a:xfrm>
            <a:off x="3461657" y="3273928"/>
            <a:ext cx="6022589" cy="2815364"/>
          </a:xfrm>
          <a:prstGeom prst="rect">
            <a:avLst/>
          </a:prstGeom>
        </p:spPr>
      </p:pic>
      <p:sp>
        <p:nvSpPr>
          <p:cNvPr id="8" name="Rectangle 9"/>
          <p:cNvSpPr>
            <a:spLocks noChangeArrowheads="1"/>
          </p:cNvSpPr>
          <p:nvPr/>
        </p:nvSpPr>
        <p:spPr bwMode="auto">
          <a:xfrm>
            <a:off x="1059711" y="4081445"/>
            <a:ext cx="20138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GB" altLang="en-US" sz="24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Expected</a:t>
            </a:r>
          </a:p>
          <a:p>
            <a:pPr>
              <a:spcBef>
                <a:spcPct val="0"/>
              </a:spcBef>
              <a:buClrTx/>
              <a:buSzTx/>
              <a:buFontTx/>
              <a:buNone/>
            </a:pPr>
            <a:r>
              <a:rPr lang="en-GB" altLang="en-US" sz="24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R-R</a:t>
            </a:r>
          </a:p>
          <a:p>
            <a:pPr>
              <a:spcBef>
                <a:spcPct val="0"/>
              </a:spcBef>
              <a:buClrTx/>
              <a:buSzTx/>
              <a:buFontTx/>
              <a:buNone/>
            </a:pPr>
            <a:r>
              <a:rPr lang="en-GB" altLang="en-US" sz="24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Behaviour!</a:t>
            </a:r>
            <a:endParaRPr lang="en-US" altLang="en-US" sz="24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922932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Multilevel Queues</a:t>
            </a:r>
            <a:endParaRPr lang="en-IE" dirty="0"/>
          </a:p>
        </p:txBody>
      </p:sp>
      <p:pic>
        <p:nvPicPr>
          <p:cNvPr id="5" name="Content Placeholder 4"/>
          <p:cNvPicPr>
            <a:picLocks noGrp="1" noChangeAspect="1"/>
          </p:cNvPicPr>
          <p:nvPr>
            <p:ph idx="1"/>
          </p:nvPr>
        </p:nvPicPr>
        <p:blipFill>
          <a:blip r:embed="rId3"/>
          <a:stretch>
            <a:fillRect/>
          </a:stretch>
        </p:blipFill>
        <p:spPr>
          <a:xfrm>
            <a:off x="4731531" y="1488558"/>
            <a:ext cx="6840287" cy="4666785"/>
          </a:xfrm>
          <a:prstGeom prst="rect">
            <a:avLst/>
          </a:prstGeom>
        </p:spPr>
      </p:pic>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Rectangle 4"/>
          <p:cNvSpPr>
            <a:spLocks noChangeArrowheads="1"/>
          </p:cNvSpPr>
          <p:nvPr/>
        </p:nvSpPr>
        <p:spPr bwMode="auto">
          <a:xfrm>
            <a:off x="281763" y="1803991"/>
            <a:ext cx="36735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rPr>
              <a:t>TWO LEVEL QUEUE EXAMPLE</a:t>
            </a:r>
            <a:endParaRPr lang="en-US" altLang="en-US" sz="180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800" i="1" dirty="0" smtClean="0">
                <a:latin typeface="Liberation Serif" panose="02020603050405020304" pitchFamily="18" charset="0"/>
                <a:ea typeface="Liberation Serif" panose="02020603050405020304" pitchFamily="18" charset="0"/>
                <a:cs typeface="Liberation Serif" panose="02020603050405020304" pitchFamily="18" charset="0"/>
              </a:rPr>
              <a:t>Note:</a:t>
            </a:r>
          </a:p>
          <a:p>
            <a:pPr>
              <a:spcBef>
                <a:spcPct val="0"/>
              </a:spcBef>
              <a:buClrTx/>
              <a:buSzTx/>
              <a:buFontTx/>
              <a:buNone/>
            </a:pPr>
            <a:r>
              <a:rPr lang="en-GB" altLang="en-US" sz="1800" i="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800" i="1" dirty="0">
                <a:latin typeface="Liberation Serif" panose="02020603050405020304" pitchFamily="18" charset="0"/>
                <a:ea typeface="Liberation Serif" panose="02020603050405020304" pitchFamily="18" charset="0"/>
                <a:cs typeface="Liberation Serif" panose="02020603050405020304" pitchFamily="18" charset="0"/>
              </a:rPr>
              <a:t>– there is only one CPU </a:t>
            </a:r>
            <a:endParaRPr lang="en-GB" altLang="en-US" sz="1800" i="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800" i="1"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1800" i="1" dirty="0">
                <a:latin typeface="Liberation Serif" panose="02020603050405020304" pitchFamily="18" charset="0"/>
                <a:ea typeface="Liberation Serif" panose="02020603050405020304" pitchFamily="18" charset="0"/>
                <a:cs typeface="Liberation Serif" panose="02020603050405020304" pitchFamily="18" charset="0"/>
              </a:rPr>
              <a:t>dotted line CPU is logically the CPU</a:t>
            </a:r>
            <a:r>
              <a:rPr lang="en-GB" altLang="en-US" sz="1800"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Tree>
    <p:extLst>
      <p:ext uri="{BB962C8B-B14F-4D97-AF65-F5344CB8AC3E}">
        <p14:creationId xmlns:p14="http://schemas.microsoft.com/office/powerpoint/2010/main" val="2111755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6" name="Object 6"/>
          <p:cNvGraphicFramePr>
            <a:graphicFrameLocks noChangeAspect="1"/>
          </p:cNvGraphicFramePr>
          <p:nvPr>
            <p:extLst>
              <p:ext uri="{D42A27DB-BD31-4B8C-83A1-F6EECF244321}">
                <p14:modId xmlns:p14="http://schemas.microsoft.com/office/powerpoint/2010/main" val="3813804580"/>
              </p:ext>
            </p:extLst>
          </p:nvPr>
        </p:nvGraphicFramePr>
        <p:xfrm>
          <a:off x="5266661" y="90371"/>
          <a:ext cx="6408000" cy="6124101"/>
        </p:xfrm>
        <a:graphic>
          <a:graphicData uri="http://schemas.openxmlformats.org/presentationml/2006/ole">
            <mc:AlternateContent xmlns:mc="http://schemas.openxmlformats.org/markup-compatibility/2006">
              <mc:Choice xmlns:v="urn:schemas-microsoft-com:vml" Requires="v">
                <p:oleObj spid="_x0000_s6167" r:id="rId4" imgW="6257925" imgH="5524500" progId="Visio.Drawing.4">
                  <p:embed/>
                </p:oleObj>
              </mc:Choice>
              <mc:Fallback>
                <p:oleObj r:id="rId4" imgW="6257925" imgH="552450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6661" y="90371"/>
                        <a:ext cx="6408000" cy="61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p:cNvSpPr>
            <a:spLocks noChangeArrowheads="1"/>
          </p:cNvSpPr>
          <p:nvPr/>
        </p:nvSpPr>
        <p:spPr bwMode="auto">
          <a:xfrm>
            <a:off x="336697" y="1538177"/>
            <a:ext cx="49299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eaLnBrk="1" hangingPunct="1">
              <a:lnSpc>
                <a:spcPct val="70000"/>
              </a:lnSpc>
              <a:spcBef>
                <a:spcPct val="0"/>
              </a:spcBef>
              <a:buClrTx/>
              <a:buSzTx/>
              <a:buFontTx/>
              <a:buNone/>
            </a:pPr>
            <a:r>
              <a:rPr kumimoji="0" lang="en-GB" altLang="en-US" sz="20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THREE </a:t>
            </a:r>
            <a:r>
              <a:rPr kumimoji="0" lang="en-GB"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LEVEL QUEUE</a:t>
            </a:r>
            <a:r>
              <a:rPr lang="en-IE"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 </a:t>
            </a:r>
            <a:r>
              <a:rPr kumimoji="0" lang="en-IE"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E</a:t>
            </a:r>
            <a:r>
              <a:rPr kumimoji="0" lang="en-GB" altLang="en-US" sz="20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XAMPLE </a:t>
            </a:r>
          </a:p>
        </p:txBody>
      </p:sp>
      <p:sp>
        <p:nvSpPr>
          <p:cNvPr id="8" name="Rectangle 5"/>
          <p:cNvSpPr>
            <a:spLocks noChangeArrowheads="1"/>
          </p:cNvSpPr>
          <p:nvPr/>
        </p:nvSpPr>
        <p:spPr bwMode="auto">
          <a:xfrm>
            <a:off x="122273" y="2668483"/>
            <a:ext cx="388620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    Example quantum values</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1               20 </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msecs</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2              250 </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msec</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3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2 secs </a:t>
            </a:r>
          </a:p>
        </p:txBody>
      </p:sp>
    </p:spTree>
    <p:extLst>
      <p:ext uri="{BB962C8B-B14F-4D97-AF65-F5344CB8AC3E}">
        <p14:creationId xmlns:p14="http://schemas.microsoft.com/office/powerpoint/2010/main" val="1315042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Rectangle 8"/>
          <p:cNvSpPr>
            <a:spLocks noChangeArrowheads="1"/>
          </p:cNvSpPr>
          <p:nvPr/>
        </p:nvSpPr>
        <p:spPr bwMode="auto">
          <a:xfrm>
            <a:off x="336697" y="1538177"/>
            <a:ext cx="49299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eaLnBrk="1" hangingPunct="1">
              <a:lnSpc>
                <a:spcPct val="70000"/>
              </a:lnSpc>
              <a:spcBef>
                <a:spcPct val="0"/>
              </a:spcBef>
              <a:buClrTx/>
              <a:buSzTx/>
              <a:buFontTx/>
              <a:buNone/>
            </a:pPr>
            <a:r>
              <a:rPr kumimoji="0" lang="en-GB" altLang="en-US" sz="20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THREE </a:t>
            </a:r>
            <a:r>
              <a:rPr kumimoji="0" lang="en-GB"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LEVEL QUEUE</a:t>
            </a:r>
            <a:r>
              <a:rPr lang="en-IE"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 </a:t>
            </a:r>
            <a:r>
              <a:rPr kumimoji="0" lang="en-IE" altLang="en-US" sz="2000" b="1" dirty="0" smtClean="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E</a:t>
            </a:r>
            <a:r>
              <a:rPr kumimoji="0" lang="en-GB" altLang="en-US" sz="2000"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XAMPLE </a:t>
            </a:r>
          </a:p>
        </p:txBody>
      </p:sp>
      <p:graphicFrame>
        <p:nvGraphicFramePr>
          <p:cNvPr id="6" name="Object 9"/>
          <p:cNvGraphicFramePr>
            <a:graphicFrameLocks noChangeAspect="1"/>
          </p:cNvGraphicFramePr>
          <p:nvPr>
            <p:extLst>
              <p:ext uri="{D42A27DB-BD31-4B8C-83A1-F6EECF244321}">
                <p14:modId xmlns:p14="http://schemas.microsoft.com/office/powerpoint/2010/main" val="4263719993"/>
              </p:ext>
            </p:extLst>
          </p:nvPr>
        </p:nvGraphicFramePr>
        <p:xfrm>
          <a:off x="5094771" y="540486"/>
          <a:ext cx="6569148" cy="5149199"/>
        </p:xfrm>
        <a:graphic>
          <a:graphicData uri="http://schemas.openxmlformats.org/presentationml/2006/ole">
            <mc:AlternateContent xmlns:mc="http://schemas.openxmlformats.org/markup-compatibility/2006">
              <mc:Choice xmlns:v="urn:schemas-microsoft-com:vml" Requires="v">
                <p:oleObj spid="_x0000_s7189" name="VISIO" r:id="rId3" imgW="4855464" imgH="3805428" progId="Visio.Drawing.4">
                  <p:embed/>
                </p:oleObj>
              </mc:Choice>
              <mc:Fallback>
                <p:oleObj name="VISIO" r:id="rId3" imgW="4855464" imgH="3805428"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771" y="540486"/>
                        <a:ext cx="6569148" cy="5149199"/>
                      </a:xfrm>
                      <a:prstGeom prst="rect">
                        <a:avLst/>
                      </a:prstGeom>
                      <a:noFill/>
                      <a:ln>
                        <a:noFill/>
                      </a:ln>
                      <a:effectLst/>
                      <a:extLst/>
                    </p:spPr>
                  </p:pic>
                </p:oleObj>
              </mc:Fallback>
            </mc:AlternateContent>
          </a:graphicData>
        </a:graphic>
      </p:graphicFrame>
      <p:sp>
        <p:nvSpPr>
          <p:cNvPr id="7" name="Rectangle 5"/>
          <p:cNvSpPr>
            <a:spLocks noChangeArrowheads="1"/>
          </p:cNvSpPr>
          <p:nvPr/>
        </p:nvSpPr>
        <p:spPr bwMode="auto">
          <a:xfrm>
            <a:off x="122273" y="2668483"/>
            <a:ext cx="388620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    Example quantum values</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1               20 </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msecs</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2              250 </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msec</a:t>
            </a:r>
            <a:endPar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Q</a:t>
            </a:r>
            <a:r>
              <a:rPr lang="en-GB" altLang="en-US" sz="2000" b="1" dirty="0" err="1">
                <a:latin typeface="Liberation Serif" panose="02020603050405020304" pitchFamily="18" charset="0"/>
                <a:ea typeface="Liberation Serif" panose="02020603050405020304" pitchFamily="18" charset="0"/>
                <a:cs typeface="Liberation Serif" panose="02020603050405020304" pitchFamily="18" charset="0"/>
              </a:rPr>
              <a:t>ueue</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3               </a:t>
            </a:r>
            <a:r>
              <a:rPr lang="en-IE" altLang="en-US" sz="2000" b="1" dirty="0">
                <a:latin typeface="Liberation Serif" panose="02020603050405020304" pitchFamily="18" charset="0"/>
                <a:ea typeface="Liberation Serif" panose="02020603050405020304" pitchFamily="18" charset="0"/>
                <a:cs typeface="Liberation Serif" panose="02020603050405020304" pitchFamily="18" charset="0"/>
              </a:rPr>
              <a:t>  </a:t>
            </a:r>
            <a:r>
              <a:rPr lang="en-GB" altLang="en-US" sz="2000" b="1" dirty="0">
                <a:latin typeface="Liberation Serif" panose="02020603050405020304" pitchFamily="18" charset="0"/>
                <a:ea typeface="Liberation Serif" panose="02020603050405020304" pitchFamily="18" charset="0"/>
                <a:cs typeface="Liberation Serif" panose="02020603050405020304" pitchFamily="18" charset="0"/>
              </a:rPr>
              <a:t> 2 secs </a:t>
            </a:r>
          </a:p>
        </p:txBody>
      </p:sp>
    </p:spTree>
    <p:extLst>
      <p:ext uri="{BB962C8B-B14F-4D97-AF65-F5344CB8AC3E}">
        <p14:creationId xmlns:p14="http://schemas.microsoft.com/office/powerpoint/2010/main" val="3575544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Priority Based Scheduling</a:t>
            </a:r>
            <a:endParaRPr lang="en-IE" dirty="0"/>
          </a:p>
        </p:txBody>
      </p:sp>
      <p:sp>
        <p:nvSpPr>
          <p:cNvPr id="3" name="Content Placeholder 2"/>
          <p:cNvSpPr>
            <a:spLocks noGrp="1"/>
          </p:cNvSpPr>
          <p:nvPr>
            <p:ph idx="1"/>
          </p:nvPr>
        </p:nvSpPr>
        <p:spPr/>
        <p:txBody>
          <a:bodyPr/>
          <a:lstStyle/>
          <a:p>
            <a:pPr>
              <a:spcBef>
                <a:spcPct val="0"/>
              </a:spcBef>
              <a:buClrTx/>
              <a:buSzTx/>
            </a:pPr>
            <a:r>
              <a:rPr lang="en-US" altLang="en-US" b="1" i="1" dirty="0" smtClean="0">
                <a:solidFill>
                  <a:schemeClr val="tx1"/>
                </a:solidFill>
              </a:rPr>
              <a:t>Objectives</a:t>
            </a:r>
            <a:endParaRPr lang="en-US" altLang="en-US" dirty="0">
              <a:solidFill>
                <a:schemeClr val="tx1"/>
              </a:solidFill>
            </a:endParaRPr>
          </a:p>
          <a:p>
            <a:pPr>
              <a:spcBef>
                <a:spcPct val="0"/>
              </a:spcBef>
              <a:buClrTx/>
              <a:buSzTx/>
              <a:buFontTx/>
              <a:buNone/>
            </a:pPr>
            <a:endParaRPr lang="en-GB" altLang="en-US" sz="2000" b="1" dirty="0" smtClean="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sz="2000" b="1" dirty="0" smtClean="0">
                <a:solidFill>
                  <a:schemeClr val="tx1"/>
                </a:solidFill>
                <a:latin typeface="Times New Roman" panose="02020603050405020304" pitchFamily="18" charset="0"/>
                <a:cs typeface="Times New Roman" panose="02020603050405020304" pitchFamily="18" charset="0"/>
              </a:rPr>
              <a:t>a</a:t>
            </a:r>
            <a:r>
              <a:rPr lang="en-GB" altLang="en-US" sz="2000" b="1" dirty="0">
                <a:solidFill>
                  <a:schemeClr val="tx1"/>
                </a:solidFill>
                <a:latin typeface="Times New Roman" panose="02020603050405020304" pitchFamily="18" charset="0"/>
                <a:cs typeface="Times New Roman" panose="02020603050405020304" pitchFamily="18" charset="0"/>
              </a:rPr>
              <a:t>) Give preference to short jobs</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IE" altLang="en-US" sz="2000" dirty="0">
                <a:solidFill>
                  <a:schemeClr val="tx1"/>
                </a:solidFill>
                <a:latin typeface="Times New Roman" panose="02020603050405020304" pitchFamily="18" charset="0"/>
                <a:cs typeface="Times New Roman" panose="02020603050405020304" pitchFamily="18" charset="0"/>
              </a:rPr>
              <a:t>              ….. </a:t>
            </a:r>
            <a:r>
              <a:rPr lang="en-GB" altLang="en-US" sz="2000" dirty="0">
                <a:solidFill>
                  <a:schemeClr val="tx1"/>
                </a:solidFill>
                <a:latin typeface="Times New Roman" panose="02020603050405020304" pitchFamily="18" charset="0"/>
                <a:cs typeface="Times New Roman" panose="02020603050405020304" pitchFamily="18" charset="0"/>
              </a:rPr>
              <a:t>reduces the average turnaround time. </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b="1" dirty="0">
                <a:solidFill>
                  <a:schemeClr val="tx1"/>
                </a:solidFill>
                <a:latin typeface="Times New Roman" panose="02020603050405020304" pitchFamily="18" charset="0"/>
                <a:cs typeface="Times New Roman" panose="02020603050405020304" pitchFamily="18" charset="0"/>
              </a:rPr>
              <a:t> </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b="1" dirty="0">
                <a:solidFill>
                  <a:schemeClr val="tx1"/>
                </a:solidFill>
                <a:latin typeface="Times New Roman" panose="02020603050405020304" pitchFamily="18" charset="0"/>
                <a:cs typeface="Times New Roman" panose="02020603050405020304" pitchFamily="18" charset="0"/>
              </a:rPr>
              <a:t>b) Give preference to I/O bound activity</a:t>
            </a: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None/>
            </a:pPr>
            <a:r>
              <a:rPr lang="en-IE" altLang="en-US" sz="2000" dirty="0">
                <a:solidFill>
                  <a:schemeClr val="tx1"/>
                </a:solidFill>
                <a:latin typeface="Times New Roman" panose="02020603050405020304" pitchFamily="18" charset="0"/>
                <a:cs typeface="Times New Roman" panose="02020603050405020304" pitchFamily="18" charset="0"/>
              </a:rPr>
              <a:t>               ….achieves </a:t>
            </a:r>
            <a:r>
              <a:rPr lang="en-GB" altLang="en-US" sz="2000" b="1" dirty="0">
                <a:solidFill>
                  <a:schemeClr val="tx1"/>
                </a:solidFill>
                <a:latin typeface="Times New Roman" panose="02020603050405020304" pitchFamily="18" charset="0"/>
                <a:cs typeface="Times New Roman" panose="02020603050405020304" pitchFamily="18" charset="0"/>
              </a:rPr>
              <a:t>good device utilisation</a:t>
            </a:r>
            <a:r>
              <a:rPr lang="en-IE" altLang="en-US" sz="2000" dirty="0">
                <a:solidFill>
                  <a:schemeClr val="tx1"/>
                </a:solidFill>
                <a:latin typeface="Times New Roman" panose="02020603050405020304" pitchFamily="18" charset="0"/>
                <a:cs typeface="Times New Roman" panose="02020603050405020304" pitchFamily="18" charset="0"/>
              </a:rPr>
              <a:t>, </a:t>
            </a:r>
            <a:r>
              <a:rPr lang="en-GB" altLang="en-US" sz="2000" b="1" dirty="0">
                <a:solidFill>
                  <a:schemeClr val="tx1"/>
                </a:solidFill>
                <a:latin typeface="Times New Roman" panose="02020603050405020304" pitchFamily="18" charset="0"/>
                <a:cs typeface="Times New Roman" panose="02020603050405020304" pitchFamily="18" charset="0"/>
              </a:rPr>
              <a:t>good response times</a:t>
            </a:r>
            <a:r>
              <a:rPr lang="en-IE" altLang="en-US" sz="2000" b="1" dirty="0">
                <a:solidFill>
                  <a:schemeClr val="tx1"/>
                </a:solidFill>
                <a:latin typeface="Times New Roman" panose="02020603050405020304" pitchFamily="18" charset="0"/>
                <a:cs typeface="Times New Roman" panose="02020603050405020304" pitchFamily="18" charset="0"/>
              </a:rPr>
              <a:t>,</a:t>
            </a:r>
            <a:r>
              <a:rPr lang="en-GB" altLang="en-US" sz="2000" dirty="0">
                <a:solidFill>
                  <a:schemeClr val="tx1"/>
                </a:solidFill>
                <a:latin typeface="Times New Roman" panose="02020603050405020304" pitchFamily="18" charset="0"/>
                <a:cs typeface="Times New Roman" panose="02020603050405020304" pitchFamily="18" charset="0"/>
              </a:rPr>
              <a:t> </a:t>
            </a:r>
            <a:r>
              <a:rPr lang="en-IE" altLang="en-US" sz="2000" dirty="0">
                <a:solidFill>
                  <a:schemeClr val="tx1"/>
                </a:solidFill>
                <a:latin typeface="Times New Roman" panose="02020603050405020304" pitchFamily="18" charset="0"/>
                <a:cs typeface="Times New Roman" panose="02020603050405020304" pitchFamily="18" charset="0"/>
              </a:rPr>
              <a:t>and</a:t>
            </a:r>
          </a:p>
          <a:p>
            <a:pPr>
              <a:spcBef>
                <a:spcPct val="0"/>
              </a:spcBef>
              <a:buClrTx/>
              <a:buSzTx/>
              <a:buFontTx/>
              <a:buNone/>
            </a:pPr>
            <a:r>
              <a:rPr lang="en-IE" altLang="en-US" sz="2000" dirty="0">
                <a:solidFill>
                  <a:schemeClr val="tx1"/>
                </a:solidFill>
                <a:latin typeface="Times New Roman" panose="02020603050405020304" pitchFamily="18" charset="0"/>
                <a:cs typeface="Times New Roman" panose="02020603050405020304" pitchFamily="18" charset="0"/>
              </a:rPr>
              <a:t>                    </a:t>
            </a:r>
            <a:r>
              <a:rPr lang="en-GB" altLang="en-US" sz="2000" dirty="0">
                <a:solidFill>
                  <a:schemeClr val="tx1"/>
                </a:solidFill>
                <a:latin typeface="Times New Roman" panose="02020603050405020304" pitchFamily="18" charset="0"/>
                <a:cs typeface="Times New Roman" panose="02020603050405020304" pitchFamily="18" charset="0"/>
              </a:rPr>
              <a:t>improves </a:t>
            </a:r>
            <a:r>
              <a:rPr lang="en-GB" altLang="en-US" sz="2000" b="1" dirty="0">
                <a:solidFill>
                  <a:schemeClr val="tx1"/>
                </a:solidFill>
                <a:latin typeface="Times New Roman" panose="02020603050405020304" pitchFamily="18" charset="0"/>
                <a:cs typeface="Times New Roman" panose="02020603050405020304" pitchFamily="18" charset="0"/>
              </a:rPr>
              <a:t>CPU utilisation</a:t>
            </a:r>
            <a:r>
              <a:rPr lang="en-IE" altLang="en-US" sz="2000" b="1" dirty="0">
                <a:solidFill>
                  <a:schemeClr val="tx1"/>
                </a:solidFill>
                <a:latin typeface="Times New Roman" panose="02020603050405020304" pitchFamily="18" charset="0"/>
                <a:cs typeface="Times New Roman" panose="02020603050405020304" pitchFamily="18" charset="0"/>
              </a:rPr>
              <a:t> </a:t>
            </a:r>
            <a:r>
              <a:rPr lang="en-IE" altLang="en-US" sz="2000" dirty="0">
                <a:solidFill>
                  <a:schemeClr val="tx1"/>
                </a:solidFill>
                <a:latin typeface="Times New Roman" panose="02020603050405020304" pitchFamily="18" charset="0"/>
                <a:cs typeface="Times New Roman" panose="02020603050405020304" pitchFamily="18" charset="0"/>
              </a:rPr>
              <a:t>by using blocked states</a:t>
            </a:r>
            <a:r>
              <a:rPr lang="en-GB" altLang="en-US" sz="2000" dirty="0">
                <a:solidFill>
                  <a:schemeClr val="tx1"/>
                </a:solidFill>
                <a:latin typeface="Times New Roman" panose="02020603050405020304" pitchFamily="18" charset="0"/>
                <a:cs typeface="Times New Roman" panose="02020603050405020304" pitchFamily="18" charset="0"/>
              </a:rPr>
              <a:t>.</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dirty="0">
                <a:solidFill>
                  <a:schemeClr val="tx1"/>
                </a:solidFill>
                <a:latin typeface="Times New Roman" panose="02020603050405020304" pitchFamily="18" charset="0"/>
                <a:cs typeface="Times New Roman" panose="02020603050405020304" pitchFamily="18" charset="0"/>
              </a:rPr>
              <a:t> </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b="1" dirty="0">
                <a:solidFill>
                  <a:schemeClr val="tx1"/>
                </a:solidFill>
                <a:latin typeface="Times New Roman" panose="02020603050405020304" pitchFamily="18" charset="0"/>
                <a:cs typeface="Times New Roman" panose="02020603050405020304" pitchFamily="18" charset="0"/>
              </a:rPr>
              <a:t>c) Give preference to processes which have been waiting a long time</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IE" altLang="en-US" sz="2000" dirty="0">
                <a:solidFill>
                  <a:schemeClr val="tx1"/>
                </a:solidFill>
                <a:latin typeface="Times New Roman" panose="02020603050405020304" pitchFamily="18" charset="0"/>
                <a:cs typeface="Times New Roman" panose="02020603050405020304" pitchFamily="18" charset="0"/>
              </a:rPr>
              <a:t>                ….priority </a:t>
            </a:r>
            <a:r>
              <a:rPr lang="en-GB" altLang="en-US" sz="2000" dirty="0">
                <a:solidFill>
                  <a:schemeClr val="tx1"/>
                </a:solidFill>
                <a:latin typeface="Times New Roman" panose="02020603050405020304" pitchFamily="18" charset="0"/>
                <a:cs typeface="Times New Roman" panose="02020603050405020304" pitchFamily="18" charset="0"/>
              </a:rPr>
              <a:t>could be increased as the process waiting time extends.</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dirty="0">
                <a:solidFill>
                  <a:schemeClr val="tx1"/>
                </a:solidFill>
                <a:latin typeface="Times New Roman" panose="02020603050405020304" pitchFamily="18" charset="0"/>
                <a:cs typeface="Times New Roman" panose="02020603050405020304" pitchFamily="18" charset="0"/>
              </a:rPr>
              <a:t> </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r>
              <a:rPr lang="en-GB" altLang="en-US" sz="2000" b="1" dirty="0">
                <a:solidFill>
                  <a:schemeClr val="tx1"/>
                </a:solidFill>
                <a:latin typeface="Times New Roman" panose="02020603050405020304" pitchFamily="18" charset="0"/>
                <a:cs typeface="Times New Roman" panose="02020603050405020304" pitchFamily="18" charset="0"/>
              </a:rPr>
              <a:t>d) Give preference to jobs which have been assigned a high priority</a:t>
            </a:r>
            <a:endParaRPr lang="en-US" altLang="en-US" sz="2000" dirty="0">
              <a:solidFill>
                <a:schemeClr val="tx1"/>
              </a:solidFill>
              <a:latin typeface="Courier" charset="0"/>
              <a:cs typeface="Times New Roman" panose="02020603050405020304" pitchFamily="18" charset="0"/>
            </a:endParaRPr>
          </a:p>
          <a:p>
            <a:pPr>
              <a:spcBef>
                <a:spcPct val="0"/>
              </a:spcBef>
              <a:buClrTx/>
              <a:buSzTx/>
              <a:buFontTx/>
              <a:buNone/>
            </a:pPr>
            <a:endParaRPr lang="en-US" altLang="en-US" sz="2000" dirty="0">
              <a:solidFill>
                <a:schemeClr val="tx1"/>
              </a:solidFill>
              <a:latin typeface="Times New Roman" panose="02020603050405020304" pitchFamily="18" charset="0"/>
            </a:endParaRPr>
          </a:p>
          <a:p>
            <a:pPr marL="0" indent="0">
              <a:buNone/>
            </a:pPr>
            <a:endParaRPr lang="en-IE" sz="2000" dirty="0">
              <a:solidFill>
                <a:schemeClr val="tx1"/>
              </a:solidFill>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27285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Priority Based </a:t>
            </a:r>
            <a:r>
              <a:rPr lang="en-IE" dirty="0" smtClean="0"/>
              <a:t>Scheduling (1)</a:t>
            </a:r>
            <a:endParaRPr lang="en-IE" dirty="0"/>
          </a:p>
        </p:txBody>
      </p:sp>
      <p:sp>
        <p:nvSpPr>
          <p:cNvPr id="3" name="Content Placeholder 2"/>
          <p:cNvSpPr>
            <a:spLocks noGrp="1"/>
          </p:cNvSpPr>
          <p:nvPr>
            <p:ph idx="1"/>
          </p:nvPr>
        </p:nvSpPr>
        <p:spPr/>
        <p:txBody>
          <a:bodyPr/>
          <a:lstStyle/>
          <a:p>
            <a:pPr>
              <a:spcBef>
                <a:spcPct val="0"/>
              </a:spcBef>
              <a:buClrTx/>
              <a:buSzTx/>
              <a:buFontTx/>
              <a:buNone/>
            </a:pPr>
            <a:r>
              <a:rPr lang="en-GB" altLang="en-US" b="1" dirty="0">
                <a:solidFill>
                  <a:schemeClr val="tx1"/>
                </a:solidFill>
                <a:latin typeface="Times New Roman" panose="02020603050405020304" pitchFamily="18" charset="0"/>
                <a:cs typeface="Times New Roman" panose="02020603050405020304" pitchFamily="18" charset="0"/>
              </a:rPr>
              <a:t>STATIC AND DYNAMIC PRIORITY ASSIGNMENT</a:t>
            </a:r>
            <a:endParaRPr lang="en-US" altLang="en-US" dirty="0">
              <a:solidFill>
                <a:schemeClr val="tx1"/>
              </a:solidFill>
              <a:latin typeface="Courier" charset="0"/>
              <a:cs typeface="Times New Roman" panose="02020603050405020304" pitchFamily="18" charset="0"/>
            </a:endParaRPr>
          </a:p>
          <a:p>
            <a:pPr>
              <a:spcBef>
                <a:spcPct val="0"/>
              </a:spcBef>
              <a:buClrTx/>
              <a:buSzTx/>
              <a:buFontTx/>
              <a:buNone/>
            </a:pPr>
            <a:r>
              <a:rPr lang="en-GB" altLang="en-US" dirty="0">
                <a:solidFill>
                  <a:schemeClr val="tx1"/>
                </a:solidFill>
                <a:latin typeface="Times New Roman" panose="02020603050405020304" pitchFamily="18" charset="0"/>
                <a:cs typeface="Times New Roman" panose="02020603050405020304" pitchFamily="18" charset="0"/>
              </a:rPr>
              <a:t> </a:t>
            </a:r>
            <a:endParaRPr lang="en-US" altLang="en-US" dirty="0">
              <a:solidFill>
                <a:schemeClr val="tx1"/>
              </a:solidFill>
              <a:latin typeface="Courier" charset="0"/>
              <a:cs typeface="Times New Roman" panose="02020603050405020304" pitchFamily="18" charset="0"/>
            </a:endParaRPr>
          </a:p>
          <a:p>
            <a:pPr>
              <a:spcBef>
                <a:spcPct val="0"/>
              </a:spcBef>
              <a:buClrTx/>
              <a:buSzTx/>
              <a:buFontTx/>
              <a:buNone/>
            </a:pPr>
            <a:r>
              <a:rPr lang="en-GB" altLang="en-US" dirty="0">
                <a:solidFill>
                  <a:schemeClr val="tx1"/>
                </a:solidFill>
                <a:latin typeface="Times New Roman" panose="02020603050405020304" pitchFamily="18" charset="0"/>
                <a:cs typeface="Times New Roman" panose="02020603050405020304" pitchFamily="18" charset="0"/>
              </a:rPr>
              <a:t>A </a:t>
            </a:r>
            <a:r>
              <a:rPr lang="en-GB" altLang="en-US" b="1" dirty="0">
                <a:solidFill>
                  <a:schemeClr val="tx1"/>
                </a:solidFill>
                <a:latin typeface="Times New Roman" panose="02020603050405020304" pitchFamily="18" charset="0"/>
                <a:cs typeface="Times New Roman" panose="02020603050405020304" pitchFamily="18" charset="0"/>
              </a:rPr>
              <a:t>static priority</a:t>
            </a:r>
            <a:r>
              <a:rPr lang="en-GB" altLang="en-US" dirty="0">
                <a:solidFill>
                  <a:schemeClr val="tx1"/>
                </a:solidFill>
                <a:latin typeface="Times New Roman" panose="02020603050405020304" pitchFamily="18" charset="0"/>
                <a:cs typeface="Times New Roman" panose="02020603050405020304" pitchFamily="18" charset="0"/>
              </a:rPr>
              <a:t> is assigned to a process when the process is created and </a:t>
            </a:r>
            <a:endParaRPr lang="en-GB" altLang="en-US" dirty="0" smtClean="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dirty="0" smtClean="0">
                <a:solidFill>
                  <a:schemeClr val="tx1"/>
                </a:solidFill>
                <a:latin typeface="Times New Roman" panose="02020603050405020304" pitchFamily="18" charset="0"/>
                <a:cs typeface="Times New Roman" panose="02020603050405020304" pitchFamily="18" charset="0"/>
              </a:rPr>
              <a:t>does </a:t>
            </a:r>
            <a:r>
              <a:rPr lang="en-GB" altLang="en-US" dirty="0">
                <a:solidFill>
                  <a:schemeClr val="tx1"/>
                </a:solidFill>
                <a:latin typeface="Times New Roman" panose="02020603050405020304" pitchFamily="18" charset="0"/>
                <a:cs typeface="Times New Roman" panose="02020603050405020304" pitchFamily="18" charset="0"/>
              </a:rPr>
              <a:t>not change. </a:t>
            </a:r>
            <a:endParaRPr lang="en-US" altLang="en-US" dirty="0">
              <a:solidFill>
                <a:schemeClr val="tx1"/>
              </a:solidFill>
              <a:latin typeface="Courier" charset="0"/>
              <a:cs typeface="Times New Roman" panose="02020603050405020304" pitchFamily="18" charset="0"/>
            </a:endParaRPr>
          </a:p>
          <a:p>
            <a:pPr>
              <a:spcBef>
                <a:spcPct val="0"/>
              </a:spcBef>
              <a:buClrTx/>
              <a:buSzTx/>
              <a:buFontTx/>
              <a:buNone/>
            </a:pPr>
            <a:r>
              <a:rPr lang="en-GB" altLang="en-US" dirty="0">
                <a:solidFill>
                  <a:schemeClr val="tx1"/>
                </a:solidFill>
                <a:latin typeface="Times New Roman" panose="02020603050405020304" pitchFamily="18" charset="0"/>
                <a:cs typeface="Times New Roman" panose="02020603050405020304" pitchFamily="18" charset="0"/>
              </a:rPr>
              <a:t> </a:t>
            </a:r>
            <a:endParaRPr lang="en-US" altLang="en-US" dirty="0">
              <a:solidFill>
                <a:schemeClr val="tx1"/>
              </a:solidFill>
              <a:latin typeface="Courier" charset="0"/>
              <a:cs typeface="Times New Roman" panose="02020603050405020304" pitchFamily="18" charset="0"/>
            </a:endParaRPr>
          </a:p>
          <a:p>
            <a:pPr>
              <a:spcBef>
                <a:spcPct val="0"/>
              </a:spcBef>
              <a:buClrTx/>
              <a:buSzTx/>
              <a:buFontTx/>
              <a:buNone/>
            </a:pPr>
            <a:r>
              <a:rPr lang="en-GB" altLang="en-US" b="1" dirty="0">
                <a:solidFill>
                  <a:schemeClr val="tx1"/>
                </a:solidFill>
                <a:latin typeface="Times New Roman" panose="02020603050405020304" pitchFamily="18" charset="0"/>
                <a:cs typeface="Times New Roman" panose="02020603050405020304" pitchFamily="18" charset="0"/>
              </a:rPr>
              <a:t>Dynamic </a:t>
            </a:r>
            <a:r>
              <a:rPr lang="en-GB" altLang="en-US" b="1" dirty="0" smtClean="0">
                <a:solidFill>
                  <a:schemeClr val="tx1"/>
                </a:solidFill>
                <a:latin typeface="Times New Roman" panose="02020603050405020304" pitchFamily="18" charset="0"/>
                <a:cs typeface="Times New Roman" panose="02020603050405020304" pitchFamily="18" charset="0"/>
              </a:rPr>
              <a:t>priorities</a:t>
            </a:r>
            <a:r>
              <a:rPr lang="en-GB" altLang="en-US" dirty="0" smtClean="0">
                <a:solidFill>
                  <a:schemeClr val="tx1"/>
                </a:solidFill>
                <a:latin typeface="Times New Roman" panose="02020603050405020304" pitchFamily="18" charset="0"/>
                <a:cs typeface="Times New Roman" panose="02020603050405020304" pitchFamily="18" charset="0"/>
              </a:rPr>
              <a:t>:</a:t>
            </a:r>
          </a:p>
          <a:p>
            <a:pPr>
              <a:spcBef>
                <a:spcPct val="0"/>
              </a:spcBef>
              <a:buClrTx/>
              <a:buSzTx/>
              <a:buFontTx/>
              <a:buNone/>
            </a:pPr>
            <a:r>
              <a:rPr lang="en-GB" altLang="en-US" dirty="0" smtClean="0">
                <a:solidFill>
                  <a:schemeClr val="tx1"/>
                </a:solidFill>
                <a:latin typeface="Times New Roman" panose="02020603050405020304" pitchFamily="18" charset="0"/>
                <a:cs typeface="Times New Roman" panose="02020603050405020304" pitchFamily="18" charset="0"/>
              </a:rPr>
              <a:t>	- Respond </a:t>
            </a:r>
            <a:r>
              <a:rPr lang="en-GB" altLang="en-US" dirty="0">
                <a:solidFill>
                  <a:schemeClr val="tx1"/>
                </a:solidFill>
                <a:latin typeface="Times New Roman" panose="02020603050405020304" pitchFamily="18" charset="0"/>
                <a:cs typeface="Times New Roman" panose="02020603050405020304" pitchFamily="18" charset="0"/>
              </a:rPr>
              <a:t>to changes in the system. </a:t>
            </a:r>
            <a:endParaRPr lang="en-GB" altLang="en-US" dirty="0" smtClean="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dirty="0" smtClean="0">
                <a:solidFill>
                  <a:schemeClr val="tx1"/>
                </a:solidFill>
                <a:latin typeface="Times New Roman" panose="02020603050405020304" pitchFamily="18" charset="0"/>
                <a:cs typeface="Times New Roman" panose="02020603050405020304" pitchFamily="18" charset="0"/>
              </a:rPr>
              <a:t>	- The </a:t>
            </a:r>
            <a:r>
              <a:rPr lang="en-GB" altLang="en-US" dirty="0">
                <a:solidFill>
                  <a:schemeClr val="tx1"/>
                </a:solidFill>
                <a:latin typeface="Times New Roman" panose="02020603050405020304" pitchFamily="18" charset="0"/>
                <a:cs typeface="Times New Roman" panose="02020603050405020304" pitchFamily="18" charset="0"/>
              </a:rPr>
              <a:t>priorities are allowed to </a:t>
            </a:r>
            <a:r>
              <a:rPr lang="en-GB" altLang="en-US" dirty="0" smtClean="0">
                <a:solidFill>
                  <a:schemeClr val="tx1"/>
                </a:solidFill>
                <a:latin typeface="Times New Roman" panose="02020603050405020304" pitchFamily="18" charset="0"/>
                <a:cs typeface="Times New Roman" panose="02020603050405020304" pitchFamily="18" charset="0"/>
              </a:rPr>
              <a:t>be continuously </a:t>
            </a:r>
            <a:r>
              <a:rPr lang="en-GB" altLang="en-US" dirty="0">
                <a:solidFill>
                  <a:schemeClr val="tx1"/>
                </a:solidFill>
                <a:latin typeface="Times New Roman" panose="02020603050405020304" pitchFamily="18" charset="0"/>
                <a:cs typeface="Times New Roman" panose="02020603050405020304" pitchFamily="18" charset="0"/>
              </a:rPr>
              <a:t>updated so as to maximise the </a:t>
            </a:r>
            <a:endParaRPr lang="en-GB" altLang="en-US" dirty="0" smtClean="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dirty="0" smtClean="0">
                <a:solidFill>
                  <a:schemeClr val="tx1"/>
                </a:solidFill>
                <a:latin typeface="Times New Roman" panose="02020603050405020304" pitchFamily="18" charset="0"/>
                <a:cs typeface="Times New Roman" panose="02020603050405020304" pitchFamily="18" charset="0"/>
              </a:rPr>
              <a:t>		system responsiveness </a:t>
            </a:r>
            <a:r>
              <a:rPr lang="en-GB" altLang="en-US" dirty="0">
                <a:solidFill>
                  <a:schemeClr val="tx1"/>
                </a:solidFill>
                <a:latin typeface="Times New Roman" panose="02020603050405020304" pitchFamily="18" charset="0"/>
                <a:cs typeface="Times New Roman" panose="02020603050405020304" pitchFamily="18" charset="0"/>
              </a:rPr>
              <a:t>and throughput.</a:t>
            </a:r>
            <a:r>
              <a:rPr lang="en-GB" altLang="en-US" sz="1600" dirty="0">
                <a:solidFill>
                  <a:schemeClr val="tx1"/>
                </a:solidFill>
                <a:latin typeface="Times New Roman" panose="02020603050405020304" pitchFamily="18" charset="0"/>
                <a:cs typeface="Times New Roman" panose="02020603050405020304" pitchFamily="18" charset="0"/>
              </a:rPr>
              <a:t> </a:t>
            </a:r>
            <a:endParaRPr lang="en-GB" altLang="en-US" sz="3200" dirty="0">
              <a:solidFill>
                <a:schemeClr val="tx1"/>
              </a:solidFill>
              <a:latin typeface="Times New Roman" panose="02020603050405020304" pitchFamily="18" charset="0"/>
            </a:endParaRPr>
          </a:p>
          <a:p>
            <a:pPr marL="0" indent="0">
              <a:buNone/>
            </a:pPr>
            <a:endParaRPr lang="en-IE" dirty="0">
              <a:solidFill>
                <a:schemeClr val="tx1"/>
              </a:solidFill>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866893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4"/>
          <p:cNvGraphicFramePr>
            <a:graphicFrameLocks noChangeAspect="1"/>
          </p:cNvGraphicFramePr>
          <p:nvPr>
            <p:extLst>
              <p:ext uri="{D42A27DB-BD31-4B8C-83A1-F6EECF244321}">
                <p14:modId xmlns:p14="http://schemas.microsoft.com/office/powerpoint/2010/main" val="2853891067"/>
              </p:ext>
            </p:extLst>
          </p:nvPr>
        </p:nvGraphicFramePr>
        <p:xfrm>
          <a:off x="4917558" y="180755"/>
          <a:ext cx="6948000" cy="5892616"/>
        </p:xfrm>
        <a:graphic>
          <a:graphicData uri="http://schemas.openxmlformats.org/presentationml/2006/ole">
            <mc:AlternateContent xmlns:mc="http://schemas.openxmlformats.org/markup-compatibility/2006">
              <mc:Choice xmlns:v="urn:schemas-microsoft-com:vml" Requires="v">
                <p:oleObj spid="_x0000_s8203" r:id="rId4" imgW="6372225" imgH="5219700" progId="Visio.Drawing.4">
                  <p:embed/>
                </p:oleObj>
              </mc:Choice>
              <mc:Fallback>
                <p:oleObj r:id="rId4" imgW="6372225" imgH="521970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558" y="180755"/>
                        <a:ext cx="6948000" cy="58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ChangeArrowheads="1"/>
          </p:cNvSpPr>
          <p:nvPr/>
        </p:nvSpPr>
        <p:spPr bwMode="auto">
          <a:xfrm>
            <a:off x="779721" y="1741968"/>
            <a:ext cx="25482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A three level static priority system</a:t>
            </a:r>
            <a:r>
              <a:rPr lang="en-GB" altLang="en-US" b="1" dirty="0">
                <a:solidFill>
                  <a:schemeClr val="accent6">
                    <a:lumMod val="75000"/>
                  </a:schemeClr>
                </a:solidFill>
                <a:latin typeface="Liberation Serif" panose="02020603050405020304" pitchFamily="18" charset="0"/>
                <a:ea typeface="Liberation Serif" panose="02020603050405020304" pitchFamily="18" charset="0"/>
                <a:cs typeface="Liberation Serif" panose="02020603050405020304" pitchFamily="18" charset="0"/>
              </a:rPr>
              <a:t> </a:t>
            </a:r>
          </a:p>
        </p:txBody>
      </p:sp>
    </p:spTree>
    <p:extLst>
      <p:ext uri="{BB962C8B-B14F-4D97-AF65-F5344CB8AC3E}">
        <p14:creationId xmlns:p14="http://schemas.microsoft.com/office/powerpoint/2010/main" val="3073719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2120898003"/>
              </p:ext>
            </p:extLst>
          </p:nvPr>
        </p:nvGraphicFramePr>
        <p:xfrm>
          <a:off x="5260531" y="161260"/>
          <a:ext cx="6840000" cy="6020759"/>
        </p:xfrm>
        <a:graphic>
          <a:graphicData uri="http://schemas.openxmlformats.org/presentationml/2006/ole">
            <mc:AlternateContent xmlns:mc="http://schemas.openxmlformats.org/markup-compatibility/2006">
              <mc:Choice xmlns:v="urn:schemas-microsoft-com:vml" Requires="v">
                <p:oleObj spid="_x0000_s9225" name="VISIO" r:id="rId4" imgW="4834776" imgH="4152773" progId="Visio.Drawing.6">
                  <p:embed/>
                </p:oleObj>
              </mc:Choice>
              <mc:Fallback>
                <p:oleObj name="VISIO" r:id="rId4" imgW="4834776" imgH="4152773"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531" y="161260"/>
                        <a:ext cx="6840000" cy="602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ChangeArrowheads="1"/>
          </p:cNvSpPr>
          <p:nvPr/>
        </p:nvSpPr>
        <p:spPr bwMode="auto">
          <a:xfrm>
            <a:off x="283535" y="1740195"/>
            <a:ext cx="42990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CLASSICAL UNIX </a:t>
            </a:r>
            <a:r>
              <a:rPr lang="en-US" altLang="en-US" sz="2400" b="1"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SCHEDULER</a:t>
            </a:r>
          </a:p>
          <a:p>
            <a:pPr>
              <a:spcBef>
                <a:spcPct val="0"/>
              </a:spcBef>
              <a:buClrTx/>
              <a:buSzTx/>
              <a:buFontTx/>
              <a:buNone/>
            </a:pPr>
            <a:r>
              <a:rPr lang="en-US" altLang="en-US" sz="2400" b="1"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DIAGRAM</a:t>
            </a:r>
            <a:endParaRPr lang="en-GB" altLang="en-US" sz="2400"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Date Placeholder 5"/>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58742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ext uri="{D42A27DB-BD31-4B8C-83A1-F6EECF244321}">
                <p14:modId xmlns:p14="http://schemas.microsoft.com/office/powerpoint/2010/main" val="4192538378"/>
              </p:ext>
            </p:extLst>
          </p:nvPr>
        </p:nvGraphicFramePr>
        <p:xfrm>
          <a:off x="5017274" y="233916"/>
          <a:ext cx="7020000" cy="5881112"/>
        </p:xfrm>
        <a:graphic>
          <a:graphicData uri="http://schemas.openxmlformats.org/presentationml/2006/ole">
            <mc:AlternateContent xmlns:mc="http://schemas.openxmlformats.org/markup-compatibility/2006">
              <mc:Choice xmlns:v="urn:schemas-microsoft-com:vml" Requires="v">
                <p:oleObj spid="_x0000_s10246" name="VISIO" r:id="rId4" imgW="5603748" imgH="4770120" progId="Visio.Drawing.6">
                  <p:embed/>
                </p:oleObj>
              </mc:Choice>
              <mc:Fallback>
                <p:oleObj name="VISIO" r:id="rId4" imgW="5603748" imgH="477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274" y="233916"/>
                        <a:ext cx="7020000" cy="58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ChangeArrowheads="1"/>
          </p:cNvSpPr>
          <p:nvPr/>
        </p:nvSpPr>
        <p:spPr bwMode="auto">
          <a:xfrm>
            <a:off x="496186" y="1857154"/>
            <a:ext cx="28105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UNIX PRIORITY STRUCTURE</a:t>
            </a:r>
            <a:r>
              <a:rPr lang="en-GB" altLang="en-US" sz="2400"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 </a:t>
            </a:r>
            <a:endParaRPr lang="en-GB" altLang="en-US" sz="2400"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400" b="1"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DIAGRAM</a:t>
            </a:r>
            <a:endParaRPr lang="en-GB" altLang="en-US" sz="2400" b="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Date Placeholder 5"/>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1670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CPU Scheduling</a:t>
            </a:r>
            <a:endParaRPr lang="en-IE" dirty="0"/>
          </a:p>
        </p:txBody>
      </p:sp>
      <p:sp>
        <p:nvSpPr>
          <p:cNvPr id="3" name="Content Placeholder 2"/>
          <p:cNvSpPr>
            <a:spLocks noGrp="1"/>
          </p:cNvSpPr>
          <p:nvPr>
            <p:ph idx="1"/>
          </p:nvPr>
        </p:nvSpPr>
        <p:spPr/>
        <p:txBody>
          <a:bodyPr/>
          <a:lstStyle/>
          <a:p>
            <a:r>
              <a:rPr lang="en-IE" dirty="0"/>
              <a:t>In a multiprogramming system, multiple processes exist concurrently in main </a:t>
            </a:r>
            <a:r>
              <a:rPr lang="en-IE" dirty="0" smtClean="0"/>
              <a:t>memory</a:t>
            </a:r>
            <a:r>
              <a:rPr lang="en-IE" dirty="0"/>
              <a:t>. Each process alternates between using a processor and waiting for some event </a:t>
            </a:r>
            <a:r>
              <a:rPr lang="en-IE" dirty="0" smtClean="0"/>
              <a:t>to </a:t>
            </a:r>
            <a:r>
              <a:rPr lang="en-IE" dirty="0"/>
              <a:t>occur, such as the completion of an </a:t>
            </a:r>
            <a:r>
              <a:rPr lang="en-IE" b="1" dirty="0"/>
              <a:t>I/O operation</a:t>
            </a:r>
            <a:r>
              <a:rPr lang="en-IE" dirty="0"/>
              <a:t>. The processor or processors are </a:t>
            </a:r>
            <a:r>
              <a:rPr lang="en-IE" dirty="0" smtClean="0"/>
              <a:t>kept </a:t>
            </a:r>
            <a:r>
              <a:rPr lang="en-IE" dirty="0"/>
              <a:t>busy by executing one process while the others </a:t>
            </a:r>
            <a:r>
              <a:rPr lang="en-IE" dirty="0" smtClean="0"/>
              <a:t>processes </a:t>
            </a:r>
            <a:r>
              <a:rPr lang="en-IE" dirty="0"/>
              <a:t>wait</a:t>
            </a:r>
            <a:r>
              <a:rPr lang="en-IE" dirty="0" smtClean="0"/>
              <a:t>. A choice has to be made which process to run next.</a:t>
            </a:r>
          </a:p>
          <a:p>
            <a:r>
              <a:rPr lang="en-IE" dirty="0" smtClean="0"/>
              <a:t>The </a:t>
            </a:r>
            <a:r>
              <a:rPr lang="en-IE" dirty="0"/>
              <a:t>part of the </a:t>
            </a:r>
            <a:r>
              <a:rPr lang="en-IE" dirty="0" smtClean="0"/>
              <a:t>operating </a:t>
            </a:r>
            <a:r>
              <a:rPr lang="en-IE" dirty="0"/>
              <a:t>system that makes the choice is called the </a:t>
            </a:r>
            <a:r>
              <a:rPr lang="en-IE" b="1" dirty="0"/>
              <a:t>scheduler</a:t>
            </a:r>
            <a:r>
              <a:rPr lang="en-IE" dirty="0"/>
              <a:t>, and the algorithm </a:t>
            </a:r>
            <a:r>
              <a:rPr lang="en-IE" dirty="0" smtClean="0"/>
              <a:t>it uses </a:t>
            </a:r>
            <a:r>
              <a:rPr lang="en-IE" dirty="0"/>
              <a:t>is called the </a:t>
            </a:r>
            <a:r>
              <a:rPr lang="en-IE" b="1" dirty="0"/>
              <a:t>scheduling algorithm</a:t>
            </a:r>
            <a:r>
              <a:rPr lang="en-IE" dirty="0" smtClean="0"/>
              <a:t>.</a:t>
            </a:r>
          </a:p>
          <a:p>
            <a:pPr marL="0" indent="0">
              <a:buNone/>
            </a:pPr>
            <a:endParaRPr lang="en-IE" dirty="0" smtClean="0"/>
          </a:p>
          <a:p>
            <a:r>
              <a:rPr lang="en-IE" dirty="0"/>
              <a:t>The aim of processor scheduling is to assign processes to be executed by the processor or processors over time, in a way that meets system objectives, such as </a:t>
            </a:r>
            <a:r>
              <a:rPr lang="en-IE" b="1" dirty="0"/>
              <a:t>response time</a:t>
            </a:r>
            <a:r>
              <a:rPr lang="en-IE" dirty="0"/>
              <a:t>, </a:t>
            </a:r>
            <a:r>
              <a:rPr lang="en-IE" b="1" dirty="0"/>
              <a:t>throughput</a:t>
            </a:r>
            <a:r>
              <a:rPr lang="en-IE" dirty="0"/>
              <a:t>, and </a:t>
            </a:r>
            <a:r>
              <a:rPr lang="en-IE" b="1" dirty="0"/>
              <a:t>processor efficiency.</a:t>
            </a:r>
          </a:p>
          <a:p>
            <a:endParaRPr lang="en-IE" dirty="0" smtClean="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spTree>
    <p:extLst>
      <p:ext uri="{BB962C8B-B14F-4D97-AF65-F5344CB8AC3E}">
        <p14:creationId xmlns:p14="http://schemas.microsoft.com/office/powerpoint/2010/main" val="29475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520793" cy="1135062"/>
          </a:xfrm>
        </p:spPr>
        <p:txBody>
          <a:bodyPr/>
          <a:lstStyle/>
          <a:p>
            <a:r>
              <a:rPr lang="en-IE" dirty="0" err="1" smtClean="0"/>
              <a:t>PRE-Emptive</a:t>
            </a:r>
            <a:r>
              <a:rPr lang="en-IE" dirty="0" smtClean="0"/>
              <a:t> and NON-</a:t>
            </a:r>
            <a:r>
              <a:rPr lang="en-IE" dirty="0" err="1" smtClean="0"/>
              <a:t>Preemptive</a:t>
            </a:r>
            <a:r>
              <a:rPr lang="en-IE" dirty="0" smtClean="0"/>
              <a:t> Scheduling</a:t>
            </a:r>
            <a:endParaRPr lang="en-IE" dirty="0"/>
          </a:p>
        </p:txBody>
      </p:sp>
      <p:sp>
        <p:nvSpPr>
          <p:cNvPr id="3" name="Content Placeholder 2"/>
          <p:cNvSpPr>
            <a:spLocks noGrp="1"/>
          </p:cNvSpPr>
          <p:nvPr>
            <p:ph idx="1"/>
          </p:nvPr>
        </p:nvSpPr>
        <p:spPr/>
        <p:txBody>
          <a:bodyPr/>
          <a:lstStyle/>
          <a:p>
            <a:r>
              <a:rPr lang="en-IE" sz="2800" b="1" dirty="0" smtClean="0"/>
              <a:t>Pre-emptive</a:t>
            </a:r>
          </a:p>
          <a:p>
            <a:pPr lvl="1">
              <a:buFont typeface="Arial" panose="020B0604020202020204" pitchFamily="34" charset="0"/>
              <a:buChar char="•"/>
            </a:pPr>
            <a:r>
              <a:rPr lang="en-IE" sz="2400" b="1" dirty="0" smtClean="0"/>
              <a:t>Advantages</a:t>
            </a:r>
          </a:p>
          <a:p>
            <a:pPr marL="0" indent="0">
              <a:buNone/>
            </a:pPr>
            <a:r>
              <a:rPr lang="en-IE" dirty="0" smtClean="0"/>
              <a:t>		- </a:t>
            </a:r>
            <a:r>
              <a:rPr lang="en-GB" dirty="0" smtClean="0"/>
              <a:t>Can </a:t>
            </a:r>
            <a:r>
              <a:rPr lang="en-GB" dirty="0"/>
              <a:t>provide somewhat more </a:t>
            </a:r>
            <a:r>
              <a:rPr lang="en-GB" dirty="0" smtClean="0"/>
              <a:t>predictable </a:t>
            </a:r>
            <a:r>
              <a:rPr lang="en-GB" dirty="0"/>
              <a:t>response times</a:t>
            </a:r>
            <a:r>
              <a:rPr lang="en-IE" dirty="0" smtClean="0"/>
              <a:t> </a:t>
            </a:r>
          </a:p>
          <a:p>
            <a:pPr marL="0" indent="0">
              <a:buNone/>
            </a:pPr>
            <a:r>
              <a:rPr lang="en-IE" dirty="0"/>
              <a:t>	</a:t>
            </a:r>
            <a:r>
              <a:rPr lang="en-IE" dirty="0" smtClean="0"/>
              <a:t>	- </a:t>
            </a:r>
            <a:r>
              <a:rPr lang="en-GB" spc="-15" dirty="0"/>
              <a:t>A process, or processes cannot be allowed to </a:t>
            </a:r>
            <a:r>
              <a:rPr lang="en-GB" b="1" spc="-15" dirty="0"/>
              <a:t>hog</a:t>
            </a:r>
            <a:r>
              <a:rPr lang="en-GB" spc="-15" dirty="0"/>
              <a:t> the </a:t>
            </a:r>
            <a:r>
              <a:rPr lang="en-GB" spc="-15" dirty="0" smtClean="0"/>
              <a:t>system</a:t>
            </a:r>
            <a:endParaRPr lang="en-GB" spc="-15" dirty="0">
              <a:latin typeface="Times New Roman" panose="02020603050405020304" pitchFamily="18" charset="0"/>
            </a:endParaRPr>
          </a:p>
          <a:p>
            <a:r>
              <a:rPr lang="en-IE" sz="2800" b="1" dirty="0" smtClean="0"/>
              <a:t>Non-pre-emptive</a:t>
            </a:r>
          </a:p>
          <a:p>
            <a:pPr lvl="1">
              <a:buFont typeface="Arial" panose="020B0604020202020204" pitchFamily="34" charset="0"/>
              <a:buChar char="•"/>
            </a:pPr>
            <a:r>
              <a:rPr lang="en-IE" sz="2400" b="1" dirty="0" smtClean="0"/>
              <a:t>Advantages</a:t>
            </a:r>
          </a:p>
          <a:p>
            <a:pPr lvl="2">
              <a:buFontTx/>
              <a:buChar char="-"/>
            </a:pPr>
            <a:r>
              <a:rPr lang="en-GB" spc="-15" dirty="0" smtClean="0"/>
              <a:t>Lower </a:t>
            </a:r>
            <a:r>
              <a:rPr lang="en-GB" spc="-15" dirty="0"/>
              <a:t>switching overhead leading to more efficient </a:t>
            </a:r>
            <a:r>
              <a:rPr lang="en-GB" spc="-15" dirty="0" smtClean="0"/>
              <a:t>operation</a:t>
            </a:r>
          </a:p>
          <a:p>
            <a:pPr lvl="2">
              <a:buFontTx/>
              <a:buChar char="-"/>
            </a:pPr>
            <a:r>
              <a:rPr lang="en-GB" spc="-15" dirty="0" smtClean="0"/>
              <a:t>Simpler scheduler logic</a:t>
            </a:r>
          </a:p>
          <a:p>
            <a:pPr lvl="2">
              <a:buFontTx/>
              <a:buChar char="-"/>
            </a:pPr>
            <a:r>
              <a:rPr lang="en-GB" spc="-15" dirty="0" smtClean="0"/>
              <a:t>A process can be allowed to take control over the system if required</a:t>
            </a:r>
            <a:endParaRPr lang="en-IE" dirty="0" smtClean="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spTree>
    <p:extLst>
      <p:ext uri="{BB962C8B-B14F-4D97-AF65-F5344CB8AC3E}">
        <p14:creationId xmlns:p14="http://schemas.microsoft.com/office/powerpoint/2010/main" val="72645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1"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500"/>
                            </p:stCondLst>
                            <p:childTnLst>
                              <p:par>
                                <p:cTn id="32" presetID="2" presetClass="entr" presetSubtype="2" fill="hold" nodeType="afterEffect">
                                  <p:stCondLst>
                                    <p:cond delay="50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50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2" fill="hold" nodeType="afterEffect">
                                  <p:stCondLst>
                                    <p:cond delay="50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5"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Nature of a Process</a:t>
            </a:r>
            <a:endParaRPr lang="en-IE" dirty="0"/>
          </a:p>
        </p:txBody>
      </p:sp>
      <p:sp>
        <p:nvSpPr>
          <p:cNvPr id="3" name="Content Placeholder 2"/>
          <p:cNvSpPr>
            <a:spLocks noGrp="1"/>
          </p:cNvSpPr>
          <p:nvPr>
            <p:ph idx="1"/>
          </p:nvPr>
        </p:nvSpPr>
        <p:spPr/>
        <p:txBody>
          <a:bodyPr/>
          <a:lstStyle/>
          <a:p>
            <a:pPr marL="0" indent="0">
              <a:buNone/>
            </a:pPr>
            <a:r>
              <a:rPr lang="en-GB" sz="2800" b="1" u="sng" dirty="0"/>
              <a:t>Processor bound activity</a:t>
            </a:r>
            <a:endParaRPr lang="en-IE" sz="2800" u="sng" dirty="0"/>
          </a:p>
          <a:p>
            <a:pPr marL="0"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5" name="Object 8"/>
          <p:cNvGraphicFramePr>
            <a:graphicFrameLocks noChangeAspect="1"/>
          </p:cNvGraphicFramePr>
          <p:nvPr>
            <p:extLst>
              <p:ext uri="{D42A27DB-BD31-4B8C-83A1-F6EECF244321}">
                <p14:modId xmlns:p14="http://schemas.microsoft.com/office/powerpoint/2010/main" val="66162316"/>
              </p:ext>
            </p:extLst>
          </p:nvPr>
        </p:nvGraphicFramePr>
        <p:xfrm>
          <a:off x="609600" y="2335212"/>
          <a:ext cx="10962218" cy="3594170"/>
        </p:xfrm>
        <a:graphic>
          <a:graphicData uri="http://schemas.openxmlformats.org/presentationml/2006/ole">
            <mc:AlternateContent xmlns:mc="http://schemas.openxmlformats.org/markup-compatibility/2006">
              <mc:Choice xmlns:v="urn:schemas-microsoft-com:vml" Requires="v">
                <p:oleObj spid="_x0000_s1115" name="VISIO" r:id="rId4" imgW="4340352" imgH="1362456" progId="Visio.Drawing.4">
                  <p:embed/>
                </p:oleObj>
              </mc:Choice>
              <mc:Fallback>
                <p:oleObj name="VISIO" r:id="rId4" imgW="4340352" imgH="1362456"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335212"/>
                        <a:ext cx="10962218" cy="359417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1674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Nature of a Process (1)</a:t>
            </a:r>
            <a:endParaRPr lang="en-IE" dirty="0"/>
          </a:p>
        </p:txBody>
      </p:sp>
      <p:sp>
        <p:nvSpPr>
          <p:cNvPr id="3" name="Content Placeholder 2"/>
          <p:cNvSpPr>
            <a:spLocks noGrp="1"/>
          </p:cNvSpPr>
          <p:nvPr>
            <p:ph idx="1"/>
          </p:nvPr>
        </p:nvSpPr>
        <p:spPr/>
        <p:txBody>
          <a:bodyPr/>
          <a:lstStyle/>
          <a:p>
            <a:pPr marL="0" indent="0">
              <a:buNone/>
            </a:pPr>
            <a:r>
              <a:rPr lang="en-GB" sz="2800" b="1" u="sng" dirty="0"/>
              <a:t>I/O bound activity</a:t>
            </a:r>
            <a:endParaRPr lang="en-IE" sz="2800" u="sng" dirty="0"/>
          </a:p>
          <a:p>
            <a:pPr marL="0" indent="0">
              <a:buNone/>
            </a:pPr>
            <a:endParaRPr lang="en-IE" sz="2800" dirty="0"/>
          </a:p>
          <a:p>
            <a:pPr marL="0"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6" name="Object 9"/>
          <p:cNvGraphicFramePr>
            <a:graphicFrameLocks noChangeAspect="1"/>
          </p:cNvGraphicFramePr>
          <p:nvPr>
            <p:extLst>
              <p:ext uri="{D42A27DB-BD31-4B8C-83A1-F6EECF244321}">
                <p14:modId xmlns:p14="http://schemas.microsoft.com/office/powerpoint/2010/main" val="1146841846"/>
              </p:ext>
            </p:extLst>
          </p:nvPr>
        </p:nvGraphicFramePr>
        <p:xfrm>
          <a:off x="3889225" y="1447800"/>
          <a:ext cx="7682593" cy="4548274"/>
        </p:xfrm>
        <a:graphic>
          <a:graphicData uri="http://schemas.openxmlformats.org/presentationml/2006/ole">
            <mc:AlternateContent xmlns:mc="http://schemas.openxmlformats.org/markup-compatibility/2006">
              <mc:Choice xmlns:v="urn:schemas-microsoft-com:vml" Requires="v">
                <p:oleObj spid="_x0000_s2138" name="VISIO" r:id="rId4" imgW="4340352" imgH="2567940" progId="Visio.Drawing.4">
                  <p:embed/>
                </p:oleObj>
              </mc:Choice>
              <mc:Fallback>
                <p:oleObj name="VISIO" r:id="rId4" imgW="4340352" imgH="25679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225" y="1447800"/>
                        <a:ext cx="7682593" cy="454827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35721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Quantum Size</a:t>
            </a:r>
            <a:endParaRPr lang="en-IE" dirty="0"/>
          </a:p>
        </p:txBody>
      </p:sp>
      <p:sp>
        <p:nvSpPr>
          <p:cNvPr id="3" name="Content Placeholder 2"/>
          <p:cNvSpPr>
            <a:spLocks noGrp="1"/>
          </p:cNvSpPr>
          <p:nvPr>
            <p:ph idx="1"/>
          </p:nvPr>
        </p:nvSpPr>
        <p:spPr/>
        <p:txBody>
          <a:bodyPr/>
          <a:lstStyle/>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Each process is assigned a time interval on the CPU, referred to as a </a:t>
            </a:r>
            <a:r>
              <a:rPr lang="en-GB" altLang="en-US" sz="2200" b="1" dirty="0">
                <a:solidFill>
                  <a:schemeClr val="accent2"/>
                </a:solidFill>
                <a:latin typeface="Times New Roman" panose="02020603050405020304" pitchFamily="18" charset="0"/>
                <a:cs typeface="Times New Roman" panose="02020603050405020304" pitchFamily="18" charset="0"/>
              </a:rPr>
              <a:t>time quantum</a:t>
            </a: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e.g. quantum time            	 	= 10 </a:t>
            </a:r>
            <a:r>
              <a:rPr lang="en-GB" altLang="en-US" sz="2200" b="1" dirty="0" err="1">
                <a:latin typeface="Times New Roman" panose="02020603050405020304" pitchFamily="18" charset="0"/>
                <a:cs typeface="Times New Roman" panose="02020603050405020304" pitchFamily="18" charset="0"/>
              </a:rPr>
              <a:t>msecs</a:t>
            </a:r>
            <a:r>
              <a:rPr lang="en-GB" altLang="en-US" sz="2200" b="1" dirty="0">
                <a:latin typeface="Times New Roman" panose="02020603050405020304" pitchFamily="18" charset="0"/>
                <a:cs typeface="Times New Roman" panose="02020603050405020304" pitchFamily="18" charset="0"/>
              </a:rPr>
              <a:t>.     (useful work)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context switch time  		</a:t>
            </a:r>
            <a:r>
              <a:rPr lang="en-GB" altLang="en-US" sz="2200" b="1" dirty="0" smtClean="0">
                <a:latin typeface="Times New Roman" panose="02020603050405020304" pitchFamily="18" charset="0"/>
                <a:cs typeface="Times New Roman" panose="02020603050405020304" pitchFamily="18" charset="0"/>
              </a:rPr>
              <a:t>=  </a:t>
            </a:r>
            <a:r>
              <a:rPr lang="en-GB" altLang="en-US" sz="2200" b="1" dirty="0">
                <a:latin typeface="Times New Roman" panose="02020603050405020304" pitchFamily="18" charset="0"/>
                <a:cs typeface="Times New Roman" panose="02020603050405020304" pitchFamily="18" charset="0"/>
              </a:rPr>
              <a:t>1 </a:t>
            </a:r>
            <a:r>
              <a:rPr lang="en-GB" altLang="en-US" sz="2200" b="1" dirty="0" err="1">
                <a:latin typeface="Times New Roman" panose="02020603050405020304" pitchFamily="18" charset="0"/>
                <a:cs typeface="Times New Roman" panose="02020603050405020304" pitchFamily="18" charset="0"/>
              </a:rPr>
              <a:t>msecs</a:t>
            </a:r>
            <a:r>
              <a:rPr lang="en-GB" altLang="en-US" sz="2200" b="1" dirty="0">
                <a:latin typeface="Times New Roman" panose="02020603050405020304" pitchFamily="18" charset="0"/>
                <a:cs typeface="Times New Roman" panose="02020603050405020304" pitchFamily="18" charset="0"/>
              </a:rPr>
              <a:t>.      (overhead)</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r>
              <a:rPr lang="en-GB" altLang="en-US" sz="2200" b="1" u="sng" dirty="0">
                <a:latin typeface="Times New Roman" panose="02020603050405020304" pitchFamily="18" charset="0"/>
                <a:cs typeface="Times New Roman" panose="02020603050405020304" pitchFamily="18" charset="0"/>
              </a:rPr>
              <a:t>efficiency =   10 / (10 +1)  =  </a:t>
            </a:r>
            <a:r>
              <a:rPr lang="en-GB" altLang="en-US" sz="2200" b="1" u="sng" dirty="0">
                <a:solidFill>
                  <a:srgbClr val="A50021"/>
                </a:solidFill>
                <a:latin typeface="Times New Roman" panose="02020603050405020304" pitchFamily="18" charset="0"/>
                <a:cs typeface="Times New Roman" panose="02020603050405020304" pitchFamily="18" charset="0"/>
              </a:rPr>
              <a:t>91%</a:t>
            </a:r>
            <a:endParaRPr lang="en-US" altLang="en-US" sz="2200" b="1" dirty="0">
              <a:solidFill>
                <a:srgbClr val="A50021"/>
              </a:solidFill>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If the quantum is set to 100 </a:t>
            </a:r>
            <a:r>
              <a:rPr lang="en-GB" altLang="en-US" sz="2200" b="1" dirty="0" err="1">
                <a:latin typeface="Times New Roman" panose="02020603050405020304" pitchFamily="18" charset="0"/>
                <a:cs typeface="Times New Roman" panose="02020603050405020304" pitchFamily="18" charset="0"/>
              </a:rPr>
              <a:t>msecs</a:t>
            </a:r>
            <a:r>
              <a:rPr lang="en-GB" altLang="en-US" sz="2200" b="1" dirty="0">
                <a:latin typeface="Times New Roman" panose="02020603050405020304" pitchFamily="18" charset="0"/>
                <a:cs typeface="Times New Roman" panose="02020603050405020304" pitchFamily="18" charset="0"/>
              </a:rPr>
              <a:t>. then the efficiency would be:</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r>
              <a:rPr lang="en-GB" altLang="en-US" sz="2200" b="1" u="sng" dirty="0">
                <a:latin typeface="Times New Roman" panose="02020603050405020304" pitchFamily="18" charset="0"/>
                <a:cs typeface="Times New Roman" panose="02020603050405020304" pitchFamily="18" charset="0"/>
              </a:rPr>
              <a:t>100 / (100 + 1)  = </a:t>
            </a:r>
            <a:r>
              <a:rPr lang="en-IE" altLang="en-US" sz="2200" b="1" u="sng" dirty="0">
                <a:latin typeface="Times New Roman" panose="02020603050405020304" pitchFamily="18" charset="0"/>
                <a:cs typeface="Times New Roman" panose="02020603050405020304" pitchFamily="18" charset="0"/>
              </a:rPr>
              <a:t> </a:t>
            </a:r>
            <a:r>
              <a:rPr lang="en-GB" altLang="en-US" sz="2200" b="1" u="sng" dirty="0">
                <a:solidFill>
                  <a:srgbClr val="A50021"/>
                </a:solidFill>
                <a:latin typeface="Times New Roman" panose="02020603050405020304" pitchFamily="18" charset="0"/>
                <a:cs typeface="Times New Roman" panose="02020603050405020304" pitchFamily="18" charset="0"/>
              </a:rPr>
              <a:t>99%</a:t>
            </a:r>
            <a:endParaRPr lang="en-US" altLang="en-US" sz="2200" b="1" u="sng" dirty="0">
              <a:solidFill>
                <a:srgbClr val="A50021"/>
              </a:solidFill>
              <a:latin typeface="Times New Roman" panose="02020603050405020304" pitchFamily="18"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Thus high efficiency is realised by setting the quantum time to a high value!</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 </a:t>
            </a:r>
            <a:endParaRPr lang="en-US" altLang="en-US" sz="2200" b="1" dirty="0">
              <a:latin typeface="Courier" charset="0"/>
              <a:cs typeface="Times New Roman" panose="02020603050405020304" pitchFamily="18" charset="0"/>
            </a:endParaRPr>
          </a:p>
          <a:p>
            <a:pPr>
              <a:spcBef>
                <a:spcPct val="0"/>
              </a:spcBef>
              <a:buClrTx/>
              <a:buSzTx/>
              <a:buFontTx/>
              <a:buNone/>
            </a:pPr>
            <a:r>
              <a:rPr lang="en-GB" altLang="en-US" sz="2200" b="1" dirty="0">
                <a:latin typeface="Times New Roman" panose="02020603050405020304" pitchFamily="18" charset="0"/>
                <a:cs typeface="Times New Roman" panose="02020603050405020304" pitchFamily="18" charset="0"/>
              </a:rPr>
              <a:t>However, the long quantum time is not acceptable for interactive type systems!</a:t>
            </a:r>
            <a:r>
              <a:rPr lang="en-GB" altLang="en-US" sz="2200" b="1" dirty="0">
                <a:latin typeface="Times New Roman" panose="02020603050405020304" pitchFamily="18" charset="0"/>
              </a:rPr>
              <a:t> </a:t>
            </a: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0164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Quantum Size (1)</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7" name="Content Placeholder 6"/>
          <p:cNvPicPr>
            <a:picLocks noGrp="1" noChangeAspect="1"/>
          </p:cNvPicPr>
          <p:nvPr>
            <p:ph idx="1"/>
          </p:nvPr>
        </p:nvPicPr>
        <p:blipFill>
          <a:blip r:embed="rId3"/>
          <a:stretch>
            <a:fillRect/>
          </a:stretch>
        </p:blipFill>
        <p:spPr>
          <a:xfrm>
            <a:off x="1981200" y="1543049"/>
            <a:ext cx="9429750" cy="4629151"/>
          </a:xfrm>
          <a:prstGeom prst="rect">
            <a:avLst/>
          </a:prstGeom>
        </p:spPr>
      </p:pic>
    </p:spTree>
    <p:extLst>
      <p:ext uri="{BB962C8B-B14F-4D97-AF65-F5344CB8AC3E}">
        <p14:creationId xmlns:p14="http://schemas.microsoft.com/office/powerpoint/2010/main" val="2794860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Long Time Quantum</a:t>
            </a:r>
          </a:p>
        </p:txBody>
      </p:sp>
      <p:graphicFrame>
        <p:nvGraphicFramePr>
          <p:cNvPr id="4" name="Object 2"/>
          <p:cNvGraphicFramePr>
            <a:graphicFrameLocks noGrp="1" noChangeAspect="1"/>
          </p:cNvGraphicFramePr>
          <p:nvPr>
            <p:ph idx="1"/>
            <p:extLst>
              <p:ext uri="{D42A27DB-BD31-4B8C-83A1-F6EECF244321}">
                <p14:modId xmlns:p14="http://schemas.microsoft.com/office/powerpoint/2010/main" val="2171803592"/>
              </p:ext>
            </p:extLst>
          </p:nvPr>
        </p:nvGraphicFramePr>
        <p:xfrm>
          <a:off x="555918" y="1969168"/>
          <a:ext cx="10980000" cy="4031761"/>
        </p:xfrm>
        <a:graphic>
          <a:graphicData uri="http://schemas.openxmlformats.org/presentationml/2006/ole">
            <mc:AlternateContent xmlns:mc="http://schemas.openxmlformats.org/markup-compatibility/2006">
              <mc:Choice xmlns:v="urn:schemas-microsoft-com:vml" Requires="v">
                <p:oleObj spid="_x0000_s3150" r:id="rId4" imgW="4876800" imgH="1790700" progId="Visio.Drawing.4">
                  <p:embed/>
                </p:oleObj>
              </mc:Choice>
              <mc:Fallback>
                <p:oleObj r:id="rId4" imgW="4876800" imgH="179070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18" y="1969168"/>
                        <a:ext cx="10980000" cy="403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94358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1519</TotalTime>
  <Words>2895</Words>
  <Application>Microsoft Office PowerPoint</Application>
  <PresentationFormat>Widescreen</PresentationFormat>
  <Paragraphs>306</Paragraphs>
  <Slides>29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MS Gothic</vt:lpstr>
      <vt:lpstr>Arial</vt:lpstr>
      <vt:lpstr>Calibri</vt:lpstr>
      <vt:lpstr>Courier</vt:lpstr>
      <vt:lpstr>Liberation Serif</vt:lpstr>
      <vt:lpstr>Times New Roman</vt:lpstr>
      <vt:lpstr>Theme_UL</vt:lpstr>
      <vt:lpstr>VISIO</vt:lpstr>
      <vt:lpstr>Visio.Drawing.4</vt:lpstr>
      <vt:lpstr>UNIT 3</vt:lpstr>
      <vt:lpstr>Unit 3 Learning Objectives</vt:lpstr>
      <vt:lpstr>CPU Scheduling</vt:lpstr>
      <vt:lpstr>PRE-Emptive and NON-Preemptive Scheduling</vt:lpstr>
      <vt:lpstr>Nature of a Process</vt:lpstr>
      <vt:lpstr>Nature of a Process (1)</vt:lpstr>
      <vt:lpstr>Quantum Size</vt:lpstr>
      <vt:lpstr>Quantum Size (1)</vt:lpstr>
      <vt:lpstr>Example: Long Time Quantum</vt:lpstr>
      <vt:lpstr>Example: Long Time Quantum (1)</vt:lpstr>
      <vt:lpstr>Quantum Size cont.</vt:lpstr>
      <vt:lpstr>Quantum Size cont. (1)</vt:lpstr>
      <vt:lpstr>Scheduling Objectives</vt:lpstr>
      <vt:lpstr>Scheduling Objectives cont.</vt:lpstr>
      <vt:lpstr>Scheduling Policies </vt:lpstr>
      <vt:lpstr>Scheduling Policies (1) </vt:lpstr>
      <vt:lpstr>Example: Optimise ATT with SJF</vt:lpstr>
      <vt:lpstr>Example cont.</vt:lpstr>
      <vt:lpstr>Example cont. (1)</vt:lpstr>
      <vt:lpstr>Round-Robin Scheduling</vt:lpstr>
      <vt:lpstr>Round-Robin Scheduling (1)</vt:lpstr>
      <vt:lpstr>Multilevel Queues</vt:lpstr>
      <vt:lpstr>PowerPoint Presentation</vt:lpstr>
      <vt:lpstr>PowerPoint Presentation</vt:lpstr>
      <vt:lpstr>Priority Based Scheduling</vt:lpstr>
      <vt:lpstr>Priority Based Scheduling (1)</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Hristo</dc:creator>
  <cp:lastModifiedBy>Hristo</cp:lastModifiedBy>
  <cp:revision>108</cp:revision>
  <dcterms:created xsi:type="dcterms:W3CDTF">2019-02-18T13:14:21Z</dcterms:created>
  <dcterms:modified xsi:type="dcterms:W3CDTF">2019-02-19T15:17:10Z</dcterms:modified>
</cp:coreProperties>
</file>