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4"/>
  </p:notesMasterIdLst>
  <p:sldIdLst>
    <p:sldId id="256" r:id="rId2"/>
    <p:sldId id="257" r:id="rId3"/>
    <p:sldId id="258" r:id="rId4"/>
    <p:sldId id="259" r:id="rId5"/>
    <p:sldId id="268" r:id="rId6"/>
    <p:sldId id="269" r:id="rId7"/>
    <p:sldId id="261" r:id="rId8"/>
    <p:sldId id="271" r:id="rId9"/>
    <p:sldId id="260" r:id="rId10"/>
    <p:sldId id="262" r:id="rId11"/>
    <p:sldId id="263" r:id="rId12"/>
    <p:sldId id="264" r:id="rId13"/>
    <p:sldId id="265" r:id="rId14"/>
    <p:sldId id="270" r:id="rId15"/>
    <p:sldId id="274" r:id="rId16"/>
    <p:sldId id="267" r:id="rId17"/>
    <p:sldId id="272" r:id="rId18"/>
    <p:sldId id="273" r:id="rId19"/>
    <p:sldId id="276" r:id="rId20"/>
    <p:sldId id="277" r:id="rId21"/>
    <p:sldId id="278" r:id="rId22"/>
    <p:sldId id="279" r:id="rId23"/>
    <p:sldId id="280" r:id="rId24"/>
    <p:sldId id="281" r:id="rId25"/>
    <p:sldId id="283" r:id="rId26"/>
    <p:sldId id="284" r:id="rId27"/>
    <p:sldId id="282" r:id="rId28"/>
    <p:sldId id="285" r:id="rId29"/>
    <p:sldId id="288" r:id="rId30"/>
    <p:sldId id="286" r:id="rId31"/>
    <p:sldId id="287" r:id="rId32"/>
    <p:sldId id="289"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2D"/>
    <a:srgbClr val="FF7C8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79926" autoAdjust="0"/>
  </p:normalViewPr>
  <p:slideViewPr>
    <p:cSldViewPr snapToGrid="0">
      <p:cViewPr varScale="1">
        <p:scale>
          <a:sx n="80" d="100"/>
          <a:sy n="80" d="100"/>
        </p:scale>
        <p:origin x="108" y="336"/>
      </p:cViewPr>
      <p:guideLst/>
    </p:cSldViewPr>
  </p:slideViewPr>
  <p:outlineViewPr>
    <p:cViewPr>
      <p:scale>
        <a:sx n="33" d="100"/>
        <a:sy n="33" d="100"/>
      </p:scale>
      <p:origin x="0" y="-10944"/>
    </p:cViewPr>
  </p:outlineViewPr>
  <p:notesTextViewPr>
    <p:cViewPr>
      <p:scale>
        <a:sx n="1" d="1"/>
        <a:sy n="1" d="1"/>
      </p:scale>
      <p:origin x="0" y="0"/>
    </p:cViewPr>
  </p:notesTextViewPr>
  <p:sorterViewPr>
    <p:cViewPr>
      <p:scale>
        <a:sx n="100" d="100"/>
        <a:sy n="100" d="100"/>
      </p:scale>
      <p:origin x="0" y="-1866"/>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E9848-929B-498C-9AE5-F1C0BB57664C}" type="datetimeFigureOut">
              <a:rPr lang="en-IE" smtClean="0"/>
              <a:t>17/01/2019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97D2C-A02E-468A-9E55-021A348F6335}" type="slidenum">
              <a:rPr lang="en-IE" smtClean="0"/>
              <a:t>‹#›</a:t>
            </a:fld>
            <a:endParaRPr lang="en-IE"/>
          </a:p>
        </p:txBody>
      </p:sp>
    </p:spTree>
    <p:extLst>
      <p:ext uri="{BB962C8B-B14F-4D97-AF65-F5344CB8AC3E}">
        <p14:creationId xmlns:p14="http://schemas.microsoft.com/office/powerpoint/2010/main" val="178827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a:t>
            </a:fld>
            <a:endParaRPr lang="en-IE"/>
          </a:p>
        </p:txBody>
      </p:sp>
    </p:spTree>
    <p:extLst>
      <p:ext uri="{BB962C8B-B14F-4D97-AF65-F5344CB8AC3E}">
        <p14:creationId xmlns:p14="http://schemas.microsoft.com/office/powerpoint/2010/main" val="522599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The operating system abstracts the hardware machine: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operating system is a software environment which ‘hides’ the hardware from the user environment. Programming the hardware directly is a tedious exercise, which requires a lot of low-level knowledge of the hardware architecture and the various interfaces. The operating system provides the programmer with a simpler environment where the hardware detail becomes more abstract and easier to use. For example, consider the concept of a simple file. A file is an abstraction to represent a collection of bytes stored on a physical disk (usually). To access these data bytes directly through the hardware, knowledge of the disk drive controller design and knowledge of the low-level format details of the disk drive is required. However, the operating system provides the file concept so that a user can simply open a file by using the file name and read and write the file in a simple fashion. The operating system provides the necessary device driver to interface to the disk drive’s hardware and provides the filing system to manage the various files. The programmer accesses the operating system via the API (application programmer’s interface). The API provides a library of system calls which can be used by the high-level language compiler or interpreter. Thus the programmer is ‘talking’ to the API and not to the underlying hardware; we say that a virtual machine is created which abstracts the underlying hardware.</a:t>
            </a:r>
          </a:p>
          <a:p>
            <a:endParaRPr lang="en-GB" sz="1200" kern="1200" dirty="0" smtClean="0">
              <a:solidFill>
                <a:schemeClr val="tx1"/>
              </a:solidFill>
              <a:effectLst/>
              <a:latin typeface="+mn-lt"/>
              <a:ea typeface="+mn-ea"/>
              <a:cs typeface="+mn-cs"/>
            </a:endParaRPr>
          </a:p>
          <a:p>
            <a:r>
              <a:rPr lang="en-IE" dirty="0" smtClean="0"/>
              <a:t>File system provides a simple abstraction of permanent storage, i.e., storage that doesn’t go away when your program terminates or you shut down the computer.</a:t>
            </a:r>
          </a:p>
          <a:p>
            <a:endParaRPr lang="en-IE" sz="1200" kern="1200" dirty="0" smtClean="0">
              <a:solidFill>
                <a:schemeClr val="tx1"/>
              </a:solidFill>
              <a:effectLst/>
              <a:latin typeface="+mn-lt"/>
              <a:ea typeface="+mn-ea"/>
              <a:cs typeface="+mn-cs"/>
            </a:endParaRPr>
          </a:p>
          <a:p>
            <a:r>
              <a:rPr lang="en-IE" dirty="0" smtClean="0"/>
              <a:t>A program is an abstraction that we view as consisting of data and code. Somehow we’ve got to build programs from the pieces of hardware available to us, in particular memory, disks, and processors.</a:t>
            </a:r>
          </a:p>
          <a:p>
            <a:endParaRPr lang="en-IE" sz="1200" kern="1200" dirty="0" smtClean="0">
              <a:solidFill>
                <a:schemeClr val="tx1"/>
              </a:solidFill>
              <a:effectLst/>
              <a:latin typeface="+mn-lt"/>
              <a:ea typeface="+mn-ea"/>
              <a:cs typeface="+mn-cs"/>
            </a:endParaRPr>
          </a:p>
          <a:p>
            <a:r>
              <a:rPr lang="en-IE" sz="1200" kern="1200" dirty="0" smtClean="0">
                <a:solidFill>
                  <a:schemeClr val="tx1"/>
                </a:solidFill>
                <a:effectLst/>
                <a:latin typeface="+mn-lt"/>
                <a:ea typeface="+mn-ea"/>
                <a:cs typeface="+mn-cs"/>
              </a:rPr>
              <a:t>Memory - </a:t>
            </a:r>
            <a:r>
              <a:rPr lang="en-IE" dirty="0" smtClean="0"/>
              <a:t>Using various hardware features, each program is prevented from accessing private portions of other programs. Shared portions can be accessed, but only in a read-only fashion. When the operating system is executing, it can access the user programs. But when user programs are executing, they can access the operating system only to do prescribed requests.</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10</a:t>
            </a:fld>
            <a:endParaRPr lang="en-IE"/>
          </a:p>
        </p:txBody>
      </p:sp>
    </p:spTree>
    <p:extLst>
      <p:ext uri="{BB962C8B-B14F-4D97-AF65-F5344CB8AC3E}">
        <p14:creationId xmlns:p14="http://schemas.microsoft.com/office/powerpoint/2010/main" val="312863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The operating system as a resource manager:</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Since multiple processes (tasks) and possibly multiple users can access the operating system at the same time, the management of system resources becomes very important. For example if two processes attempt to access a printer at the same times then the printed output may be garbled with mixed text from both processes. Hence the operating system needs to provide special synchronisation support to help manage the various system resources.</a:t>
            </a:r>
            <a:r>
              <a:rPr lang="en-GB" sz="1200" b="1"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IE" dirty="0" smtClean="0"/>
              <a:t>As mentioned already the OS is responsible for controlling the use of a computer’s resources, such as I/O, main and secondary memory, and processor execution time. But this control is exercised in a unusual way.</a:t>
            </a:r>
          </a:p>
          <a:p>
            <a:r>
              <a:rPr lang="en-IE" dirty="0" smtClean="0"/>
              <a:t>Like other computer programs, the OS consists of instructions executed by the processor. While executing, the OS decides how processor time is to be allocated and which computer resources are available for use. But in order for the processor to act on these decisions, it must cease executing the OS program and execute other programs. Thus, the OS</a:t>
            </a:r>
            <a:r>
              <a:rPr lang="en-IE" baseline="0" dirty="0" smtClean="0"/>
              <a:t> </a:t>
            </a:r>
            <a:r>
              <a:rPr lang="en-IE" dirty="0" smtClean="0"/>
              <a:t>relinquishes control for the processor to do some </a:t>
            </a:r>
            <a:r>
              <a:rPr lang="en-IE" b="1" dirty="0" smtClean="0"/>
              <a:t>“useful” </a:t>
            </a:r>
            <a:r>
              <a:rPr lang="en-IE" dirty="0" smtClean="0"/>
              <a:t>work, then resumes control long enough to prepare the processor to do the next piece of work. </a:t>
            </a:r>
          </a:p>
          <a:p>
            <a:r>
              <a:rPr lang="en-IE" dirty="0" smtClean="0"/>
              <a:t>The OS and the memory management hardware (MMU)</a:t>
            </a:r>
            <a:r>
              <a:rPr lang="en-IE" baseline="0" dirty="0" smtClean="0"/>
              <a:t> </a:t>
            </a:r>
            <a:r>
              <a:rPr lang="en-IE" dirty="0" smtClean="0"/>
              <a:t>in the processor jointly control the allocation of main memory, as we shall see. The OS decides when an I/O device can be used by a program in execution, and controls access to and use of files. The processor itself is a resource, and the OS must determine how much processor time is to be devoted to the execution of a particular user program.</a:t>
            </a:r>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11</a:t>
            </a:fld>
            <a:endParaRPr lang="en-IE"/>
          </a:p>
        </p:txBody>
      </p:sp>
    </p:spTree>
    <p:extLst>
      <p:ext uri="{BB962C8B-B14F-4D97-AF65-F5344CB8AC3E}">
        <p14:creationId xmlns:p14="http://schemas.microsoft.com/office/powerpoint/2010/main" val="4227928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12</a:t>
            </a:fld>
            <a:endParaRPr lang="en-IE"/>
          </a:p>
        </p:txBody>
      </p:sp>
    </p:spTree>
    <p:extLst>
      <p:ext uri="{BB962C8B-B14F-4D97-AF65-F5344CB8AC3E}">
        <p14:creationId xmlns:p14="http://schemas.microsoft.com/office/powerpoint/2010/main" val="16034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smtClean="0"/>
              <a:t>Mainframe:</a:t>
            </a:r>
            <a:r>
              <a:rPr lang="en-IE" dirty="0" smtClean="0"/>
              <a:t> are also making something of a comeback as high-end Web servers, servers for large-scale electronic</a:t>
            </a:r>
            <a:r>
              <a:rPr lang="en-IE" baseline="0" dirty="0" smtClean="0"/>
              <a:t> </a:t>
            </a:r>
            <a:r>
              <a:rPr lang="en-IE" dirty="0" smtClean="0"/>
              <a:t>commerce sites, and servers for business-to-business transactions.</a:t>
            </a:r>
            <a:r>
              <a:rPr lang="en-IE" baseline="0" dirty="0" smtClean="0"/>
              <a:t> </a:t>
            </a:r>
            <a:r>
              <a:rPr lang="en-IE" dirty="0" smtClean="0"/>
              <a:t>The operating systems for mainframes are heavily oriented toward </a:t>
            </a:r>
            <a:r>
              <a:rPr lang="en-IE" dirty="0" smtClean="0"/>
              <a:t>processing</a:t>
            </a:r>
            <a:r>
              <a:rPr lang="en-IE" baseline="0" dirty="0" smtClean="0"/>
              <a:t> </a:t>
            </a:r>
            <a:r>
              <a:rPr lang="en-IE" dirty="0" smtClean="0"/>
              <a:t>many </a:t>
            </a:r>
            <a:r>
              <a:rPr lang="en-IE" dirty="0" smtClean="0"/>
              <a:t>jobs at once, most of which need prodigious amounts of I/O. They typically</a:t>
            </a:r>
            <a:r>
              <a:rPr lang="en-IE" baseline="0" dirty="0" smtClean="0"/>
              <a:t> </a:t>
            </a:r>
            <a:r>
              <a:rPr lang="en-IE" dirty="0" smtClean="0"/>
              <a:t>offer three kinds of services: </a:t>
            </a:r>
            <a:r>
              <a:rPr lang="en-IE" b="1" dirty="0" smtClean="0"/>
              <a:t>batch, transaction processing</a:t>
            </a:r>
            <a:r>
              <a:rPr lang="en-IE" dirty="0" smtClean="0"/>
              <a:t>, and </a:t>
            </a:r>
            <a:r>
              <a:rPr lang="en-IE" b="1" dirty="0" smtClean="0"/>
              <a:t>timesharing</a:t>
            </a:r>
            <a:r>
              <a:rPr lang="en-IE" dirty="0" smtClean="0"/>
              <a:t>.</a:t>
            </a:r>
          </a:p>
          <a:p>
            <a:r>
              <a:rPr lang="en-IE" b="1" dirty="0" smtClean="0"/>
              <a:t>Server:  </a:t>
            </a:r>
            <a:r>
              <a:rPr lang="en-IE" b="0" dirty="0" smtClean="0"/>
              <a:t>Internet providers run many server machines to support their customers</a:t>
            </a:r>
            <a:r>
              <a:rPr lang="en-IE" b="0" baseline="0" dirty="0" smtClean="0"/>
              <a:t> </a:t>
            </a:r>
            <a:r>
              <a:rPr lang="en-IE" b="0" dirty="0" smtClean="0"/>
              <a:t>and Websites use servers to store the Web pages and handle the incoming requests. Typical server operating systems are Solaris, FreeBSD, Linux (Red Hat</a:t>
            </a:r>
            <a:r>
              <a:rPr lang="en-IE" b="0" baseline="0" dirty="0" smtClean="0"/>
              <a:t>) </a:t>
            </a:r>
            <a:r>
              <a:rPr lang="en-IE" b="0" dirty="0" smtClean="0"/>
              <a:t>and Windows </a:t>
            </a:r>
            <a:r>
              <a:rPr lang="en-IE" b="0" dirty="0" smtClean="0"/>
              <a:t>Server</a:t>
            </a:r>
            <a:r>
              <a:rPr lang="en-IE" b="0" baseline="0" dirty="0" smtClean="0"/>
              <a:t> </a:t>
            </a:r>
            <a:r>
              <a:rPr lang="en-IE" b="0" dirty="0" smtClean="0"/>
              <a:t>201x</a:t>
            </a:r>
            <a:r>
              <a:rPr lang="en-IE" b="0" dirty="0" smtClean="0"/>
              <a:t>.</a:t>
            </a:r>
          </a:p>
          <a:p>
            <a:r>
              <a:rPr lang="en-IE" b="1" dirty="0" smtClean="0"/>
              <a:t>Multi:</a:t>
            </a:r>
            <a:r>
              <a:rPr lang="en-IE" b="0" baseline="0" dirty="0" smtClean="0"/>
              <a:t> They need special operating systems, but often these are variations on the server operating systems, with special features for communication, connectivity, and consistency. With the recent advent of multicore chips for personal computers, even conventional desktop and notebook operating systems are starting to deal with at least small-scale multiprocessors and the number of cores is likely to grow over time.</a:t>
            </a:r>
          </a:p>
          <a:p>
            <a:r>
              <a:rPr lang="en-IE" b="1" baseline="0" dirty="0" smtClean="0"/>
              <a:t>Personal:</a:t>
            </a:r>
            <a:r>
              <a:rPr lang="en-IE" b="0" baseline="0" dirty="0" smtClean="0"/>
              <a:t> The next category is the personal computer operating system. Modern ones all support multiprogramming, often with dozens of programs started up at boot time. Their job is to provide good support to a single user. They are widely used </a:t>
            </a:r>
            <a:r>
              <a:rPr lang="en-IE" b="0" baseline="0" dirty="0" smtClean="0"/>
              <a:t>for word </a:t>
            </a:r>
            <a:r>
              <a:rPr lang="en-IE" b="0" baseline="0" dirty="0" smtClean="0"/>
              <a:t>processing, spreadsheets, games, and Internet access. Common examples are Linux, FreeBSD, Windows 7, Windows 8, and Apple’s OS X. </a:t>
            </a:r>
          </a:p>
          <a:p>
            <a:r>
              <a:rPr lang="en-IE" b="1" baseline="0" dirty="0" smtClean="0"/>
              <a:t>Handheld:</a:t>
            </a:r>
            <a:r>
              <a:rPr lang="en-IE" b="0" baseline="0" dirty="0" smtClean="0"/>
              <a:t> Smartphones and tablets are the best-known examples. As we have already seen, this market is currently dominated </a:t>
            </a:r>
            <a:r>
              <a:rPr lang="en-IE" b="0" baseline="0" dirty="0" smtClean="0"/>
              <a:t>by Google’s </a:t>
            </a:r>
            <a:r>
              <a:rPr lang="en-IE" b="0" baseline="0" dirty="0" smtClean="0"/>
              <a:t>Android and Apple’s iOS, but they have many competitors. Most of these devices boast multicore CPUs, GPS, cameras and other sensors, copious amounts of memory, and sophisticated operating systems. </a:t>
            </a:r>
          </a:p>
          <a:p>
            <a:r>
              <a:rPr lang="en-IE" b="1" baseline="0" dirty="0" smtClean="0"/>
              <a:t>Embedded:</a:t>
            </a:r>
            <a:r>
              <a:rPr lang="en-IE" b="0" baseline="0" dirty="0" smtClean="0"/>
              <a:t> The main property which distinguishes embedded systems from handhelds is the certainty that no untrusted software will ever run on it. You cannot download new applications to your microwave oven all the software is in ROM. This means that there is no need for protection between applications, leading to design simplification. Systems such as Embedded Linux, QNX </a:t>
            </a:r>
            <a:r>
              <a:rPr lang="en-IE" b="0" baseline="0" dirty="0" smtClean="0"/>
              <a:t>and VxWorks </a:t>
            </a:r>
            <a:r>
              <a:rPr lang="en-IE" b="0" baseline="0" dirty="0" smtClean="0"/>
              <a:t>are popular in this domain.</a:t>
            </a:r>
          </a:p>
          <a:p>
            <a:r>
              <a:rPr lang="en-IE" b="1" baseline="0" dirty="0" smtClean="0"/>
              <a:t>Real:</a:t>
            </a:r>
            <a:r>
              <a:rPr lang="en-IE" b="0" baseline="0" dirty="0" smtClean="0"/>
              <a:t> If the action absolutely must occur at a certain moment (or within a certain range), we have </a:t>
            </a:r>
            <a:r>
              <a:rPr lang="en-IE" b="1" baseline="0" dirty="0" smtClean="0"/>
              <a:t>a hard real-time system</a:t>
            </a:r>
            <a:r>
              <a:rPr lang="en-IE" b="0" baseline="0" dirty="0" smtClean="0"/>
              <a:t>. Many of these are found in industrial process control, avionics, military, and similar application areas. These systems must provide absolute guarantees that a certain action will occur by a certain time. A </a:t>
            </a:r>
            <a:r>
              <a:rPr lang="en-IE" b="1" baseline="0" dirty="0" smtClean="0"/>
              <a:t>soft real-time system</a:t>
            </a:r>
            <a:r>
              <a:rPr lang="en-IE" b="0" baseline="0" dirty="0" smtClean="0"/>
              <a:t>, is one where missing an occasional deadline, while not desirable, is acceptable and does not cause any permanent damage. Digital audio or multimedia systems fall in this category. Smartphones are also soft real-time systems.</a:t>
            </a:r>
            <a:endParaRPr lang="en-IE" b="0" dirty="0"/>
          </a:p>
        </p:txBody>
      </p:sp>
      <p:sp>
        <p:nvSpPr>
          <p:cNvPr id="4" name="Slide Number Placeholder 3"/>
          <p:cNvSpPr>
            <a:spLocks noGrp="1"/>
          </p:cNvSpPr>
          <p:nvPr>
            <p:ph type="sldNum" sz="quarter" idx="10"/>
          </p:nvPr>
        </p:nvSpPr>
        <p:spPr/>
        <p:txBody>
          <a:bodyPr/>
          <a:lstStyle/>
          <a:p>
            <a:fld id="{51497D2C-A02E-468A-9E55-021A348F6335}" type="slidenum">
              <a:rPr lang="en-IE" smtClean="0"/>
              <a:t>13</a:t>
            </a:fld>
            <a:endParaRPr lang="en-IE"/>
          </a:p>
        </p:txBody>
      </p:sp>
    </p:spTree>
    <p:extLst>
      <p:ext uri="{BB962C8B-B14F-4D97-AF65-F5344CB8AC3E}">
        <p14:creationId xmlns:p14="http://schemas.microsoft.com/office/powerpoint/2010/main" val="2457636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operating system provides certain services to </a:t>
            </a:r>
            <a:r>
              <a:rPr lang="en-IE" baseline="0" dirty="0" smtClean="0"/>
              <a:t> </a:t>
            </a:r>
            <a:r>
              <a:rPr lang="en-IE" dirty="0" smtClean="0"/>
              <a:t>programs and to the users of those programs. The operating system </a:t>
            </a:r>
            <a:r>
              <a:rPr lang="en-IE" baseline="0" dirty="0" smtClean="0"/>
              <a:t> </a:t>
            </a:r>
            <a:r>
              <a:rPr lang="en-IE" dirty="0" smtClean="0"/>
              <a:t>functions provided for the convenience of the programmer to make the programming task easier are as follows: </a:t>
            </a:r>
          </a:p>
          <a:p>
            <a:r>
              <a:rPr lang="en-IE" b="1" dirty="0" smtClean="0"/>
              <a:t>1. UI: </a:t>
            </a:r>
            <a:r>
              <a:rPr lang="en-IE" dirty="0" smtClean="0"/>
              <a:t>Almost all operating systems have a user interface (UI).</a:t>
            </a:r>
            <a:r>
              <a:rPr lang="en-IE" baseline="0" dirty="0" smtClean="0"/>
              <a:t> </a:t>
            </a:r>
            <a:r>
              <a:rPr lang="en-IE" dirty="0" smtClean="0"/>
              <a:t>This interface can take several forms. One is a command-line interface</a:t>
            </a:r>
            <a:r>
              <a:rPr lang="en-IE" baseline="0" dirty="0" smtClean="0"/>
              <a:t> </a:t>
            </a:r>
            <a:r>
              <a:rPr lang="en-IE" dirty="0" smtClean="0"/>
              <a:t>(CLI), which uses text commands and a method for entering them (say,</a:t>
            </a:r>
            <a:r>
              <a:rPr lang="en-IE" baseline="0" dirty="0" smtClean="0"/>
              <a:t> </a:t>
            </a:r>
            <a:r>
              <a:rPr lang="en-IE" dirty="0" smtClean="0"/>
              <a:t>a keyboard for typing in commands in a speciﬁc format with speciﬁc</a:t>
            </a:r>
            <a:r>
              <a:rPr lang="en-IE" baseline="0" dirty="0" smtClean="0"/>
              <a:t> </a:t>
            </a:r>
            <a:r>
              <a:rPr lang="en-IE" dirty="0" smtClean="0"/>
              <a:t>options).</a:t>
            </a:r>
          </a:p>
          <a:p>
            <a:r>
              <a:rPr lang="en-IE" b="1" dirty="0" smtClean="0"/>
              <a:t>2. Program D&amp;E:</a:t>
            </a:r>
            <a:r>
              <a:rPr lang="en-IE" dirty="0" smtClean="0"/>
              <a:t> The OS provides a variety of facilities and services, such as editors and debuggers, to assist the programmer in creating programs. Typically, these services are in the form of utility programs that, while not strictly part of the core of the OS, are supplied with the OS, and are referred to as application program development tools. Users will also want to execute programs. The system must be able to load a program into memory and run it. The program must be able to end its execution either normally or abnormally. </a:t>
            </a:r>
          </a:p>
          <a:p>
            <a:r>
              <a:rPr lang="en-IE" b="1" dirty="0" smtClean="0"/>
              <a:t>3. Input/output operations: </a:t>
            </a:r>
            <a:r>
              <a:rPr lang="en-IE" dirty="0" smtClean="0"/>
              <a:t>A running program may require input and output. This I/O may involve a file or an I/O device. Since a user program cannot execute I/O operations directly, the operating system must provide some means to do so. Each I/O device requires its own peculiar set of instructions or control signals for operation. The OS provides a uniform interface that hides these details so programmers can access such devices with ease.</a:t>
            </a:r>
          </a:p>
          <a:p>
            <a:r>
              <a:rPr lang="en-IE" b="1" dirty="0" smtClean="0"/>
              <a:t>4. File system manipulation: </a:t>
            </a:r>
            <a:r>
              <a:rPr lang="en-IE" dirty="0" smtClean="0"/>
              <a:t>It should be obvious that user want to read and write files, also want to create and delete files by name, operating system provides all the file manipulation operations like create a file, read a file, write to a file, delete a file. In the case of a system with multiple users, the OS may provide protection mechanisms to control access to the files.</a:t>
            </a:r>
          </a:p>
          <a:p>
            <a:r>
              <a:rPr lang="en-IE" b="1" dirty="0" smtClean="0"/>
              <a:t>5. Error detection: </a:t>
            </a:r>
            <a:r>
              <a:rPr lang="en-IE" dirty="0" smtClean="0"/>
              <a:t>The operating system constantly needs to be aware of possible errors. Errors may occur in the CPU and memory hardware such as a memory error or power failure and in Input/output devices such as a printer out of paper or in the user program such as an </a:t>
            </a:r>
          </a:p>
          <a:p>
            <a:r>
              <a:rPr lang="en-IE" dirty="0" smtClean="0"/>
              <a:t>arithmetic overflow or access to illegal memory location.</a:t>
            </a:r>
            <a:r>
              <a:rPr lang="en-IE" baseline="0" dirty="0" smtClean="0"/>
              <a:t> In each case, the OS must  provide a response that clears the error condition with the least impact on running applications. The response may range from ending the program that caused the error, to retrying the operation, or simply reporting the error to the application.</a:t>
            </a:r>
            <a:endParaRPr lang="en-IE" dirty="0" smtClean="0"/>
          </a:p>
          <a:p>
            <a:r>
              <a:rPr lang="en-IE" b="1" dirty="0" smtClean="0"/>
              <a:t>6. Resource allocation: </a:t>
            </a:r>
            <a:r>
              <a:rPr lang="en-IE" dirty="0" smtClean="0"/>
              <a:t>When there are multiple users or multiple jobs running at the same time, resources must be allocated to each of them. Many different types of resources are managed by the operating system. </a:t>
            </a:r>
          </a:p>
          <a:p>
            <a:r>
              <a:rPr lang="en-IE" b="1" dirty="0" smtClean="0"/>
              <a:t>7. Accounting: </a:t>
            </a:r>
            <a:r>
              <a:rPr lang="en-IE" dirty="0" smtClean="0"/>
              <a:t>In multi-user system, operating system keep track of which user uses how many and which kind of computer resources. A good OS will collect usage statistics for various resources and monitor performance parameters such as response time. On any system, this information is useful in anticipating the need for future enhancements and in </a:t>
            </a:r>
          </a:p>
          <a:p>
            <a:r>
              <a:rPr lang="en-IE" dirty="0" smtClean="0"/>
              <a:t>tuning the system to improve performance.</a:t>
            </a:r>
          </a:p>
          <a:p>
            <a:r>
              <a:rPr lang="en-IE" b="1" dirty="0" smtClean="0"/>
              <a:t>8. Protection: </a:t>
            </a:r>
            <a:r>
              <a:rPr lang="en-IE" dirty="0" smtClean="0"/>
              <a:t>In multi-user system, when jobs of more than one user executed simultaneously, it should not be possible for one job to interfere </a:t>
            </a:r>
          </a:p>
          <a:p>
            <a:r>
              <a:rPr lang="en-IE" dirty="0" smtClean="0"/>
              <a:t>with the other. </a:t>
            </a:r>
          </a:p>
          <a:p>
            <a:r>
              <a:rPr lang="en-IE" b="1" dirty="0" smtClean="0"/>
              <a:t>9. ABI: </a:t>
            </a:r>
            <a:r>
              <a:rPr lang="en-IE" dirty="0" smtClean="0"/>
              <a:t>The ABI defines a standard for binary portability across programs. The ABI defines the system call interface to the operating system, and the hardware resources and services available in a system </a:t>
            </a:r>
          </a:p>
          <a:p>
            <a:r>
              <a:rPr lang="en-IE" dirty="0" smtClean="0"/>
              <a:t>through the user Instruction Set Architecture (ISA.)</a:t>
            </a:r>
          </a:p>
          <a:p>
            <a:r>
              <a:rPr lang="en-IE" b="1" dirty="0" smtClean="0"/>
              <a:t>10. API:</a:t>
            </a:r>
            <a:r>
              <a:rPr lang="en-IE" dirty="0" smtClean="0"/>
              <a:t> The API gives a program access to the hardware resources and services available in a system through the user ISA supplemented with high-level language (HLL) library calls. Any system calls are usually performed through libraries. Using an API enables application software to be ported easily, through recompilation, to other systems that support the same API.</a:t>
            </a:r>
          </a:p>
          <a:p>
            <a:r>
              <a:rPr lang="en-IE" dirty="0" smtClean="0"/>
              <a:t> </a:t>
            </a: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14</a:t>
            </a:fld>
            <a:endParaRPr lang="en-IE"/>
          </a:p>
        </p:txBody>
      </p:sp>
    </p:spTree>
    <p:extLst>
      <p:ext uri="{BB962C8B-B14F-4D97-AF65-F5344CB8AC3E}">
        <p14:creationId xmlns:p14="http://schemas.microsoft.com/office/powerpoint/2010/main" val="2812124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16</a:t>
            </a:fld>
            <a:endParaRPr lang="en-IE"/>
          </a:p>
        </p:txBody>
      </p:sp>
    </p:spTree>
    <p:extLst>
      <p:ext uri="{BB962C8B-B14F-4D97-AF65-F5344CB8AC3E}">
        <p14:creationId xmlns:p14="http://schemas.microsoft.com/office/powerpoint/2010/main" val="3616206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2400" dirty="0" smtClean="0"/>
              <a:t>A Process needs resources to accomplish its task:</a:t>
            </a:r>
          </a:p>
          <a:p>
            <a:pPr marL="342900" indent="-342900" eaLnBrk="1" hangingPunct="1">
              <a:buFontTx/>
              <a:buChar char="-"/>
            </a:pPr>
            <a:r>
              <a:rPr lang="en-US" altLang="en-US" sz="2000" dirty="0" smtClean="0"/>
              <a:t>CPU, memory, I/O devices, files</a:t>
            </a:r>
            <a:r>
              <a:rPr lang="en-US" altLang="en-US" sz="2000" baseline="0" dirty="0" smtClean="0"/>
              <a:t> &amp; </a:t>
            </a:r>
            <a:r>
              <a:rPr lang="en-US" altLang="en-US" sz="2000" dirty="0" smtClean="0"/>
              <a:t>Initialization data</a:t>
            </a:r>
          </a:p>
          <a:p>
            <a:pPr marL="342900" indent="-342900" eaLnBrk="1" hangingPunct="1">
              <a:buFontTx/>
              <a:buChar char="-"/>
            </a:pPr>
            <a:endParaRPr lang="en-US" altLang="en-US" sz="20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t>Process termination requires reclaim of any reusable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t>Typically a system has many processes, some user, some operating system running concurrently on one or more CPUs.</a:t>
            </a:r>
          </a:p>
          <a:p>
            <a:pPr marL="0" indent="0" eaLnBrk="1" hangingPunct="1">
              <a:buFontTx/>
              <a:buNone/>
            </a:pPr>
            <a:endParaRPr lang="en-US" altLang="en-US" sz="2000" dirty="0" smtClean="0"/>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19</a:t>
            </a:fld>
            <a:endParaRPr lang="en-IE"/>
          </a:p>
        </p:txBody>
      </p:sp>
    </p:spTree>
    <p:extLst>
      <p:ext uri="{BB962C8B-B14F-4D97-AF65-F5344CB8AC3E}">
        <p14:creationId xmlns:p14="http://schemas.microsoft.com/office/powerpoint/2010/main" val="2573286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Associated with each process is its address space, a list of</a:t>
            </a:r>
            <a:r>
              <a:rPr lang="en-IE" baseline="0" dirty="0" smtClean="0"/>
              <a:t> </a:t>
            </a:r>
            <a:r>
              <a:rPr lang="en-IE" dirty="0" smtClean="0"/>
              <a:t>memory locations from 0 to some maximum, which the process can read and write.</a:t>
            </a:r>
            <a:r>
              <a:rPr lang="en-IE" baseline="0" dirty="0" smtClean="0"/>
              <a:t> </a:t>
            </a:r>
            <a:r>
              <a:rPr lang="en-IE" dirty="0" smtClean="0"/>
              <a:t>The </a:t>
            </a:r>
            <a:r>
              <a:rPr lang="en-IE" b="1" dirty="0" smtClean="0"/>
              <a:t>address space </a:t>
            </a:r>
            <a:r>
              <a:rPr lang="en-IE" dirty="0" smtClean="0"/>
              <a:t>contains the executable program, the program’s data, and its</a:t>
            </a:r>
            <a:r>
              <a:rPr lang="en-IE" baseline="0" dirty="0" smtClean="0"/>
              <a:t> </a:t>
            </a:r>
            <a:r>
              <a:rPr lang="en-IE" dirty="0" smtClean="0"/>
              <a:t>stack. Also associated with each process is a set of resources, commonly including</a:t>
            </a:r>
            <a:r>
              <a:rPr lang="en-IE" baseline="0" dirty="0" smtClean="0"/>
              <a:t> </a:t>
            </a:r>
            <a:r>
              <a:rPr lang="en-IE" dirty="0" smtClean="0"/>
              <a:t>registers (including the program counter and stack pointer), a list of open files, outstanding alarms, lists of related processes, and all the other information needed to</a:t>
            </a:r>
            <a:r>
              <a:rPr lang="en-IE" baseline="0" dirty="0" smtClean="0"/>
              <a:t> </a:t>
            </a:r>
            <a:r>
              <a:rPr lang="en-IE" dirty="0" smtClean="0"/>
              <a:t>run the program. A process is fundamentally a container that holds all the information needed to run a program.</a:t>
            </a:r>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20</a:t>
            </a:fld>
            <a:endParaRPr lang="en-IE"/>
          </a:p>
        </p:txBody>
      </p:sp>
    </p:spTree>
    <p:extLst>
      <p:ext uri="{BB962C8B-B14F-4D97-AF65-F5344CB8AC3E}">
        <p14:creationId xmlns:p14="http://schemas.microsoft.com/office/powerpoint/2010/main" val="1826250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24</a:t>
            </a:fld>
            <a:endParaRPr lang="en-IE"/>
          </a:p>
        </p:txBody>
      </p:sp>
    </p:spTree>
    <p:extLst>
      <p:ext uri="{BB962C8B-B14F-4D97-AF65-F5344CB8AC3E}">
        <p14:creationId xmlns:p14="http://schemas.microsoft.com/office/powerpoint/2010/main" val="2764889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process known as the </a:t>
            </a:r>
            <a:r>
              <a:rPr lang="en-GB" b="1" dirty="0" smtClean="0"/>
              <a:t>dispatcher</a:t>
            </a:r>
            <a:r>
              <a:rPr lang="en-GB" dirty="0" smtClean="0"/>
              <a:t> ( the dispatcher is part of the scheduler operation, described later) is responsible assigning the CPU to a process for a selected time period. At any one instant in time one process is </a:t>
            </a:r>
            <a:r>
              <a:rPr lang="en-GB" b="1" dirty="0" smtClean="0"/>
              <a:t>running</a:t>
            </a:r>
            <a:r>
              <a:rPr lang="en-GB" dirty="0" smtClean="0"/>
              <a:t> on the CPU.</a:t>
            </a:r>
          </a:p>
          <a:p>
            <a:r>
              <a:rPr lang="en-GB" dirty="0" smtClean="0"/>
              <a:t>Processes often need to interact with one another. A running process may become </a:t>
            </a:r>
            <a:r>
              <a:rPr lang="en-GB" b="1" dirty="0" smtClean="0"/>
              <a:t>blocked</a:t>
            </a:r>
            <a:r>
              <a:rPr lang="en-GB" dirty="0" smtClean="0"/>
              <a:t> if it reaches a point where it awaits input from another process or awaits a response from a relatively slow peripheral device. </a:t>
            </a:r>
          </a:p>
          <a:p>
            <a:r>
              <a:rPr lang="en-GB" sz="1200" kern="1200" dirty="0" smtClean="0">
                <a:solidFill>
                  <a:schemeClr val="tx1"/>
                </a:solidFill>
                <a:effectLst/>
                <a:latin typeface="+mn-lt"/>
                <a:ea typeface="+mn-ea"/>
                <a:cs typeface="+mn-cs"/>
              </a:rPr>
              <a:t>At a point in time a process may be </a:t>
            </a:r>
            <a:r>
              <a:rPr lang="en-GB" sz="1200" b="1" kern="1200" dirty="0" smtClean="0">
                <a:solidFill>
                  <a:schemeClr val="tx1"/>
                </a:solidFill>
                <a:effectLst/>
                <a:latin typeface="+mn-lt"/>
                <a:ea typeface="+mn-ea"/>
                <a:cs typeface="+mn-cs"/>
              </a:rPr>
              <a:t>ready</a:t>
            </a:r>
            <a:r>
              <a:rPr lang="en-GB" sz="1200" kern="1200" dirty="0" smtClean="0">
                <a:solidFill>
                  <a:schemeClr val="tx1"/>
                </a:solidFill>
                <a:effectLst/>
                <a:latin typeface="+mn-lt"/>
                <a:ea typeface="+mn-ea"/>
                <a:cs typeface="+mn-cs"/>
              </a:rPr>
              <a:t> to run but may have not yet been selected to the </a:t>
            </a:r>
            <a:r>
              <a:rPr lang="en-GB" sz="1200" b="1" kern="1200" dirty="0" smtClean="0">
                <a:solidFill>
                  <a:schemeClr val="tx1"/>
                </a:solidFill>
                <a:effectLst/>
                <a:latin typeface="+mn-lt"/>
                <a:ea typeface="+mn-ea"/>
                <a:cs typeface="+mn-cs"/>
              </a:rPr>
              <a:t>running</a:t>
            </a:r>
            <a:r>
              <a:rPr lang="en-GB" sz="1200" kern="1200" dirty="0" smtClean="0">
                <a:solidFill>
                  <a:schemeClr val="tx1"/>
                </a:solidFill>
                <a:effectLst/>
                <a:latin typeface="+mn-lt"/>
                <a:ea typeface="+mn-ea"/>
                <a:cs typeface="+mn-cs"/>
              </a:rPr>
              <a:t> state by the dispatcher. </a:t>
            </a:r>
          </a:p>
          <a:p>
            <a:r>
              <a:rPr lang="en-IE" dirty="0" smtClean="0"/>
              <a:t>These names are arbitrary, and they vary across operating systems. The states</a:t>
            </a:r>
            <a:r>
              <a:rPr lang="en-IE" baseline="0" dirty="0" smtClean="0"/>
              <a:t> </a:t>
            </a:r>
            <a:r>
              <a:rPr lang="en-IE" dirty="0" smtClean="0"/>
              <a:t>that they represent are found on all systems, however. Certain operating</a:t>
            </a:r>
            <a:r>
              <a:rPr lang="en-IE" baseline="0" dirty="0" smtClean="0"/>
              <a:t> </a:t>
            </a:r>
            <a:r>
              <a:rPr lang="en-IE" dirty="0" smtClean="0"/>
              <a:t>systems also</a:t>
            </a:r>
            <a:r>
              <a:rPr lang="en-IE" baseline="0" dirty="0" smtClean="0"/>
              <a:t> </a:t>
            </a:r>
            <a:r>
              <a:rPr lang="en-IE" dirty="0" smtClean="0"/>
              <a:t>more ﬁnely delineate process states. It is important to realize</a:t>
            </a:r>
            <a:r>
              <a:rPr lang="en-IE" baseline="0" dirty="0" smtClean="0"/>
              <a:t> </a:t>
            </a:r>
            <a:r>
              <a:rPr lang="en-IE" dirty="0" smtClean="0"/>
              <a:t>that only one process can be running on any processor at any instant. Many</a:t>
            </a:r>
            <a:r>
              <a:rPr lang="en-IE" baseline="0" dirty="0" smtClean="0"/>
              <a:t> </a:t>
            </a:r>
            <a:r>
              <a:rPr lang="en-IE" dirty="0" smtClean="0"/>
              <a:t>processes may be ready and waiting, however. The state diagram corresponding</a:t>
            </a:r>
            <a:r>
              <a:rPr lang="en-IE" baseline="0" dirty="0" smtClean="0"/>
              <a:t> </a:t>
            </a:r>
            <a:r>
              <a:rPr lang="en-IE" dirty="0" smtClean="0"/>
              <a:t>to these states is presented on the next slide.</a:t>
            </a:r>
            <a:endParaRPr lang="en-GB" dirty="0" smtClean="0"/>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25</a:t>
            </a:fld>
            <a:endParaRPr lang="en-IE"/>
          </a:p>
        </p:txBody>
      </p:sp>
    </p:spTree>
    <p:extLst>
      <p:ext uri="{BB962C8B-B14F-4D97-AF65-F5344CB8AC3E}">
        <p14:creationId xmlns:p14="http://schemas.microsoft.com/office/powerpoint/2010/main" val="316758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2</a:t>
            </a:fld>
            <a:endParaRPr lang="en-IE"/>
          </a:p>
        </p:txBody>
      </p:sp>
    </p:spTree>
    <p:extLst>
      <p:ext uri="{BB962C8B-B14F-4D97-AF65-F5344CB8AC3E}">
        <p14:creationId xmlns:p14="http://schemas.microsoft.com/office/powerpoint/2010/main" val="3843087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Processes can move between states, they are said to make </a:t>
            </a:r>
            <a:r>
              <a:rPr lang="en-GB" sz="1200" b="1" kern="1200" dirty="0" smtClean="0">
                <a:solidFill>
                  <a:schemeClr val="tx1"/>
                </a:solidFill>
                <a:effectLst/>
                <a:latin typeface="+mn-lt"/>
                <a:ea typeface="+mn-ea"/>
                <a:cs typeface="+mn-cs"/>
              </a:rPr>
              <a:t>state transitions</a:t>
            </a:r>
            <a:r>
              <a:rPr lang="en-GB" sz="1200" kern="1200" dirty="0" smtClean="0">
                <a:solidFill>
                  <a:schemeClr val="tx1"/>
                </a:solidFill>
                <a:effectLst/>
                <a:latin typeface="+mn-lt"/>
                <a:ea typeface="+mn-ea"/>
                <a:cs typeface="+mn-cs"/>
              </a:rPr>
              <a:t>. The diagram shows a directed graph. Nodes represent possible process states. The CPU can execute only one process at a time so only one process at most can be in the running state at a given time.</a:t>
            </a:r>
            <a:endParaRPr lang="en-IE"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There are four possible state transitions described as follows:</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 Dispatcher selects the process for running (</a:t>
            </a:r>
            <a:r>
              <a:rPr lang="en-GB" sz="1200" b="1" kern="1200" dirty="0" smtClean="0">
                <a:solidFill>
                  <a:schemeClr val="tx1"/>
                </a:solidFill>
                <a:effectLst/>
                <a:latin typeface="+mn-lt"/>
                <a:ea typeface="+mn-ea"/>
                <a:cs typeface="+mn-cs"/>
              </a:rPr>
              <a:t>dispatch</a:t>
            </a:r>
            <a:r>
              <a:rPr lang="en-GB" sz="1200" kern="1200" dirty="0" smtClean="0">
                <a:solidFill>
                  <a:schemeClr val="tx1"/>
                </a:solidFill>
                <a:effectLst/>
                <a:latin typeface="+mn-lt"/>
                <a:ea typeface="+mn-ea"/>
                <a:cs typeface="+mn-cs"/>
              </a:rPr>
              <a:t>).</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b. The running process is stopped and put back to the ready state so that another process can run. This happens after the quantum time expires (</a:t>
            </a:r>
            <a:r>
              <a:rPr lang="en-GB" sz="1200" b="1" kern="1200" dirty="0" err="1" smtClean="0">
                <a:solidFill>
                  <a:schemeClr val="tx1"/>
                </a:solidFill>
                <a:effectLst/>
                <a:latin typeface="+mn-lt"/>
                <a:ea typeface="+mn-ea"/>
                <a:cs typeface="+mn-cs"/>
              </a:rPr>
              <a:t>quantum_time_out</a:t>
            </a:r>
            <a:r>
              <a:rPr lang="en-GB" sz="1200" kern="1200" dirty="0" smtClean="0">
                <a:solidFill>
                  <a:schemeClr val="tx1"/>
                </a:solidFill>
                <a:effectLst/>
                <a:latin typeface="+mn-lt"/>
                <a:ea typeface="+mn-ea"/>
                <a:cs typeface="+mn-cs"/>
              </a:rPr>
              <a:t>).</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c. Process voluntarily gives up the CPU (</a:t>
            </a:r>
            <a:r>
              <a:rPr lang="en-GB" sz="1200" b="1" kern="1200" dirty="0" smtClean="0">
                <a:solidFill>
                  <a:schemeClr val="tx1"/>
                </a:solidFill>
                <a:effectLst/>
                <a:latin typeface="+mn-lt"/>
                <a:ea typeface="+mn-ea"/>
                <a:cs typeface="+mn-cs"/>
              </a:rPr>
              <a:t>blocks</a:t>
            </a:r>
            <a:r>
              <a:rPr lang="en-GB" sz="1200" kern="1200" dirty="0" smtClean="0">
                <a:solidFill>
                  <a:schemeClr val="tx1"/>
                </a:solidFill>
                <a:effectLst/>
                <a:latin typeface="+mn-lt"/>
                <a:ea typeface="+mn-ea"/>
                <a:cs typeface="+mn-cs"/>
              </a:rPr>
              <a:t>). This normally happens after the  process initiates an I/O operation and has to wait for an event.</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d. The process is no longer blocked as the event upon which it was waiting has  occurred. The process goes to the ready state (</a:t>
            </a:r>
            <a:r>
              <a:rPr lang="en-GB" sz="1200" b="1" kern="1200" dirty="0" smtClean="0">
                <a:solidFill>
                  <a:schemeClr val="tx1"/>
                </a:solidFill>
                <a:effectLst/>
                <a:latin typeface="+mn-lt"/>
                <a:ea typeface="+mn-ea"/>
                <a:cs typeface="+mn-cs"/>
              </a:rPr>
              <a:t>wakeup</a:t>
            </a:r>
            <a:r>
              <a:rPr lang="en-GB" sz="1200" kern="1200" dirty="0" smtClean="0">
                <a:solidFill>
                  <a:schemeClr val="tx1"/>
                </a:solidFill>
                <a:effectLst/>
                <a:latin typeface="+mn-lt"/>
                <a:ea typeface="+mn-ea"/>
                <a:cs typeface="+mn-cs"/>
              </a:rPr>
              <a:t>).</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Note, when a process is finished it exits the system from the running state.</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26</a:t>
            </a:fld>
            <a:endParaRPr lang="en-IE"/>
          </a:p>
        </p:txBody>
      </p:sp>
    </p:spTree>
    <p:extLst>
      <p:ext uri="{BB962C8B-B14F-4D97-AF65-F5344CB8AC3E}">
        <p14:creationId xmlns:p14="http://schemas.microsoft.com/office/powerpoint/2010/main" val="22633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Note, the context switching operation is more than simply swapping out one process and swapping in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kernel takes control of the system during the context switch and performs various updates of scheduler queues, reorganising priorities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Thus the context switch time can be relatively long.</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28</a:t>
            </a:fld>
            <a:endParaRPr lang="en-IE"/>
          </a:p>
        </p:txBody>
      </p:sp>
    </p:spTree>
    <p:extLst>
      <p:ext uri="{BB962C8B-B14F-4D97-AF65-F5344CB8AC3E}">
        <p14:creationId xmlns:p14="http://schemas.microsoft.com/office/powerpoint/2010/main" val="1960386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operating system can temporarily suspend a process, usually for just a short period of time. This is usually done to reduce system loading at peak times. The operations </a:t>
            </a:r>
            <a:r>
              <a:rPr lang="en-GB" sz="1200" b="1" kern="1200" dirty="0" smtClean="0">
                <a:solidFill>
                  <a:schemeClr val="tx1"/>
                </a:solidFill>
                <a:effectLst/>
                <a:latin typeface="+mn-lt"/>
                <a:ea typeface="+mn-ea"/>
                <a:cs typeface="+mn-cs"/>
              </a:rPr>
              <a:t>SUSPEND</a:t>
            </a:r>
            <a:r>
              <a:rPr lang="en-GB" sz="1200" kern="1200" dirty="0" smtClean="0">
                <a:solidFill>
                  <a:schemeClr val="tx1"/>
                </a:solidFill>
                <a:effectLst/>
                <a:latin typeface="+mn-lt"/>
                <a:ea typeface="+mn-ea"/>
                <a:cs typeface="+mn-cs"/>
              </a:rPr>
              <a:t> and </a:t>
            </a:r>
            <a:r>
              <a:rPr lang="en-GB" sz="1200" b="1" kern="1200" dirty="0" smtClean="0">
                <a:solidFill>
                  <a:schemeClr val="tx1"/>
                </a:solidFill>
                <a:effectLst/>
                <a:latin typeface="+mn-lt"/>
                <a:ea typeface="+mn-ea"/>
                <a:cs typeface="+mn-cs"/>
              </a:rPr>
              <a:t>RESUME</a:t>
            </a:r>
            <a:r>
              <a:rPr lang="en-GB" sz="1200" kern="1200" dirty="0" smtClean="0">
                <a:solidFill>
                  <a:schemeClr val="tx1"/>
                </a:solidFill>
                <a:effectLst/>
                <a:latin typeface="+mn-lt"/>
                <a:ea typeface="+mn-ea"/>
                <a:cs typeface="+mn-cs"/>
              </a:rPr>
              <a:t> are used. Two new states are introduced, the </a:t>
            </a:r>
            <a:r>
              <a:rPr lang="en-GB" sz="1200" b="1" kern="1200" dirty="0" smtClean="0">
                <a:solidFill>
                  <a:schemeClr val="tx1"/>
                </a:solidFill>
                <a:effectLst/>
                <a:latin typeface="+mn-lt"/>
                <a:ea typeface="+mn-ea"/>
                <a:cs typeface="+mn-cs"/>
              </a:rPr>
              <a:t>SUSPENDED_BLOCKED</a:t>
            </a:r>
            <a:r>
              <a:rPr lang="en-GB" sz="1200" kern="1200" dirty="0" smtClean="0">
                <a:solidFill>
                  <a:schemeClr val="tx1"/>
                </a:solidFill>
                <a:effectLst/>
                <a:latin typeface="+mn-lt"/>
                <a:ea typeface="+mn-ea"/>
                <a:cs typeface="+mn-cs"/>
              </a:rPr>
              <a:t> state and the </a:t>
            </a:r>
            <a:r>
              <a:rPr lang="en-GB" sz="1200" b="1" kern="1200" dirty="0" smtClean="0">
                <a:solidFill>
                  <a:schemeClr val="tx1"/>
                </a:solidFill>
                <a:effectLst/>
                <a:latin typeface="+mn-lt"/>
                <a:ea typeface="+mn-ea"/>
                <a:cs typeface="+mn-cs"/>
              </a:rPr>
              <a:t>SUSPENDED_READY</a:t>
            </a:r>
            <a:r>
              <a:rPr lang="en-GB" sz="1200" kern="1200" dirty="0" smtClean="0">
                <a:solidFill>
                  <a:schemeClr val="tx1"/>
                </a:solidFill>
                <a:effectLst/>
                <a:latin typeface="+mn-lt"/>
                <a:ea typeface="+mn-ea"/>
                <a:cs typeface="+mn-cs"/>
              </a:rPr>
              <a:t> state. See diagram. The technique of shedding some processes to the suspended states is referred to as </a:t>
            </a:r>
            <a:r>
              <a:rPr lang="en-GB" sz="1200" b="1" kern="1200" dirty="0" smtClean="0">
                <a:solidFill>
                  <a:schemeClr val="tx1"/>
                </a:solidFill>
                <a:effectLst/>
                <a:latin typeface="+mn-lt"/>
                <a:ea typeface="+mn-ea"/>
                <a:cs typeface="+mn-cs"/>
              </a:rPr>
              <a:t>LOAD BALANCING </a:t>
            </a:r>
            <a:r>
              <a:rPr lang="en-GB" sz="1200" kern="1200" dirty="0" smtClean="0">
                <a:solidFill>
                  <a:schemeClr val="tx1"/>
                </a:solidFill>
                <a:effectLst/>
                <a:latin typeface="+mn-lt"/>
                <a:ea typeface="+mn-ea"/>
                <a:cs typeface="+mn-cs"/>
              </a:rPr>
              <a:t>where the scheduler protects a busy system from being overloaded with active processes. The additional state transitions to support the suspended states are as follows:</a:t>
            </a:r>
          </a:p>
          <a:p>
            <a:r>
              <a:rPr lang="en-GB" sz="1200" b="1" kern="1200" dirty="0" smtClean="0">
                <a:solidFill>
                  <a:schemeClr val="tx1"/>
                </a:solidFill>
                <a:effectLst/>
                <a:latin typeface="+mn-lt"/>
                <a:ea typeface="+mn-ea"/>
                <a:cs typeface="+mn-cs"/>
              </a:rPr>
              <a:t>e</a:t>
            </a:r>
            <a:r>
              <a:rPr lang="en-GB" sz="1200" kern="1200" dirty="0" smtClean="0">
                <a:solidFill>
                  <a:schemeClr val="tx1"/>
                </a:solidFill>
                <a:effectLst/>
                <a:latin typeface="+mn-lt"/>
                <a:ea typeface="+mn-ea"/>
                <a:cs typeface="+mn-cs"/>
              </a:rPr>
              <a:t>  A running process may suspend itself (in a multi-processor system a running process may be suspended by a running process on another processor). The process makes a   state transition to the </a:t>
            </a:r>
            <a:r>
              <a:rPr lang="en-GB" sz="1200" b="1" kern="1200" dirty="0" err="1" smtClean="0">
                <a:solidFill>
                  <a:schemeClr val="tx1"/>
                </a:solidFill>
                <a:effectLst/>
                <a:latin typeface="+mn-lt"/>
                <a:ea typeface="+mn-ea"/>
                <a:cs typeface="+mn-cs"/>
              </a:rPr>
              <a:t>suspend_ready</a:t>
            </a:r>
            <a:r>
              <a:rPr lang="en-GB" sz="1200" kern="1200" dirty="0" smtClean="0">
                <a:solidFill>
                  <a:schemeClr val="tx1"/>
                </a:solidFill>
                <a:effectLst/>
                <a:latin typeface="+mn-lt"/>
                <a:ea typeface="+mn-ea"/>
                <a:cs typeface="+mn-cs"/>
              </a:rPr>
              <a:t> state. It is more usual not to support this transition in real implementations.</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f </a:t>
            </a:r>
            <a:r>
              <a:rPr lang="en-GB" sz="1200" kern="1200" dirty="0" smtClean="0">
                <a:solidFill>
                  <a:schemeClr val="tx1"/>
                </a:solidFill>
                <a:effectLst/>
                <a:latin typeface="+mn-lt"/>
                <a:ea typeface="+mn-ea"/>
                <a:cs typeface="+mn-cs"/>
              </a:rPr>
              <a:t> A process in the ready state may be suspended by the running process. The process</a:t>
            </a:r>
            <a:r>
              <a:rPr lang="en-IE"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makes a state transition to the </a:t>
            </a:r>
            <a:r>
              <a:rPr lang="en-GB" sz="1200" b="1" kern="1200" dirty="0" err="1" smtClean="0">
                <a:solidFill>
                  <a:schemeClr val="tx1"/>
                </a:solidFill>
                <a:effectLst/>
                <a:latin typeface="+mn-lt"/>
                <a:ea typeface="+mn-ea"/>
                <a:cs typeface="+mn-cs"/>
              </a:rPr>
              <a:t>suspended_ready</a:t>
            </a:r>
            <a:r>
              <a:rPr lang="en-GB" sz="1200" kern="1200" dirty="0" smtClean="0">
                <a:solidFill>
                  <a:schemeClr val="tx1"/>
                </a:solidFill>
                <a:effectLst/>
                <a:latin typeface="+mn-lt"/>
                <a:ea typeface="+mn-ea"/>
                <a:cs typeface="+mn-cs"/>
              </a:rPr>
              <a:t> state.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g</a:t>
            </a:r>
            <a:r>
              <a:rPr lang="en-GB" sz="1200" kern="1200" dirty="0" smtClean="0">
                <a:solidFill>
                  <a:schemeClr val="tx1"/>
                </a:solidFill>
                <a:effectLst/>
                <a:latin typeface="+mn-lt"/>
                <a:ea typeface="+mn-ea"/>
                <a:cs typeface="+mn-cs"/>
              </a:rPr>
              <a:t>  A </a:t>
            </a:r>
            <a:r>
              <a:rPr lang="en-GB" sz="1200" b="1" kern="1200" dirty="0" err="1" smtClean="0">
                <a:solidFill>
                  <a:schemeClr val="tx1"/>
                </a:solidFill>
                <a:effectLst/>
                <a:latin typeface="+mn-lt"/>
                <a:ea typeface="+mn-ea"/>
                <a:cs typeface="+mn-cs"/>
              </a:rPr>
              <a:t>suspended_ready</a:t>
            </a:r>
            <a:r>
              <a:rPr lang="en-GB" sz="1200" kern="1200" dirty="0" smtClean="0">
                <a:solidFill>
                  <a:schemeClr val="tx1"/>
                </a:solidFill>
                <a:effectLst/>
                <a:latin typeface="+mn-lt"/>
                <a:ea typeface="+mn-ea"/>
                <a:cs typeface="+mn-cs"/>
              </a:rPr>
              <a:t> process can transition to the ready state following a resume</a:t>
            </a:r>
            <a:r>
              <a:rPr lang="en-IE"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operation.</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h</a:t>
            </a:r>
            <a:r>
              <a:rPr lang="en-GB" sz="1200" kern="1200" dirty="0" smtClean="0">
                <a:solidFill>
                  <a:schemeClr val="tx1"/>
                </a:solidFill>
                <a:effectLst/>
                <a:latin typeface="+mn-lt"/>
                <a:ea typeface="+mn-ea"/>
                <a:cs typeface="+mn-cs"/>
              </a:rPr>
              <a:t>  A </a:t>
            </a:r>
            <a:r>
              <a:rPr lang="en-GB" sz="1200" b="1" kern="1200" dirty="0" smtClean="0">
                <a:solidFill>
                  <a:schemeClr val="tx1"/>
                </a:solidFill>
                <a:effectLst/>
                <a:latin typeface="+mn-lt"/>
                <a:ea typeface="+mn-ea"/>
                <a:cs typeface="+mn-cs"/>
              </a:rPr>
              <a:t>blocked</a:t>
            </a:r>
            <a:r>
              <a:rPr lang="en-GB" sz="1200" kern="1200" dirty="0" smtClean="0">
                <a:solidFill>
                  <a:schemeClr val="tx1"/>
                </a:solidFill>
                <a:effectLst/>
                <a:latin typeface="+mn-lt"/>
                <a:ea typeface="+mn-ea"/>
                <a:cs typeface="+mn-cs"/>
              </a:rPr>
              <a:t> process may be suspended by the running process. The process makes a state transition to the </a:t>
            </a:r>
            <a:r>
              <a:rPr lang="en-GB" sz="1200" b="1" kern="1200" dirty="0" err="1" smtClean="0">
                <a:solidFill>
                  <a:schemeClr val="tx1"/>
                </a:solidFill>
                <a:effectLst/>
                <a:latin typeface="+mn-lt"/>
                <a:ea typeface="+mn-ea"/>
                <a:cs typeface="+mn-cs"/>
              </a:rPr>
              <a:t>suspended_blocked</a:t>
            </a:r>
            <a:r>
              <a:rPr lang="en-GB" sz="1200" kern="1200" dirty="0" smtClean="0">
                <a:solidFill>
                  <a:schemeClr val="tx1"/>
                </a:solidFill>
                <a:effectLst/>
                <a:latin typeface="+mn-lt"/>
                <a:ea typeface="+mn-ea"/>
                <a:cs typeface="+mn-cs"/>
              </a:rPr>
              <a:t> state.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err="1" smtClean="0">
                <a:solidFill>
                  <a:schemeClr val="tx1"/>
                </a:solidFill>
                <a:effectLst/>
                <a:latin typeface="+mn-lt"/>
                <a:ea typeface="+mn-ea"/>
                <a:cs typeface="+mn-cs"/>
              </a:rPr>
              <a:t>i</a:t>
            </a:r>
            <a:r>
              <a:rPr lang="en-GB" sz="1200" kern="1200" dirty="0" smtClean="0">
                <a:solidFill>
                  <a:schemeClr val="tx1"/>
                </a:solidFill>
                <a:effectLst/>
                <a:latin typeface="+mn-lt"/>
                <a:ea typeface="+mn-ea"/>
                <a:cs typeface="+mn-cs"/>
              </a:rPr>
              <a:t>  When a </a:t>
            </a:r>
            <a:r>
              <a:rPr lang="en-GB" sz="1200" b="1" kern="1200" dirty="0" err="1" smtClean="0">
                <a:solidFill>
                  <a:schemeClr val="tx1"/>
                </a:solidFill>
                <a:effectLst/>
                <a:latin typeface="+mn-lt"/>
                <a:ea typeface="+mn-ea"/>
                <a:cs typeface="+mn-cs"/>
              </a:rPr>
              <a:t>suspended_blocked</a:t>
            </a:r>
            <a:r>
              <a:rPr lang="en-GB" sz="1200" kern="1200" dirty="0" smtClean="0">
                <a:solidFill>
                  <a:schemeClr val="tx1"/>
                </a:solidFill>
                <a:effectLst/>
                <a:latin typeface="+mn-lt"/>
                <a:ea typeface="+mn-ea"/>
                <a:cs typeface="+mn-cs"/>
              </a:rPr>
              <a:t> process becomes unblocked it makes a state transition to the </a:t>
            </a:r>
            <a:r>
              <a:rPr lang="en-GB" sz="1200" b="1" kern="1200" dirty="0" err="1" smtClean="0">
                <a:solidFill>
                  <a:schemeClr val="tx1"/>
                </a:solidFill>
                <a:effectLst/>
                <a:latin typeface="+mn-lt"/>
                <a:ea typeface="+mn-ea"/>
                <a:cs typeface="+mn-cs"/>
              </a:rPr>
              <a:t>suspended_ready</a:t>
            </a:r>
            <a:r>
              <a:rPr lang="en-GB" sz="1200" kern="1200" dirty="0" smtClean="0">
                <a:solidFill>
                  <a:schemeClr val="tx1"/>
                </a:solidFill>
                <a:effectLst/>
                <a:latin typeface="+mn-lt"/>
                <a:ea typeface="+mn-ea"/>
                <a:cs typeface="+mn-cs"/>
              </a:rPr>
              <a:t> state.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j</a:t>
            </a:r>
            <a:r>
              <a:rPr lang="en-GB" sz="1200" kern="1200" dirty="0" smtClean="0">
                <a:solidFill>
                  <a:schemeClr val="tx1"/>
                </a:solidFill>
                <a:effectLst/>
                <a:latin typeface="+mn-lt"/>
                <a:ea typeface="+mn-ea"/>
                <a:cs typeface="+mn-cs"/>
              </a:rPr>
              <a:t>  A resume operation can be used to transition a </a:t>
            </a:r>
            <a:r>
              <a:rPr lang="en-GB" sz="1200" b="1" kern="1200" dirty="0" err="1" smtClean="0">
                <a:solidFill>
                  <a:schemeClr val="tx1"/>
                </a:solidFill>
                <a:effectLst/>
                <a:latin typeface="+mn-lt"/>
                <a:ea typeface="+mn-ea"/>
                <a:cs typeface="+mn-cs"/>
              </a:rPr>
              <a:t>suspended_blocked</a:t>
            </a:r>
            <a:r>
              <a:rPr lang="en-GB" sz="1200" kern="1200" dirty="0" smtClean="0">
                <a:solidFill>
                  <a:schemeClr val="tx1"/>
                </a:solidFill>
                <a:effectLst/>
                <a:latin typeface="+mn-lt"/>
                <a:ea typeface="+mn-ea"/>
                <a:cs typeface="+mn-cs"/>
              </a:rPr>
              <a:t> process back to the blocked state.</a:t>
            </a:r>
            <a:endParaRPr lang="en-IE"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29</a:t>
            </a:fld>
            <a:endParaRPr lang="en-IE"/>
          </a:p>
        </p:txBody>
      </p:sp>
    </p:spTree>
    <p:extLst>
      <p:ext uri="{BB962C8B-B14F-4D97-AF65-F5344CB8AC3E}">
        <p14:creationId xmlns:p14="http://schemas.microsoft.com/office/powerpoint/2010/main" val="341124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Consider a </a:t>
            </a:r>
            <a:r>
              <a:rPr lang="en-GB" sz="1200" b="1" kern="1200" dirty="0" smtClean="0">
                <a:solidFill>
                  <a:schemeClr val="tx1"/>
                </a:solidFill>
                <a:effectLst/>
                <a:latin typeface="+mn-lt"/>
                <a:ea typeface="+mn-ea"/>
                <a:cs typeface="+mn-cs"/>
              </a:rPr>
              <a:t>‘snapshot’ </a:t>
            </a:r>
            <a:r>
              <a:rPr lang="en-GB" sz="1200" kern="1200" dirty="0" smtClean="0">
                <a:solidFill>
                  <a:schemeClr val="tx1"/>
                </a:solidFill>
                <a:effectLst/>
                <a:latin typeface="+mn-lt"/>
                <a:ea typeface="+mn-ea"/>
                <a:cs typeface="+mn-cs"/>
              </a:rPr>
              <a:t>of a system that is the following state as shown in the pictorial diagram.</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operating system will maintain a list of all existing processes in a central </a:t>
            </a:r>
            <a:r>
              <a:rPr lang="en-GB" sz="1200" b="1" kern="1200" dirty="0" smtClean="0">
                <a:solidFill>
                  <a:schemeClr val="tx1"/>
                </a:solidFill>
                <a:effectLst/>
                <a:latin typeface="+mn-lt"/>
                <a:ea typeface="+mn-ea"/>
                <a:cs typeface="+mn-cs"/>
              </a:rPr>
              <a:t>process table</a:t>
            </a:r>
            <a:r>
              <a:rPr lang="en-GB" sz="1200" kern="1200" dirty="0" smtClean="0">
                <a:solidFill>
                  <a:schemeClr val="tx1"/>
                </a:solidFill>
                <a:effectLst/>
                <a:latin typeface="+mn-lt"/>
                <a:ea typeface="+mn-ea"/>
                <a:cs typeface="+mn-cs"/>
              </a:rPr>
              <a:t>, consisting of process’s </a:t>
            </a:r>
            <a:r>
              <a:rPr lang="en-GB" sz="1200" b="1" kern="1200" dirty="0" smtClean="0">
                <a:solidFill>
                  <a:schemeClr val="tx1"/>
                </a:solidFill>
                <a:effectLst/>
                <a:latin typeface="+mn-lt"/>
                <a:ea typeface="+mn-ea"/>
                <a:cs typeface="+mn-cs"/>
              </a:rPr>
              <a:t>PCB</a:t>
            </a:r>
            <a:r>
              <a:rPr lang="en-GB" sz="1200" kern="1200" dirty="0" smtClean="0">
                <a:solidFill>
                  <a:schemeClr val="tx1"/>
                </a:solidFill>
                <a:effectLst/>
                <a:latin typeface="+mn-lt"/>
                <a:ea typeface="+mn-ea"/>
                <a:cs typeface="+mn-cs"/>
              </a:rPr>
              <a:t> entries. </a:t>
            </a:r>
          </a:p>
          <a:p>
            <a:r>
              <a:rPr lang="en-GB" sz="1200" kern="1200" dirty="0" smtClean="0">
                <a:solidFill>
                  <a:schemeClr val="tx1"/>
                </a:solidFill>
                <a:effectLst/>
                <a:latin typeface="+mn-lt"/>
                <a:ea typeface="+mn-ea"/>
                <a:cs typeface="+mn-cs"/>
              </a:rPr>
              <a:t>Using pointers a number of separate queues can be established within this table.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Only one process may be in the </a:t>
            </a:r>
            <a:r>
              <a:rPr lang="en-GB" sz="1200" b="1" kern="1200" dirty="0" smtClean="0">
                <a:solidFill>
                  <a:schemeClr val="tx1"/>
                </a:solidFill>
                <a:effectLst/>
                <a:latin typeface="+mn-lt"/>
                <a:ea typeface="+mn-ea"/>
                <a:cs typeface="+mn-cs"/>
              </a:rPr>
              <a:t>running</a:t>
            </a:r>
            <a:r>
              <a:rPr lang="en-GB" sz="1200" kern="1200" dirty="0" smtClean="0">
                <a:solidFill>
                  <a:schemeClr val="tx1"/>
                </a:solidFill>
                <a:effectLst/>
                <a:latin typeface="+mn-lt"/>
                <a:ea typeface="+mn-ea"/>
                <a:cs typeface="+mn-cs"/>
              </a:rPr>
              <a:t> state at one time.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number of processes may be in the </a:t>
            </a:r>
            <a:r>
              <a:rPr lang="en-GB" sz="1200" b="1" kern="1200" dirty="0" smtClean="0">
                <a:solidFill>
                  <a:schemeClr val="tx1"/>
                </a:solidFill>
                <a:effectLst/>
                <a:latin typeface="+mn-lt"/>
                <a:ea typeface="+mn-ea"/>
                <a:cs typeface="+mn-cs"/>
              </a:rPr>
              <a:t>ready state</a:t>
            </a:r>
            <a:r>
              <a:rPr lang="en-GB" sz="1200" kern="1200" dirty="0" smtClean="0">
                <a:solidFill>
                  <a:schemeClr val="tx1"/>
                </a:solidFill>
                <a:effectLst/>
                <a:latin typeface="+mn-lt"/>
                <a:ea typeface="+mn-ea"/>
                <a:cs typeface="+mn-cs"/>
              </a:rPr>
              <a:t> and a number of processes may be in the </a:t>
            </a:r>
            <a:r>
              <a:rPr lang="en-GB" sz="1200" b="1" kern="1200" dirty="0" smtClean="0">
                <a:solidFill>
                  <a:schemeClr val="tx1"/>
                </a:solidFill>
                <a:effectLst/>
                <a:latin typeface="+mn-lt"/>
                <a:ea typeface="+mn-ea"/>
                <a:cs typeface="+mn-cs"/>
              </a:rPr>
              <a:t>blocked</a:t>
            </a:r>
            <a:r>
              <a:rPr lang="en-GB" sz="1200" kern="1200" dirty="0" smtClean="0">
                <a:solidFill>
                  <a:schemeClr val="tx1"/>
                </a:solidFill>
                <a:effectLst/>
                <a:latin typeface="+mn-lt"/>
                <a:ea typeface="+mn-ea"/>
                <a:cs typeface="+mn-cs"/>
              </a:rPr>
              <a:t> state at any given time.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processes in the ready state are maintained in a </a:t>
            </a:r>
            <a:r>
              <a:rPr lang="en-GB" sz="1200" b="1" kern="1200" dirty="0" smtClean="0">
                <a:solidFill>
                  <a:schemeClr val="tx1"/>
                </a:solidFill>
                <a:effectLst/>
                <a:latin typeface="+mn-lt"/>
                <a:ea typeface="+mn-ea"/>
                <a:cs typeface="+mn-cs"/>
              </a:rPr>
              <a:t>ready-to-run list</a:t>
            </a:r>
            <a:r>
              <a:rPr lang="en-GB" sz="1200" kern="1200" dirty="0" smtClean="0">
                <a:solidFill>
                  <a:schemeClr val="tx1"/>
                </a:solidFill>
                <a:effectLst/>
                <a:latin typeface="+mn-lt"/>
                <a:ea typeface="+mn-ea"/>
                <a:cs typeface="+mn-cs"/>
              </a:rPr>
              <a:t>. The processes in this list are ordered by priority (assuming priority is supported – will be explained later) so that the process at the head of the list is always the next process to run.</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Where there is more than one blocked process awaiting the same event, the blocked processes may also be maintained in some priority order although it is common to queue blocked processes on a first-come-first-served basis. The can be several blocked queues, each queue corresponding to an event being waited upon.</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30</a:t>
            </a:fld>
            <a:endParaRPr lang="en-IE"/>
          </a:p>
        </p:txBody>
      </p:sp>
    </p:spTree>
    <p:extLst>
      <p:ext uri="{BB962C8B-B14F-4D97-AF65-F5344CB8AC3E}">
        <p14:creationId xmlns:p14="http://schemas.microsoft.com/office/powerpoint/2010/main" val="3589924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This is a diagram of the same system ‘</a:t>
            </a:r>
            <a:r>
              <a:rPr lang="en-GB" sz="1200" b="1" kern="1200" dirty="0" smtClean="0">
                <a:solidFill>
                  <a:schemeClr val="tx1"/>
                </a:solidFill>
                <a:effectLst/>
                <a:latin typeface="+mn-lt"/>
                <a:ea typeface="+mn-ea"/>
                <a:cs typeface="+mn-cs"/>
              </a:rPr>
              <a:t>snapshot’</a:t>
            </a:r>
            <a:r>
              <a:rPr lang="en-GB" sz="1200" kern="1200" dirty="0" smtClean="0">
                <a:solidFill>
                  <a:schemeClr val="tx1"/>
                </a:solidFill>
                <a:effectLst/>
                <a:latin typeface="+mn-lt"/>
                <a:ea typeface="+mn-ea"/>
                <a:cs typeface="+mn-cs"/>
              </a:rPr>
              <a:t> but this time the illustration shows just simple logical queues.</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31</a:t>
            </a:fld>
            <a:endParaRPr lang="en-IE"/>
          </a:p>
        </p:txBody>
      </p:sp>
    </p:spTree>
    <p:extLst>
      <p:ext uri="{BB962C8B-B14F-4D97-AF65-F5344CB8AC3E}">
        <p14:creationId xmlns:p14="http://schemas.microsoft.com/office/powerpoint/2010/main" val="226844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3</a:t>
            </a:fld>
            <a:endParaRPr lang="en-IE"/>
          </a:p>
        </p:txBody>
      </p:sp>
    </p:spTree>
    <p:extLst>
      <p:ext uri="{BB962C8B-B14F-4D97-AF65-F5344CB8AC3E}">
        <p14:creationId xmlns:p14="http://schemas.microsoft.com/office/powerpoint/2010/main" val="1392947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There</a:t>
            </a:r>
            <a:r>
              <a:rPr lang="en-IE" baseline="0" dirty="0" smtClean="0"/>
              <a:t> are four assignments allocated for this module with each one of them weighing 10% towards the final grade.</a:t>
            </a:r>
          </a:p>
          <a:p>
            <a:endParaRPr lang="en-IE" baseline="0" dirty="0" smtClean="0"/>
          </a:p>
          <a:p>
            <a:r>
              <a:rPr lang="en-IE" baseline="0" dirty="0" smtClean="0"/>
              <a:t>The Mid-term exam is a 50 minute short exam which contains a mixture of theory questions (multiple choice perhaps) and some small coding questions.</a:t>
            </a:r>
          </a:p>
          <a:p>
            <a:endParaRPr lang="en-IE" baseline="0" dirty="0" smtClean="0"/>
          </a:p>
          <a:p>
            <a:r>
              <a:rPr lang="en-IE" baseline="0" dirty="0" smtClean="0"/>
              <a:t>The final exam is 2h 30 minutes and has 4 questions. Students are required to answer any 3 of the questions if possible.</a:t>
            </a:r>
          </a:p>
          <a:p>
            <a:r>
              <a:rPr lang="en-IE" baseline="0" dirty="0" smtClean="0"/>
              <a:t>Sample exam papers will be provided. </a:t>
            </a:r>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4</a:t>
            </a:fld>
            <a:endParaRPr lang="en-IE"/>
          </a:p>
        </p:txBody>
      </p:sp>
    </p:spTree>
    <p:extLst>
      <p:ext uri="{BB962C8B-B14F-4D97-AF65-F5344CB8AC3E}">
        <p14:creationId xmlns:p14="http://schemas.microsoft.com/office/powerpoint/2010/main" val="4113968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5</a:t>
            </a:fld>
            <a:endParaRPr lang="en-IE"/>
          </a:p>
        </p:txBody>
      </p:sp>
    </p:spTree>
    <p:extLst>
      <p:ext uri="{BB962C8B-B14F-4D97-AF65-F5344CB8AC3E}">
        <p14:creationId xmlns:p14="http://schemas.microsoft.com/office/powerpoint/2010/main" val="429240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6</a:t>
            </a:fld>
            <a:endParaRPr lang="en-IE"/>
          </a:p>
        </p:txBody>
      </p:sp>
    </p:spTree>
    <p:extLst>
      <p:ext uri="{BB962C8B-B14F-4D97-AF65-F5344CB8AC3E}">
        <p14:creationId xmlns:p14="http://schemas.microsoft.com/office/powerpoint/2010/main" val="3204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Tx/>
              <a:buNone/>
            </a:pPr>
            <a:r>
              <a:rPr lang="en-US" altLang="en-US" sz="1200" dirty="0" smtClean="0"/>
              <a:t>Hardware – provides basic computing resources (CPU, Memory, I/O </a:t>
            </a:r>
            <a:r>
              <a:rPr lang="en-US" altLang="en-US" sz="1200" dirty="0" err="1" smtClean="0"/>
              <a:t>devices,Communication</a:t>
            </a:r>
            <a:r>
              <a:rPr lang="en-US" altLang="en-US" sz="1200" dirty="0" smtClean="0"/>
              <a:t>).</a:t>
            </a:r>
          </a:p>
          <a:p>
            <a:pPr marL="0" indent="0" eaLnBrk="1" hangingPunct="1">
              <a:buFontTx/>
              <a:buNone/>
            </a:pPr>
            <a:r>
              <a:rPr lang="en-IE" altLang="en-US" sz="1200" b="1" dirty="0" smtClean="0"/>
              <a:t>CPU:</a:t>
            </a:r>
            <a:r>
              <a:rPr lang="en-IE" altLang="en-US" sz="1200" b="0" dirty="0" smtClean="0"/>
              <a:t> The</a:t>
            </a:r>
            <a:r>
              <a:rPr lang="en-IE" altLang="en-US" sz="1200" dirty="0" smtClean="0"/>
              <a:t> ‘‘brain’’ of the computer is the CPU. It fetches instructions from memory</a:t>
            </a:r>
            <a:r>
              <a:rPr lang="en-IE" altLang="en-US" sz="1200" baseline="0" dirty="0" smtClean="0"/>
              <a:t> </a:t>
            </a:r>
            <a:r>
              <a:rPr lang="en-IE" altLang="en-US" sz="1200" dirty="0" smtClean="0"/>
              <a:t>and executes them. The basic cycle of every CPU is to fetch the first instruction</a:t>
            </a:r>
            <a:r>
              <a:rPr lang="en-IE" altLang="en-US" sz="1200" baseline="0" dirty="0" smtClean="0"/>
              <a:t> </a:t>
            </a:r>
            <a:r>
              <a:rPr lang="en-IE" altLang="en-US" sz="1200" dirty="0" smtClean="0"/>
              <a:t>from memory, decode it to determine its type and operands, execute it, and then</a:t>
            </a:r>
            <a:r>
              <a:rPr lang="en-IE" altLang="en-US" sz="1200" baseline="0" dirty="0" smtClean="0"/>
              <a:t> </a:t>
            </a:r>
            <a:r>
              <a:rPr lang="en-IE" altLang="en-US" sz="1200" dirty="0" smtClean="0"/>
              <a:t>fetch, decode, and</a:t>
            </a:r>
            <a:r>
              <a:rPr lang="en-IE" altLang="en-US" sz="1200" baseline="0" dirty="0" smtClean="0"/>
              <a:t> </a:t>
            </a:r>
            <a:r>
              <a:rPr lang="en-IE" altLang="en-US" sz="1200" dirty="0" smtClean="0"/>
              <a:t>execute subsequent instructions. The cycle is repeated until the</a:t>
            </a:r>
            <a:r>
              <a:rPr lang="en-IE" altLang="en-US" sz="1200" baseline="0" dirty="0" smtClean="0"/>
              <a:t> </a:t>
            </a:r>
            <a:r>
              <a:rPr lang="en-IE" altLang="en-US" sz="1200" dirty="0" smtClean="0"/>
              <a:t>program finishes. In this way, programs are carried out.</a:t>
            </a:r>
          </a:p>
          <a:p>
            <a:pPr marL="0" indent="0" eaLnBrk="1" hangingPunct="1">
              <a:buFontTx/>
              <a:buNone/>
            </a:pPr>
            <a:r>
              <a:rPr lang="en-IE" altLang="en-US" sz="1200" dirty="0" smtClean="0"/>
              <a:t>Each CPU has a specific set of instructions that it can execute. Thus an x86</a:t>
            </a:r>
            <a:r>
              <a:rPr lang="en-IE" altLang="en-US" sz="1200" baseline="0" dirty="0" smtClean="0"/>
              <a:t> </a:t>
            </a:r>
            <a:r>
              <a:rPr lang="en-IE" altLang="en-US" sz="1200" dirty="0" smtClean="0"/>
              <a:t>processor cannot execute ARM programs and an ARM</a:t>
            </a:r>
            <a:r>
              <a:rPr lang="en-IE" altLang="en-US" sz="1200" baseline="0" dirty="0" smtClean="0"/>
              <a:t> </a:t>
            </a:r>
            <a:r>
              <a:rPr lang="en-IE" altLang="en-US" sz="1200" dirty="0" smtClean="0"/>
              <a:t>processor cannot execute</a:t>
            </a:r>
            <a:r>
              <a:rPr lang="en-IE" altLang="en-US" sz="1200" baseline="0" dirty="0" smtClean="0"/>
              <a:t> </a:t>
            </a:r>
            <a:r>
              <a:rPr lang="en-IE" altLang="en-US" sz="1200" dirty="0" smtClean="0"/>
              <a:t>x86 programs.</a:t>
            </a:r>
          </a:p>
          <a:p>
            <a:pPr marL="0" indent="0" eaLnBrk="1" hangingPunct="1">
              <a:buFontTx/>
              <a:buNone/>
            </a:pPr>
            <a:endParaRPr lang="en-IE" altLang="en-US" sz="1200" dirty="0" smtClean="0"/>
          </a:p>
          <a:p>
            <a:pPr marL="0" indent="0" eaLnBrk="1" hangingPunct="1">
              <a:buFontTx/>
              <a:buNone/>
            </a:pPr>
            <a:r>
              <a:rPr lang="en-IE" altLang="en-US" sz="1200" b="1" dirty="0" smtClean="0"/>
              <a:t>Memory (RAM): </a:t>
            </a:r>
            <a:r>
              <a:rPr lang="en-IE" altLang="en-US" sz="1200" b="0" dirty="0" smtClean="0"/>
              <a:t>The second major component in any computer is the memory. Ideally, a memory should be extremely fast (faster than executing an instruction so that the CPU is</a:t>
            </a:r>
            <a:r>
              <a:rPr lang="en-IE" altLang="en-US" sz="1200" b="0" baseline="0" dirty="0" smtClean="0"/>
              <a:t> </a:t>
            </a:r>
            <a:r>
              <a:rPr lang="en-IE" altLang="en-US" sz="1200" b="0" dirty="0" smtClean="0"/>
              <a:t>not held up by the memory), abundantly large, and dirt cheap. No current technology satisfies all of these goals, so a different approach is taken.</a:t>
            </a:r>
            <a:r>
              <a:rPr lang="en-IE" altLang="en-US" sz="1200" b="1" dirty="0" smtClean="0"/>
              <a:t> </a:t>
            </a:r>
          </a:p>
          <a:p>
            <a:pPr marL="0" indent="0" eaLnBrk="1" hangingPunct="1">
              <a:buFontTx/>
              <a:buNone/>
            </a:pPr>
            <a:endParaRPr lang="en-IE" altLang="en-US" sz="1200" b="1" dirty="0" smtClean="0"/>
          </a:p>
          <a:p>
            <a:pPr marL="0" indent="0" eaLnBrk="1" hangingPunct="1">
              <a:buFontTx/>
              <a:buNone/>
            </a:pPr>
            <a:r>
              <a:rPr lang="en-IE" altLang="en-US" sz="1200" b="1" dirty="0" smtClean="0"/>
              <a:t>Disk: </a:t>
            </a:r>
            <a:r>
              <a:rPr lang="en-IE" altLang="en-US" sz="1200" b="0" dirty="0" smtClean="0"/>
              <a:t>Next in the hierarchy is magnetic disk (hard disk). Disk storage is two orders</a:t>
            </a:r>
            <a:r>
              <a:rPr lang="en-IE" altLang="en-US" sz="1200" b="0" baseline="0" dirty="0" smtClean="0"/>
              <a:t> </a:t>
            </a:r>
            <a:r>
              <a:rPr lang="en-IE" altLang="en-US" sz="1200" b="0" dirty="0" smtClean="0"/>
              <a:t>of magnitude cheaper than RAM per bit and often two orders of magnitude larger</a:t>
            </a:r>
            <a:r>
              <a:rPr lang="en-IE" altLang="en-US" sz="1200" b="0" baseline="0" dirty="0" smtClean="0"/>
              <a:t> </a:t>
            </a:r>
            <a:r>
              <a:rPr lang="en-IE" altLang="en-US" sz="1200" b="0" dirty="0" smtClean="0"/>
              <a:t>as well. The only problem is that the time to randomly access data on it is close to</a:t>
            </a:r>
            <a:r>
              <a:rPr lang="en-IE" altLang="en-US" sz="1200" b="0" baseline="0" dirty="0" smtClean="0"/>
              <a:t> </a:t>
            </a:r>
            <a:r>
              <a:rPr lang="en-IE" altLang="en-US" sz="1200" b="0" dirty="0" smtClean="0"/>
              <a:t>three orders of magnitude slower. </a:t>
            </a:r>
          </a:p>
          <a:p>
            <a:pPr marL="0" indent="0" eaLnBrk="1" hangingPunct="1">
              <a:buFontTx/>
              <a:buNone/>
            </a:pPr>
            <a:endParaRPr lang="en-IE" altLang="en-US" sz="1200" b="0" dirty="0" smtClean="0"/>
          </a:p>
          <a:p>
            <a:pPr marL="0" indent="0" eaLnBrk="1" hangingPunct="1">
              <a:buFontTx/>
              <a:buNone/>
            </a:pPr>
            <a:r>
              <a:rPr lang="en-IE" altLang="en-US" sz="1200" b="1" dirty="0" smtClean="0"/>
              <a:t>I/O: </a:t>
            </a:r>
            <a:r>
              <a:rPr lang="en-IE" altLang="en-US" sz="1200" b="0" dirty="0" smtClean="0"/>
              <a:t>I/O devices generally consist of two parts: a controller and the device itself. The controller is a chip or a set of chips that</a:t>
            </a:r>
            <a:r>
              <a:rPr lang="en-IE" altLang="en-US" sz="1200" b="0" baseline="0" dirty="0" smtClean="0"/>
              <a:t> </a:t>
            </a:r>
            <a:r>
              <a:rPr lang="en-IE" altLang="en-US" sz="1200" b="0" dirty="0" smtClean="0"/>
              <a:t>physically controls the device. It accepts commands from the operating system, for example, to read data</a:t>
            </a:r>
            <a:r>
              <a:rPr lang="en-IE" altLang="en-US" sz="1200" b="0" baseline="0" dirty="0" smtClean="0"/>
              <a:t> </a:t>
            </a:r>
            <a:r>
              <a:rPr lang="en-IE" altLang="en-US" sz="1200" b="0" dirty="0" smtClean="0"/>
              <a:t>from the device, and carries them out.</a:t>
            </a:r>
            <a:r>
              <a:rPr lang="en-IE" altLang="en-US" sz="1200" b="0" baseline="0" dirty="0" smtClean="0"/>
              <a:t> </a:t>
            </a:r>
            <a:r>
              <a:rPr lang="en-IE" altLang="en-US" sz="1200" b="0" dirty="0" smtClean="0"/>
              <a:t>In many cases, the actual control of the device is complicated and detailed, so</a:t>
            </a:r>
            <a:r>
              <a:rPr lang="en-IE" altLang="en-US" sz="1200" b="0" baseline="0" dirty="0" smtClean="0"/>
              <a:t> </a:t>
            </a:r>
            <a:r>
              <a:rPr lang="en-IE" altLang="en-US" sz="1200" b="0" dirty="0" smtClean="0"/>
              <a:t>it is the job of the controller to present a simpler (but still very complex) interface</a:t>
            </a:r>
            <a:r>
              <a:rPr lang="en-IE" altLang="en-US" sz="1200" b="0" baseline="0" dirty="0" smtClean="0"/>
              <a:t> </a:t>
            </a:r>
            <a:r>
              <a:rPr lang="en-IE" altLang="en-US" sz="1200" b="0" dirty="0" smtClean="0"/>
              <a:t>to the operating system.</a:t>
            </a:r>
          </a:p>
          <a:p>
            <a:pPr marL="0" indent="0" eaLnBrk="1" hangingPunct="1">
              <a:buFontTx/>
              <a:buNone/>
            </a:pPr>
            <a:endParaRPr lang="en-IE" altLang="en-US" sz="1200" b="0" dirty="0" smtClean="0"/>
          </a:p>
          <a:p>
            <a:pPr marL="0" indent="0" eaLnBrk="1" hangingPunct="1">
              <a:buFontTx/>
              <a:buNone/>
            </a:pPr>
            <a:r>
              <a:rPr lang="en-IE" altLang="en-US" sz="1200" b="1" dirty="0" smtClean="0"/>
              <a:t>System Bus: </a:t>
            </a:r>
            <a:r>
              <a:rPr lang="en-IE" altLang="en-US" sz="1200" b="0" dirty="0" smtClean="0"/>
              <a:t>Modern systems has many buses (e.g., cache, memory, </a:t>
            </a:r>
            <a:r>
              <a:rPr lang="en-IE" altLang="en-US" sz="1200" b="0" dirty="0" err="1" smtClean="0"/>
              <a:t>PCIe</a:t>
            </a:r>
            <a:r>
              <a:rPr lang="en-IE" altLang="en-US" sz="1200" b="0" dirty="0" smtClean="0"/>
              <a:t>, PCI, USB, SATA, and</a:t>
            </a:r>
            <a:r>
              <a:rPr lang="en-IE" altLang="en-US" sz="1200" b="0" baseline="0" dirty="0" smtClean="0"/>
              <a:t> </a:t>
            </a:r>
            <a:r>
              <a:rPr lang="en-IE" altLang="en-US" sz="1200" b="0" dirty="0" smtClean="0"/>
              <a:t>DMI), each with a different transfer rate and function. The operating system must</a:t>
            </a:r>
            <a:r>
              <a:rPr lang="en-IE" altLang="en-US" sz="1200" b="0" baseline="0" dirty="0" smtClean="0"/>
              <a:t> </a:t>
            </a:r>
            <a:r>
              <a:rPr lang="en-IE" altLang="en-US" sz="1200" b="0" dirty="0" smtClean="0"/>
              <a:t>be aware of all of them for configuration and management. The main bus is the</a:t>
            </a:r>
          </a:p>
          <a:p>
            <a:pPr marL="0" indent="0" eaLnBrk="1" hangingPunct="1">
              <a:buFontTx/>
              <a:buNone/>
            </a:pPr>
            <a:r>
              <a:rPr lang="en-IE" altLang="en-US" sz="1200" b="0" dirty="0" err="1" smtClean="0"/>
              <a:t>PCIe</a:t>
            </a:r>
            <a:r>
              <a:rPr lang="en-IE" altLang="en-US" sz="1200" b="0" dirty="0" smtClean="0"/>
              <a:t> (Peripheral Component Interconnect Express) bus.</a:t>
            </a:r>
            <a:r>
              <a:rPr lang="en-IE" altLang="en-US" sz="1200" b="0" baseline="0" dirty="0" smtClean="0"/>
              <a:t> </a:t>
            </a:r>
            <a:r>
              <a:rPr lang="en-IE" altLang="en-US" sz="1200" b="0" dirty="0" smtClean="0"/>
              <a:t>The </a:t>
            </a:r>
            <a:r>
              <a:rPr lang="en-IE" altLang="en-US" sz="1200" b="0" dirty="0" err="1" smtClean="0"/>
              <a:t>PCIe</a:t>
            </a:r>
            <a:r>
              <a:rPr lang="en-IE" altLang="en-US" sz="1200" b="0" dirty="0" smtClean="0"/>
              <a:t> bus was invented by Intel as a successor to the older PCI bus, which</a:t>
            </a:r>
            <a:r>
              <a:rPr lang="en-IE" altLang="en-US" sz="1200" b="0" baseline="0" dirty="0" smtClean="0"/>
              <a:t> </a:t>
            </a:r>
            <a:r>
              <a:rPr lang="en-IE" altLang="en-US" sz="1200" b="0" dirty="0" smtClean="0"/>
              <a:t>in turn was a replacement for the original ISA (Industry Standard Architecture).</a:t>
            </a:r>
            <a:endParaRPr lang="en-US" altLang="en-US" sz="1200" b="0" dirty="0" smtClean="0"/>
          </a:p>
          <a:p>
            <a:pPr marL="609600" indent="-609600" eaLnBrk="1" hangingPunct="1">
              <a:buFontTx/>
              <a:buAutoNum type="arabicPeriod"/>
            </a:pPr>
            <a:endParaRPr lang="en-US" altLang="en-US" sz="1200" dirty="0" smtClean="0"/>
          </a:p>
          <a:p>
            <a:pPr marL="0" indent="0" eaLnBrk="1" hangingPunct="1">
              <a:buFontTx/>
              <a:buNone/>
            </a:pPr>
            <a:r>
              <a:rPr lang="en-US" altLang="en-US" sz="1200" dirty="0" smtClean="0"/>
              <a:t>Operating System – controls and coordinates use of the hardware among various application programs for various users</a:t>
            </a:r>
          </a:p>
          <a:p>
            <a:pPr marL="609600" indent="-609600" eaLnBrk="1" hangingPunct="1">
              <a:buFontTx/>
              <a:buAutoNum type="arabicPeriod"/>
            </a:pPr>
            <a:endParaRPr lang="en-US" altLang="en-US" sz="1200" dirty="0" smtClean="0"/>
          </a:p>
          <a:p>
            <a:pPr lvl="0"/>
            <a:r>
              <a:rPr lang="en-US" altLang="en-US" dirty="0" smtClean="0"/>
              <a:t>One or more CPUs, device controllers connect through common </a:t>
            </a:r>
            <a:r>
              <a:rPr lang="en-US" altLang="en-US" b="1" dirty="0" smtClean="0">
                <a:solidFill>
                  <a:srgbClr val="3366FF"/>
                </a:solidFill>
              </a:rPr>
              <a:t>bus</a:t>
            </a:r>
            <a:r>
              <a:rPr lang="en-US" altLang="en-US" dirty="0" smtClean="0"/>
              <a:t> providing access to shared memory.</a:t>
            </a:r>
          </a:p>
          <a:p>
            <a:pPr lvl="0"/>
            <a:endParaRPr lang="en-US" altLang="en-US" dirty="0" smtClean="0"/>
          </a:p>
          <a:p>
            <a:pPr lvl="0"/>
            <a:r>
              <a:rPr lang="en-US" altLang="en-US" dirty="0" smtClean="0"/>
              <a:t>Concurrent execution of CPUs and devices competing for memory cycles.</a:t>
            </a:r>
          </a:p>
          <a:p>
            <a:pPr marL="609600" indent="-609600" eaLnBrk="1" hangingPunct="1">
              <a:buFontTx/>
              <a:buAutoNum type="arabicPeriod"/>
            </a:pPr>
            <a:endParaRPr lang="en-US" altLang="en-US" sz="1200" dirty="0" smtClean="0"/>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7</a:t>
            </a:fld>
            <a:endParaRPr lang="en-IE"/>
          </a:p>
        </p:txBody>
      </p:sp>
    </p:spTree>
    <p:extLst>
      <p:ext uri="{BB962C8B-B14F-4D97-AF65-F5344CB8AC3E}">
        <p14:creationId xmlns:p14="http://schemas.microsoft.com/office/powerpoint/2010/main" val="37980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initial program that runs when a computer is started is called a “</a:t>
            </a:r>
            <a:r>
              <a:rPr lang="en-IE" b="1" dirty="0" smtClean="0"/>
              <a:t>bootstrap</a:t>
            </a:r>
            <a:r>
              <a:rPr lang="en-IE" b="1" baseline="0" dirty="0" smtClean="0"/>
              <a:t> program</a:t>
            </a:r>
            <a:r>
              <a:rPr lang="en-IE" baseline="0" dirty="0" smtClean="0"/>
              <a:t>”. Typically, it is stored within the computer hardware in read-only memory (</a:t>
            </a:r>
            <a:r>
              <a:rPr lang="en-IE" b="1" baseline="0" dirty="0" smtClean="0"/>
              <a:t>ROM</a:t>
            </a:r>
            <a:r>
              <a:rPr lang="en-IE" baseline="0" dirty="0" smtClean="0"/>
              <a:t>) or electrically erasable programmable read-only memory (</a:t>
            </a:r>
            <a:r>
              <a:rPr lang="en-IE" b="1" baseline="0" dirty="0" smtClean="0"/>
              <a:t>EEPROM</a:t>
            </a:r>
            <a:r>
              <a:rPr lang="en-IE" baseline="0" dirty="0" smtClean="0"/>
              <a:t>), known by the general term </a:t>
            </a:r>
            <a:r>
              <a:rPr lang="en-IE" b="1" baseline="0" dirty="0" smtClean="0"/>
              <a:t>ﬁrmware</a:t>
            </a:r>
            <a:r>
              <a:rPr lang="en-IE" baseline="0" dirty="0" smtClean="0"/>
              <a:t>. It initializes all aspects of the system, from CPU registers to device controllers to memory contents.</a:t>
            </a:r>
          </a:p>
          <a:p>
            <a:r>
              <a:rPr lang="en-IE" dirty="0" smtClean="0"/>
              <a:t> The bootstrap program must know how to load</a:t>
            </a:r>
            <a:r>
              <a:rPr lang="en-IE" baseline="0" dirty="0" smtClean="0"/>
              <a:t> </a:t>
            </a:r>
            <a:r>
              <a:rPr lang="en-IE" dirty="0" smtClean="0"/>
              <a:t>the operating system and how to start executing that system. To accomplish this goal, the bootstrap program must locate the operating-system kernel and</a:t>
            </a:r>
            <a:r>
              <a:rPr lang="en-IE" baseline="0" dirty="0" smtClean="0"/>
              <a:t> </a:t>
            </a:r>
            <a:r>
              <a:rPr lang="en-IE" dirty="0" smtClean="0"/>
              <a:t>load it into memory.</a:t>
            </a:r>
          </a:p>
          <a:p>
            <a:r>
              <a:rPr lang="en-IE" dirty="0" smtClean="0"/>
              <a:t>Some services are provided outside of the kernel, by</a:t>
            </a:r>
            <a:r>
              <a:rPr lang="en-IE" baseline="0" dirty="0" smtClean="0"/>
              <a:t> </a:t>
            </a:r>
            <a:r>
              <a:rPr lang="en-IE" dirty="0" smtClean="0"/>
              <a:t>system programs that are loaded into memory at boot time to become </a:t>
            </a:r>
            <a:r>
              <a:rPr lang="en-IE" b="1" dirty="0" smtClean="0"/>
              <a:t>system</a:t>
            </a:r>
            <a:r>
              <a:rPr lang="en-IE" b="1" baseline="0" dirty="0" smtClean="0"/>
              <a:t> </a:t>
            </a:r>
            <a:r>
              <a:rPr lang="en-IE" b="1" dirty="0" smtClean="0"/>
              <a:t>processes</a:t>
            </a:r>
            <a:r>
              <a:rPr lang="en-IE" dirty="0" smtClean="0"/>
              <a:t>, or </a:t>
            </a:r>
            <a:r>
              <a:rPr lang="en-IE" b="1" dirty="0" smtClean="0"/>
              <a:t>system daemons </a:t>
            </a:r>
            <a:r>
              <a:rPr lang="en-IE" dirty="0" smtClean="0"/>
              <a:t>that run the entire time the kernel is running.</a:t>
            </a:r>
          </a:p>
          <a:p>
            <a:r>
              <a:rPr lang="en-IE" dirty="0" smtClean="0"/>
              <a:t>On UNIX, the ﬁrst system process is “</a:t>
            </a:r>
            <a:r>
              <a:rPr lang="en-IE" b="1" dirty="0" err="1" smtClean="0"/>
              <a:t>init</a:t>
            </a:r>
            <a:r>
              <a:rPr lang="en-IE" dirty="0" smtClean="0"/>
              <a:t>” or “</a:t>
            </a:r>
            <a:r>
              <a:rPr lang="en-IE" b="1" dirty="0" err="1" smtClean="0"/>
              <a:t>systemd</a:t>
            </a:r>
            <a:r>
              <a:rPr lang="en-IE" b="1" dirty="0" smtClean="0"/>
              <a:t>”</a:t>
            </a:r>
            <a:r>
              <a:rPr lang="en-IE" dirty="0" smtClean="0"/>
              <a:t> and it starts many other daemons.</a:t>
            </a:r>
            <a:r>
              <a:rPr lang="en-IE" baseline="0" dirty="0" smtClean="0"/>
              <a:t> </a:t>
            </a:r>
            <a:r>
              <a:rPr lang="en-IE" dirty="0" smtClean="0"/>
              <a:t>Once this phase is complete, the system is fully booted, and the system waits</a:t>
            </a:r>
            <a:r>
              <a:rPr lang="en-IE" baseline="0" dirty="0" smtClean="0"/>
              <a:t> </a:t>
            </a:r>
            <a:r>
              <a:rPr lang="en-IE" dirty="0" smtClean="0"/>
              <a:t>for some event to occur.</a:t>
            </a:r>
          </a:p>
          <a:p>
            <a:r>
              <a:rPr lang="en-IE" dirty="0" smtClean="0"/>
              <a:t>The occurrence of an event is usually </a:t>
            </a:r>
            <a:r>
              <a:rPr lang="en-IE" dirty="0" err="1" smtClean="0"/>
              <a:t>signaled</a:t>
            </a:r>
            <a:r>
              <a:rPr lang="en-IE" dirty="0" smtClean="0"/>
              <a:t> by an interrupt from either</a:t>
            </a:r>
            <a:r>
              <a:rPr lang="en-IE" baseline="0" dirty="0" smtClean="0"/>
              <a:t> </a:t>
            </a:r>
            <a:r>
              <a:rPr lang="en-IE" dirty="0" smtClean="0"/>
              <a:t>the hardware or the software. Hardware may trigger an interrupt at any time</a:t>
            </a:r>
            <a:r>
              <a:rPr lang="en-IE" baseline="0" dirty="0" smtClean="0"/>
              <a:t> </a:t>
            </a:r>
            <a:r>
              <a:rPr lang="en-IE" dirty="0" smtClean="0"/>
              <a:t>by sending a signal to the CPU, usually by way of the system bus. Software</a:t>
            </a:r>
            <a:r>
              <a:rPr lang="en-IE" baseline="0" dirty="0" smtClean="0"/>
              <a:t> </a:t>
            </a:r>
            <a:r>
              <a:rPr lang="en-IE" dirty="0" smtClean="0"/>
              <a:t>may trigger an interrupt by executing a special operation called a </a:t>
            </a:r>
            <a:r>
              <a:rPr lang="en-IE" b="1" dirty="0" smtClean="0"/>
              <a:t>system call.</a:t>
            </a:r>
            <a:endParaRPr lang="en-IE" b="1" dirty="0"/>
          </a:p>
        </p:txBody>
      </p:sp>
      <p:sp>
        <p:nvSpPr>
          <p:cNvPr id="4" name="Slide Number Placeholder 3"/>
          <p:cNvSpPr>
            <a:spLocks noGrp="1"/>
          </p:cNvSpPr>
          <p:nvPr>
            <p:ph type="sldNum" sz="quarter" idx="10"/>
          </p:nvPr>
        </p:nvSpPr>
        <p:spPr/>
        <p:txBody>
          <a:bodyPr/>
          <a:lstStyle/>
          <a:p>
            <a:fld id="{51497D2C-A02E-468A-9E55-021A348F6335}" type="slidenum">
              <a:rPr lang="en-IE" smtClean="0"/>
              <a:t>8</a:t>
            </a:fld>
            <a:endParaRPr lang="en-IE"/>
          </a:p>
        </p:txBody>
      </p:sp>
    </p:spTree>
    <p:extLst>
      <p:ext uri="{BB962C8B-B14F-4D97-AF65-F5344CB8AC3E}">
        <p14:creationId xmlns:p14="http://schemas.microsoft.com/office/powerpoint/2010/main" val="3369719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An operating system is a program. Typically it comprises many parts, some of which are required to be resident in memory, others are loaded upon demand by the operating system or other applications software. </a:t>
            </a:r>
          </a:p>
          <a:p>
            <a:r>
              <a:rPr lang="en-IE" dirty="0" smtClean="0"/>
              <a:t>Some components are invoked by the user. The result is a layered series of software sitting on top of the hardware.</a:t>
            </a:r>
          </a:p>
          <a:p>
            <a:r>
              <a:rPr lang="en-IE" dirty="0" smtClean="0"/>
              <a:t>The most significant component of the operating system is the kernel. This program contains the components of the operating system that will stay resident in memory. </a:t>
            </a:r>
            <a:endParaRPr lang="en-IE" dirty="0" smtClean="0"/>
          </a:p>
          <a:p>
            <a:r>
              <a:rPr lang="en-IE" dirty="0" smtClean="0"/>
              <a:t>The </a:t>
            </a:r>
            <a:r>
              <a:rPr lang="en-IE" dirty="0" smtClean="0"/>
              <a:t>kernel handles such tasks as process management, resource management, memory management, and input/output operations. </a:t>
            </a:r>
            <a:endParaRPr lang="en-IE" dirty="0" smtClean="0"/>
          </a:p>
          <a:p>
            <a:r>
              <a:rPr lang="en-IE" dirty="0" smtClean="0"/>
              <a:t>Other </a:t>
            </a:r>
            <a:r>
              <a:rPr lang="en-IE" dirty="0" smtClean="0"/>
              <a:t>components include services which are executed on demand, device drivers to communicate with hardware devices, tailored user interfaces such as shells, personalized desktops, and so on, and operating system utility programs such as antiviral software, disk defragmentation software, and file backup programs.</a:t>
            </a:r>
          </a:p>
          <a:p>
            <a:endParaRPr lang="en-IE" dirty="0" smtClean="0"/>
          </a:p>
          <a:p>
            <a:endParaRPr lang="en-IE" dirty="0" smtClean="0"/>
          </a:p>
          <a:p>
            <a:endParaRPr lang="en-IE" dirty="0" smtClean="0"/>
          </a:p>
          <a:p>
            <a:endParaRPr lang="en-IE" dirty="0" smtClean="0"/>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9</a:t>
            </a:fld>
            <a:endParaRPr lang="en-IE"/>
          </a:p>
        </p:txBody>
      </p:sp>
    </p:spTree>
    <p:extLst>
      <p:ext uri="{BB962C8B-B14F-4D97-AF65-F5344CB8AC3E}">
        <p14:creationId xmlns:p14="http://schemas.microsoft.com/office/powerpoint/2010/main" val="332874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Rectangle 5"/>
          <p:cNvSpPr>
            <a:spLocks noGrp="1" noChangeArrowheads="1"/>
          </p:cNvSpPr>
          <p:nvPr>
            <p:ph type="sldNum" idx="11"/>
          </p:nvPr>
        </p:nvSpPr>
        <p:spPr>
          <a:ln/>
        </p:spPr>
        <p:txBody>
          <a:bodyPr/>
          <a:lstStyle>
            <a:lvl1pPr>
              <a:defRPr/>
            </a:lvl1pPr>
          </a:lstStyle>
          <a:p>
            <a:r>
              <a:rPr lang="en-IE" smtClean="0"/>
              <a:t>HT 2019</a:t>
            </a:r>
            <a:endParaRPr lang="en-IE" dirty="0"/>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smtClean="0"/>
              <a:t>EE5012 – Operating Systems</a:t>
            </a:r>
            <a:endParaRPr lang="en-IE" dirty="0"/>
          </a:p>
        </p:txBody>
      </p:sp>
    </p:spTree>
    <p:extLst>
      <p:ext uri="{BB962C8B-B14F-4D97-AF65-F5344CB8AC3E}">
        <p14:creationId xmlns:p14="http://schemas.microsoft.com/office/powerpoint/2010/main" val="4645678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6"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74108593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274639"/>
            <a:ext cx="2738967" cy="5843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0051" cy="5843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6"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8323315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338286" y="274638"/>
            <a:ext cx="8233532" cy="1135062"/>
          </a:xfrm>
        </p:spPr>
        <p:txBody>
          <a:bodyPr/>
          <a:lstStyle>
            <a:lvl1pPr>
              <a:defRPr sz="4200" b="1"/>
            </a:lvl1pPr>
          </a:lstStyle>
          <a:p>
            <a:r>
              <a:rPr lang="en-US" smtClean="0"/>
              <a:t>Click to edit Master title style</a:t>
            </a:r>
            <a:endParaRPr lang="en-US"/>
          </a:p>
        </p:txBody>
      </p:sp>
      <p:sp>
        <p:nvSpPr>
          <p:cNvPr id="3" name="Content Placeholder 2"/>
          <p:cNvSpPr>
            <a:spLocks noGrp="1"/>
          </p:cNvSpPr>
          <p:nvPr>
            <p:ph sz="quarter" idx="1"/>
          </p:nvPr>
        </p:nvSpPr>
        <p:spPr>
          <a:xfrm>
            <a:off x="609600" y="1600201"/>
            <a:ext cx="5378451"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1251" y="1600201"/>
            <a:ext cx="5380567"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935413"/>
            <a:ext cx="5378451" cy="218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191251" y="3935413"/>
            <a:ext cx="5380567" cy="2182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9"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11526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3818" y="274638"/>
            <a:ext cx="8128000" cy="1135062"/>
          </a:xfrm>
        </p:spPr>
        <p:txBody>
          <a:bodyPr/>
          <a:lstStyle>
            <a:lvl1pPr>
              <a:defRPr sz="42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smtClean="0"/>
              <a:t>EE5012 – Operating Systems</a:t>
            </a:r>
            <a:endParaRPr lang="en-IE" dirty="0"/>
          </a:p>
        </p:txBody>
      </p:sp>
    </p:spTree>
    <p:extLst>
      <p:ext uri="{BB962C8B-B14F-4D97-AF65-F5344CB8AC3E}">
        <p14:creationId xmlns:p14="http://schemas.microsoft.com/office/powerpoint/2010/main" val="29128647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smtClean="0"/>
              <a:t>EE5012 – Operating Systems</a:t>
            </a:r>
            <a:endParaRPr lang="en-IE" dirty="0"/>
          </a:p>
        </p:txBody>
      </p:sp>
    </p:spTree>
    <p:extLst>
      <p:ext uri="{BB962C8B-B14F-4D97-AF65-F5344CB8AC3E}">
        <p14:creationId xmlns:p14="http://schemas.microsoft.com/office/powerpoint/2010/main" val="16505227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55521" y="274638"/>
            <a:ext cx="8216297" cy="1135062"/>
          </a:xfrm>
        </p:spPr>
        <p:txBody>
          <a:bodyPr/>
          <a:lstStyle>
            <a:lvl1pPr>
              <a:defRPr sz="4200" b="1"/>
            </a:lvl1p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8451"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1251" y="1600200"/>
            <a:ext cx="5380567"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txBox="1">
            <a:spLocks noChangeArrowheads="1"/>
          </p:cNvSpPr>
          <p:nvPr userDrawn="1"/>
        </p:nvSpPr>
        <p:spPr bwMode="auto">
          <a:xfrm>
            <a:off x="609601" y="6356350"/>
            <a:ext cx="2166256" cy="35718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defPPr>
              <a:defRPr lang="en-US"/>
            </a:defPPr>
            <a:lvl1pPr marL="0" algn="l" defTabSz="914400" rtl="0" eaLnBrk="1" latinLnBrk="0" hangingPunct="1">
              <a:buClr>
                <a:srgbClr val="898989"/>
              </a:buClr>
              <a:buSzPct val="100000"/>
              <a:buFont typeface="Calibri" panose="020F0502020204030204" pitchFamily="34" charset="0"/>
              <a:buNone/>
              <a:defRPr sz="1200" b="1" kern="1200">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E" dirty="0" smtClean="0"/>
              <a:t>EE5012 – Operating Systems</a:t>
            </a:r>
            <a:endParaRPr lang="en-IE" dirty="0"/>
          </a:p>
        </p:txBody>
      </p:sp>
    </p:spTree>
    <p:extLst>
      <p:ext uri="{BB962C8B-B14F-4D97-AF65-F5344CB8AC3E}">
        <p14:creationId xmlns:p14="http://schemas.microsoft.com/office/powerpoint/2010/main" val="37570474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12670" y="274638"/>
            <a:ext cx="8169729" cy="1143000"/>
          </a:xfrm>
        </p:spPr>
        <p:txBody>
          <a:bodyPr/>
          <a:lstStyle>
            <a:lvl1pPr>
              <a:defRPr sz="4200" b="1"/>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3"/>
          <p:cNvSpPr>
            <a:spLocks noGrp="1" noChangeArrowheads="1"/>
          </p:cNvSpPr>
          <p:nvPr>
            <p:ph type="dt" idx="10"/>
          </p:nvPr>
        </p:nvSpPr>
        <p:spPr>
          <a:xfrm>
            <a:off x="609601" y="6356350"/>
            <a:ext cx="2166256" cy="357188"/>
          </a:xfrm>
          <a:prstGeom prst="rect">
            <a:avLst/>
          </a:prstGeo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1829617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12671" y="274638"/>
            <a:ext cx="8159147" cy="1135062"/>
          </a:xfrm>
        </p:spPr>
        <p:txBody>
          <a:bodyPr/>
          <a:lstStyle>
            <a:lvl1pPr>
              <a:defRPr sz="4200" b="1"/>
            </a:lvl1pPr>
          </a:lstStyle>
          <a:p>
            <a:r>
              <a:rPr lang="en-US" smtClean="0"/>
              <a:t>Click to edit Master title style</a:t>
            </a:r>
            <a:endParaRPr lang="en-US"/>
          </a:p>
        </p:txBody>
      </p:sp>
      <p:sp>
        <p:nvSpPr>
          <p:cNvPr id="5" name="Rectangle 3"/>
          <p:cNvSpPr>
            <a:spLocks noGrp="1" noChangeArrowheads="1"/>
          </p:cNvSpPr>
          <p:nvPr>
            <p:ph type="dt" idx="10"/>
          </p:nvPr>
        </p:nvSpPr>
        <p:spPr>
          <a:xfrm>
            <a:off x="609601" y="6356350"/>
            <a:ext cx="2166256" cy="357188"/>
          </a:xfrm>
          <a:prstGeom prst="rect">
            <a:avLst/>
          </a:prstGeo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812414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a:spLocks noGrp="1" noChangeArrowheads="1"/>
          </p:cNvSpPr>
          <p:nvPr>
            <p:ph type="dt" idx="10"/>
          </p:nvPr>
        </p:nvSpPr>
        <p:spPr>
          <a:xfrm>
            <a:off x="609601" y="6356350"/>
            <a:ext cx="2166256" cy="357188"/>
          </a:xfrm>
          <a:prstGeom prst="rect">
            <a:avLst/>
          </a:prstGeo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7496377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7"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4259566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7"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574248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339193" y="274638"/>
            <a:ext cx="823262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09601" y="1600200"/>
            <a:ext cx="10962217"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Text Box 4"/>
          <p:cNvSpPr txBox="1">
            <a:spLocks noChangeArrowheads="1"/>
          </p:cNvSpPr>
          <p:nvPr/>
        </p:nvSpPr>
        <p:spPr bwMode="auto">
          <a:xfrm>
            <a:off x="4165600" y="6308726"/>
            <a:ext cx="3860800" cy="460375"/>
          </a:xfrm>
          <a:prstGeom prst="rect">
            <a:avLst/>
          </a:prstGeom>
          <a:noFill/>
          <a:ln w="9525">
            <a:noFill/>
            <a:round/>
            <a:headEnd/>
            <a:tailEnd/>
          </a:ln>
          <a:effectLst/>
        </p:spPr>
        <p:txBody>
          <a:bodyPr wrap="none" anchor="ctr"/>
          <a:lstStyle>
            <a:lvl1pPr eaLnBrk="0" hangingPunct="0">
              <a:defRPr sz="2400">
                <a:solidFill>
                  <a:schemeClr val="bg1"/>
                </a:solidFill>
                <a:latin typeface="Calibri" pitchFamily="34" charset="0"/>
                <a:ea typeface="MS Gothic" pitchFamily="49" charset="-128"/>
              </a:defRPr>
            </a:lvl1pPr>
            <a:lvl2pPr marL="37931725" indent="-37474525" eaLnBrk="0" hangingPunct="0">
              <a:defRPr sz="2400">
                <a:solidFill>
                  <a:schemeClr val="bg1"/>
                </a:solidFill>
                <a:latin typeface="Calibri" pitchFamily="34" charset="0"/>
                <a:ea typeface="MS Gothic" pitchFamily="49" charset="-128"/>
              </a:defRPr>
            </a:lvl2pPr>
            <a:lvl3pPr eaLnBrk="0" hangingPunct="0">
              <a:defRPr sz="2400">
                <a:solidFill>
                  <a:schemeClr val="bg1"/>
                </a:solidFill>
                <a:latin typeface="Calibri" pitchFamily="34" charset="0"/>
                <a:ea typeface="MS Gothic" pitchFamily="49" charset="-128"/>
              </a:defRPr>
            </a:lvl3pPr>
            <a:lvl4pPr eaLnBrk="0" hangingPunct="0">
              <a:defRPr sz="2400">
                <a:solidFill>
                  <a:schemeClr val="bg1"/>
                </a:solidFill>
                <a:latin typeface="Calibri" pitchFamily="34" charset="0"/>
                <a:ea typeface="MS Gothic" pitchFamily="49" charset="-128"/>
              </a:defRPr>
            </a:lvl4pPr>
            <a:lvl5pPr eaLnBrk="0" hangingPunct="0">
              <a:defRPr sz="2400">
                <a:solidFill>
                  <a:schemeClr val="bg1"/>
                </a:solidFill>
                <a:latin typeface="Calibri" pitchFamily="34" charset="0"/>
                <a:ea typeface="MS Gothic" pitchFamily="49" charset="-128"/>
              </a:defRPr>
            </a:lvl5pPr>
            <a:lvl6pPr marL="457200" eaLnBrk="0" fontAlgn="base" hangingPunct="0">
              <a:spcBef>
                <a:spcPct val="0"/>
              </a:spcBef>
              <a:spcAft>
                <a:spcPct val="0"/>
              </a:spcAft>
              <a:defRPr sz="2400">
                <a:solidFill>
                  <a:schemeClr val="bg1"/>
                </a:solidFill>
                <a:latin typeface="Calibri" pitchFamily="34" charset="0"/>
                <a:ea typeface="MS Gothic" pitchFamily="49" charset="-128"/>
              </a:defRPr>
            </a:lvl6pPr>
            <a:lvl7pPr marL="914400" eaLnBrk="0" fontAlgn="base" hangingPunct="0">
              <a:spcBef>
                <a:spcPct val="0"/>
              </a:spcBef>
              <a:spcAft>
                <a:spcPct val="0"/>
              </a:spcAft>
              <a:defRPr sz="2400">
                <a:solidFill>
                  <a:schemeClr val="bg1"/>
                </a:solidFill>
                <a:latin typeface="Calibri" pitchFamily="34" charset="0"/>
                <a:ea typeface="MS Gothic" pitchFamily="49" charset="-128"/>
              </a:defRPr>
            </a:lvl7pPr>
            <a:lvl8pPr marL="1371600" eaLnBrk="0" fontAlgn="base" hangingPunct="0">
              <a:spcBef>
                <a:spcPct val="0"/>
              </a:spcBef>
              <a:spcAft>
                <a:spcPct val="0"/>
              </a:spcAft>
              <a:defRPr sz="2400">
                <a:solidFill>
                  <a:schemeClr val="bg1"/>
                </a:solidFill>
                <a:latin typeface="Calibri" pitchFamily="34" charset="0"/>
                <a:ea typeface="MS Gothic" pitchFamily="49" charset="-128"/>
              </a:defRPr>
            </a:lvl8pPr>
            <a:lvl9pPr marL="1828800" eaLnBrk="0" fontAlgn="base" hangingPunct="0">
              <a:spcBef>
                <a:spcPct val="0"/>
              </a:spcBef>
              <a:spcAft>
                <a:spcPct val="0"/>
              </a:spcAft>
              <a:defRPr sz="2400">
                <a:solidFill>
                  <a:schemeClr val="bg1"/>
                </a:solidFill>
                <a:latin typeface="Calibri" pitchFamily="34" charset="0"/>
                <a:ea typeface="MS Gothic" pitchFamily="49" charset="-128"/>
              </a:defRPr>
            </a:lvl9pPr>
          </a:lstStyle>
          <a:p>
            <a:pPr eaLnBrk="1" hangingPunct="1">
              <a:buClr>
                <a:srgbClr val="000000"/>
              </a:buClr>
              <a:buSzPct val="100000"/>
              <a:buFont typeface="Calibri" panose="020F0502020204030204" pitchFamily="34" charset="0"/>
              <a:buNone/>
              <a:defRPr/>
            </a:pPr>
            <a:endParaRPr lang="en-US" sz="1800" smtClean="0"/>
          </a:p>
        </p:txBody>
      </p:sp>
      <p:sp>
        <p:nvSpPr>
          <p:cNvPr id="1029" name="Rectangle 5"/>
          <p:cNvSpPr>
            <a:spLocks noGrp="1" noChangeArrowheads="1"/>
          </p:cNvSpPr>
          <p:nvPr>
            <p:ph type="sldNum"/>
          </p:nvPr>
        </p:nvSpPr>
        <p:spPr bwMode="auto">
          <a:xfrm>
            <a:off x="8737601" y="6356350"/>
            <a:ext cx="2834217" cy="35718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
                <a:srgbClr val="898989"/>
              </a:buClr>
              <a:buSzPct val="100000"/>
              <a:buFont typeface="Calibri" panose="020F0502020204030204" pitchFamily="34" charset="0"/>
              <a:buNone/>
              <a:defRPr sz="1200" smtClean="0">
                <a:solidFill>
                  <a:srgbClr val="898989"/>
                </a:solidFill>
                <a:ea typeface="Arial Unicode MS" panose="020B0604020202020204" pitchFamily="34" charset="-128"/>
                <a:cs typeface="Arial Unicode MS" panose="020B0604020202020204" pitchFamily="34" charset="-128"/>
              </a:defRPr>
            </a:lvl1pPr>
          </a:lstStyle>
          <a:p>
            <a:fld id="{652ADF87-C112-485F-A966-2C3661E0CC6F}" type="slidenum">
              <a:rPr lang="en-IE" smtClean="0"/>
              <a:t>‹#›</a:t>
            </a:fld>
            <a:endParaRPr lang="en-IE"/>
          </a:p>
        </p:txBody>
      </p:sp>
      <p:sp>
        <p:nvSpPr>
          <p:cNvPr id="8" name="Rectangle 3"/>
          <p:cNvSpPr>
            <a:spLocks noGrp="1" noChangeArrowheads="1"/>
          </p:cNvSpPr>
          <p:nvPr>
            <p:ph type="dt" idx="2"/>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smtClean="0"/>
              <a:t>EE5012 – Operating Systems</a:t>
            </a:r>
            <a:endParaRPr lang="en-IE" dirty="0"/>
          </a:p>
        </p:txBody>
      </p:sp>
    </p:spTree>
    <p:extLst>
      <p:ext uri="{BB962C8B-B14F-4D97-AF65-F5344CB8AC3E}">
        <p14:creationId xmlns:p14="http://schemas.microsoft.com/office/powerpoint/2010/main" val="254732594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iming>
    <p:tnLst>
      <p:par>
        <p:cTn id="1" dur="indefinite" restart="never" nodeType="tmRoot"/>
      </p:par>
    </p:tnLst>
  </p:timing>
  <p:txStyles>
    <p:titleStyle>
      <a:lvl1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2pPr>
      <a:lvl3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3pPr>
      <a:lvl4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4pPr>
      <a:lvl5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5pPr>
      <a:lvl6pPr marL="4572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6pPr>
      <a:lvl7pPr marL="9144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7pPr>
      <a:lvl8pPr marL="13716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8pPr>
      <a:lvl9pPr marL="18288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9pPr>
    </p:titleStyle>
    <p:bodyStyle>
      <a:lvl1pPr marL="334963" indent="-334963" algn="l" defTabSz="449263" rtl="0" eaLnBrk="1" fontAlgn="base" hangingPunct="1">
        <a:spcBef>
          <a:spcPts val="800"/>
        </a:spcBef>
        <a:spcAft>
          <a:spcPct val="0"/>
        </a:spcAft>
        <a:buClr>
          <a:srgbClr val="000000"/>
        </a:buClr>
        <a:buSzPct val="100000"/>
        <a:buFont typeface="Arial" panose="020B0604020202020204" pitchFamily="34" charset="0"/>
        <a:buChar char="•"/>
        <a:defRPr sz="32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marL="735013" indent="-277813" algn="l" defTabSz="449263" rtl="0" eaLnBrk="1" fontAlgn="base" hangingPunct="1">
        <a:spcBef>
          <a:spcPts val="700"/>
        </a:spcBef>
        <a:spcAft>
          <a:spcPct val="0"/>
        </a:spcAft>
        <a:buClr>
          <a:srgbClr val="000000"/>
        </a:buClr>
        <a:buSzPct val="100000"/>
        <a:buFont typeface="Arial" panose="020B0604020202020204" pitchFamily="34" charset="0"/>
        <a:buChar char="–"/>
        <a:defRPr sz="28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2pPr>
      <a:lvl3pPr marL="1143000" indent="-228600" algn="l" defTabSz="449263" rtl="0" eaLnBrk="1" fontAlgn="base" hangingPunct="1">
        <a:spcBef>
          <a:spcPts val="600"/>
        </a:spcBef>
        <a:spcAft>
          <a:spcPct val="0"/>
        </a:spcAft>
        <a:buClr>
          <a:srgbClr val="000000"/>
        </a:buClr>
        <a:buSzPct val="100000"/>
        <a:buFont typeface="Arial" panose="020B0604020202020204" pitchFamily="34" charset="0"/>
        <a:buChar char="•"/>
        <a:defRPr sz="2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3pPr>
      <a:lvl4pPr marL="16002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4pPr>
      <a:lvl5pPr marL="20574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5pPr>
      <a:lvl6pPr marL="25146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6pPr>
      <a:lvl7pPr marL="29718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7pPr>
      <a:lvl8pPr marL="34290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8pPr>
      <a:lvl9pPr marL="38862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risto.trifonov@ul.i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7228" y="253684"/>
            <a:ext cx="7992885" cy="1138699"/>
          </a:xfrm>
        </p:spPr>
        <p:txBody>
          <a:bodyPr>
            <a:norm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EE5012 – Operating Systems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 name="Subtitle 2"/>
          <p:cNvSpPr>
            <a:spLocks noGrp="1"/>
          </p:cNvSpPr>
          <p:nvPr>
            <p:ph type="subTitle" idx="1"/>
          </p:nvPr>
        </p:nvSpPr>
        <p:spPr>
          <a:xfrm>
            <a:off x="1235033" y="3370217"/>
            <a:ext cx="10058400" cy="2209800"/>
          </a:xfrm>
        </p:spPr>
        <p:txBody>
          <a:bodyPr>
            <a:noAutofit/>
          </a:bodyPr>
          <a:lstStyle/>
          <a:p>
            <a:pPr algn="l"/>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Hristo Trifonov</a:t>
            </a:r>
          </a:p>
          <a:p>
            <a:pPr algn="l"/>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Email: </a:t>
            </a:r>
            <a:r>
              <a:rPr lang="en-IE" cap="none" dirty="0" smtClean="0">
                <a:latin typeface="Liberation Serif" panose="02020603050405020304" pitchFamily="18" charset="0"/>
                <a:ea typeface="Liberation Serif" panose="02020603050405020304" pitchFamily="18" charset="0"/>
                <a:cs typeface="Liberation Serif" panose="02020603050405020304" pitchFamily="18" charset="0"/>
                <a:hlinkClick r:id="rId3"/>
              </a:rPr>
              <a:t>hristo.trifonov@ul.ie</a:t>
            </a:r>
            <a:endParaRPr lang="en-IE"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algn="l"/>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Phone: 061-234254 (Ext.4254)</a:t>
            </a:r>
          </a:p>
          <a:p>
            <a:pPr algn="l"/>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Room: C2056</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585921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What Operating Systems Do?</a:t>
            </a:r>
            <a:endParaRPr lang="en-IE" b="1" dirty="0"/>
          </a:p>
        </p:txBody>
      </p:sp>
      <p:sp>
        <p:nvSpPr>
          <p:cNvPr id="3" name="Content Placeholder 2"/>
          <p:cNvSpPr>
            <a:spLocks noGrp="1"/>
          </p:cNvSpPr>
          <p:nvPr>
            <p:ph idx="1"/>
          </p:nvPr>
        </p:nvSpPr>
        <p:spPr/>
        <p:txBody>
          <a:bodyPr/>
          <a:lstStyle/>
          <a:p>
            <a:r>
              <a:rPr lang="en-IE" altLang="en-US" sz="2400" b="1" dirty="0" smtClean="0"/>
              <a:t>Provide </a:t>
            </a:r>
            <a:r>
              <a:rPr lang="en-IE" altLang="en-US" sz="2400" b="1" dirty="0" smtClean="0"/>
              <a:t>abstractions:</a:t>
            </a:r>
            <a:endParaRPr lang="en-US" altLang="en-US" sz="2400" b="1" dirty="0"/>
          </a:p>
        </p:txBody>
      </p:sp>
      <p:pic>
        <p:nvPicPr>
          <p:cNvPr id="4" name="Picture 3"/>
          <p:cNvPicPr>
            <a:picLocks noChangeAspect="1"/>
          </p:cNvPicPr>
          <p:nvPr/>
        </p:nvPicPr>
        <p:blipFill>
          <a:blip r:embed="rId3"/>
          <a:stretch>
            <a:fillRect/>
          </a:stretch>
        </p:blipFill>
        <p:spPr>
          <a:xfrm>
            <a:off x="609600" y="2214880"/>
            <a:ext cx="10647679" cy="4000694"/>
          </a:xfrm>
          <a:prstGeom prst="rect">
            <a:avLst/>
          </a:prstGeom>
        </p:spPr>
      </p:pic>
      <p:sp>
        <p:nvSpPr>
          <p:cNvPr id="5"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74103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sz="2400" b="1" dirty="0" smtClean="0"/>
              <a:t>Resource management:</a:t>
            </a:r>
            <a:endParaRPr lang="en-US" altLang="en-US" sz="2400" b="1" dirty="0"/>
          </a:p>
          <a:p>
            <a:pPr lvl="1"/>
            <a:r>
              <a:rPr lang="en-US" altLang="en-US" sz="2400" dirty="0" smtClean="0"/>
              <a:t>Manages </a:t>
            </a:r>
            <a:r>
              <a:rPr lang="en-US" altLang="en-US" sz="2400" dirty="0"/>
              <a:t>and protects multiple computer resources: CPU, </a:t>
            </a:r>
            <a:r>
              <a:rPr lang="en-US" altLang="en-US" sz="2400" dirty="0" smtClean="0"/>
              <a:t>Processes, Internal/External </a:t>
            </a:r>
            <a:r>
              <a:rPr lang="en-US" altLang="en-US" sz="2400" dirty="0"/>
              <a:t>memory, Tasks, Applications, Users, Communication channels, </a:t>
            </a:r>
            <a:r>
              <a:rPr lang="en-US" altLang="en-US" sz="2400" dirty="0" err="1"/>
              <a:t>etc</a:t>
            </a:r>
            <a:r>
              <a:rPr lang="en-US" altLang="en-US" sz="2400" dirty="0"/>
              <a:t>…</a:t>
            </a:r>
          </a:p>
          <a:p>
            <a:pPr lvl="1"/>
            <a:r>
              <a:rPr lang="en-US" altLang="en-US" sz="2400" dirty="0"/>
              <a:t>Handles and allocates resources to multiple users or multiple programs running at the same time and space (e.g., processor time, memory, I/O devices).</a:t>
            </a:r>
          </a:p>
          <a:p>
            <a:pPr lvl="1"/>
            <a:r>
              <a:rPr lang="en-US" altLang="en-US" sz="2400" dirty="0"/>
              <a:t>Decides between conflicting requests for efficient and fair resource use (e.g., maximize throughput, minimize response time). </a:t>
            </a:r>
          </a:p>
          <a:p>
            <a:pPr marL="457200" lvl="1" indent="0">
              <a:buNone/>
            </a:pPr>
            <a:endParaRPr lang="en-IE" sz="2400" dirty="0"/>
          </a:p>
        </p:txBody>
      </p:sp>
      <p:sp>
        <p:nvSpPr>
          <p:cNvPr id="4" name="Title 1"/>
          <p:cNvSpPr>
            <a:spLocks noGrp="1"/>
          </p:cNvSpPr>
          <p:nvPr>
            <p:ph type="title"/>
          </p:nvPr>
        </p:nvSpPr>
        <p:spPr/>
        <p:txBody>
          <a:bodyPr/>
          <a:lstStyle/>
          <a:p>
            <a:r>
              <a:rPr lang="en-IE" b="1" dirty="0" smtClean="0"/>
              <a:t>What Operating Systems Do? (2)</a:t>
            </a:r>
            <a:endParaRPr lang="en-IE" b="1" dirty="0"/>
          </a:p>
        </p:txBody>
      </p:sp>
      <p:sp>
        <p:nvSpPr>
          <p:cNvPr id="5"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40302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Operating System as a VM</a:t>
            </a:r>
            <a:endParaRPr lang="en-IE" b="1" dirty="0"/>
          </a:p>
        </p:txBody>
      </p:sp>
      <p:sp>
        <p:nvSpPr>
          <p:cNvPr id="3" name="Content Placeholder 2"/>
          <p:cNvSpPr>
            <a:spLocks noGrp="1"/>
          </p:cNvSpPr>
          <p:nvPr>
            <p:ph idx="1"/>
          </p:nvPr>
        </p:nvSpPr>
        <p:spPr/>
        <p:txBody>
          <a:bodyPr/>
          <a:lstStyle/>
          <a:p>
            <a:pPr lvl="1"/>
            <a:r>
              <a:rPr lang="en-US" altLang="en-US" sz="2400" dirty="0"/>
              <a:t>An interface between the user and hardware that hides the details of the hardware (e.g., I/O</a:t>
            </a:r>
            <a:r>
              <a:rPr lang="en-US" altLang="en-US" sz="2400" dirty="0" smtClean="0"/>
              <a:t>).</a:t>
            </a:r>
            <a:endParaRPr lang="en-US" altLang="en-US" sz="2400" dirty="0"/>
          </a:p>
          <a:p>
            <a:pPr lvl="1">
              <a:spcBef>
                <a:spcPct val="0"/>
              </a:spcBef>
            </a:pPr>
            <a:r>
              <a:rPr lang="en-US" altLang="en-US" sz="2400" dirty="0"/>
              <a:t>Constructs higher-level (virtual) resources out of lower-level (physical) resources (e.g., files</a:t>
            </a:r>
            <a:r>
              <a:rPr lang="en-US" altLang="en-US" sz="2400" dirty="0" smtClean="0"/>
              <a:t>).</a:t>
            </a:r>
          </a:p>
          <a:p>
            <a:pPr marL="457200" lvl="1" indent="0">
              <a:spcBef>
                <a:spcPct val="0"/>
              </a:spcBef>
              <a:buNone/>
            </a:pPr>
            <a:endParaRPr lang="en-US" altLang="en-US" sz="2400" dirty="0"/>
          </a:p>
          <a:p>
            <a:pPr lvl="1">
              <a:spcBef>
                <a:spcPct val="0"/>
              </a:spcBef>
            </a:pPr>
            <a:r>
              <a:rPr lang="en-US" altLang="en-US" sz="2400" b="1" dirty="0"/>
              <a:t>Definition</a:t>
            </a:r>
            <a:r>
              <a:rPr lang="en-US" altLang="en-US" sz="2400" dirty="0"/>
              <a:t>: OS is a collection of software enhancements, executed on the bare hardware, culminating in a high-level virtual machine that serves as an advanced programming environment. </a:t>
            </a:r>
          </a:p>
          <a:p>
            <a:pPr lvl="2">
              <a:spcBef>
                <a:spcPct val="0"/>
              </a:spcBef>
            </a:pPr>
            <a:r>
              <a:rPr lang="en-US" altLang="en-US" sz="2400" dirty="0"/>
              <a:t>virtual machine = software enhancement = extended machine = abstract machine = layer = level = ring</a:t>
            </a:r>
            <a:r>
              <a:rPr lang="en-US" altLang="en-US" sz="2400" dirty="0" smtClean="0"/>
              <a:t>.</a:t>
            </a:r>
          </a:p>
          <a:p>
            <a:pPr marL="914400" lvl="2" indent="0">
              <a:spcBef>
                <a:spcPct val="0"/>
              </a:spcBef>
              <a:buNone/>
            </a:pPr>
            <a:endParaRPr lang="en-US" altLang="en-US" sz="2400" dirty="0"/>
          </a:p>
          <a:p>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06057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Operating System Types</a:t>
            </a:r>
            <a:endParaRPr lang="en-IE" b="1" dirty="0"/>
          </a:p>
        </p:txBody>
      </p:sp>
      <p:sp>
        <p:nvSpPr>
          <p:cNvPr id="3" name="Content Placeholder 2"/>
          <p:cNvSpPr>
            <a:spLocks noGrp="1"/>
          </p:cNvSpPr>
          <p:nvPr>
            <p:ph idx="1"/>
          </p:nvPr>
        </p:nvSpPr>
        <p:spPr/>
        <p:txBody>
          <a:bodyPr/>
          <a:lstStyle/>
          <a:p>
            <a:r>
              <a:rPr lang="en-IE" sz="2400" b="1" dirty="0" smtClean="0"/>
              <a:t>Mainframe Operating Systems </a:t>
            </a:r>
            <a:r>
              <a:rPr lang="en-IE" sz="2400" dirty="0" smtClean="0"/>
              <a:t>– still found in major corporate data centers.</a:t>
            </a:r>
          </a:p>
          <a:p>
            <a:r>
              <a:rPr lang="en-IE" sz="2400" b="1" dirty="0" smtClean="0"/>
              <a:t>Server Operating Systems</a:t>
            </a:r>
            <a:r>
              <a:rPr lang="en-IE" sz="2400" dirty="0" smtClean="0"/>
              <a:t> – multiple users are served at once over a network. Users are allowed to share hardware and software resources.</a:t>
            </a:r>
          </a:p>
          <a:p>
            <a:r>
              <a:rPr lang="en-IE" sz="2400" b="1" dirty="0"/>
              <a:t>Multiprocessor Operating </a:t>
            </a:r>
            <a:r>
              <a:rPr lang="en-IE" sz="2400" b="1" dirty="0" smtClean="0"/>
              <a:t>Systems</a:t>
            </a:r>
            <a:r>
              <a:rPr lang="en-IE" sz="2400" dirty="0" smtClean="0"/>
              <a:t> – multiple CPUs are installed on the system.</a:t>
            </a:r>
          </a:p>
          <a:p>
            <a:r>
              <a:rPr lang="en-IE" sz="2400" b="1" dirty="0"/>
              <a:t>Personal Computer Operating </a:t>
            </a:r>
            <a:r>
              <a:rPr lang="en-IE" sz="2400" b="1" dirty="0" smtClean="0"/>
              <a:t>Systems</a:t>
            </a:r>
            <a:r>
              <a:rPr lang="en-IE" sz="2400" dirty="0" smtClean="0"/>
              <a:t> – focused on a single user experience.</a:t>
            </a:r>
          </a:p>
          <a:p>
            <a:r>
              <a:rPr lang="en-IE" sz="2400" b="1" dirty="0"/>
              <a:t>Handheld Computer Operating </a:t>
            </a:r>
            <a:r>
              <a:rPr lang="en-IE" sz="2400" b="1" dirty="0" smtClean="0"/>
              <a:t>Systems</a:t>
            </a:r>
            <a:r>
              <a:rPr lang="en-IE" sz="2400" dirty="0" smtClean="0"/>
              <a:t> – smart phones, tablets etc.</a:t>
            </a:r>
            <a:endParaRPr lang="en-IE" sz="2400" dirty="0"/>
          </a:p>
          <a:p>
            <a:r>
              <a:rPr lang="en-IE" sz="2400" b="1" dirty="0"/>
              <a:t>Embedded Operating </a:t>
            </a:r>
            <a:r>
              <a:rPr lang="en-IE" sz="2400" b="1" dirty="0" smtClean="0"/>
              <a:t>Systems</a:t>
            </a:r>
            <a:r>
              <a:rPr lang="en-IE" sz="2400" dirty="0" smtClean="0"/>
              <a:t> – used on TVs, cars, DVD players, microwave ovens etc.</a:t>
            </a:r>
          </a:p>
          <a:p>
            <a:r>
              <a:rPr lang="en-IE" sz="2400" b="1" dirty="0"/>
              <a:t>Real-Time Operating </a:t>
            </a:r>
            <a:r>
              <a:rPr lang="en-IE" sz="2400" b="1" dirty="0" smtClean="0"/>
              <a:t>Systems </a:t>
            </a:r>
            <a:r>
              <a:rPr lang="en-IE" sz="2400" dirty="0" smtClean="0"/>
              <a:t>– hard and soft real-time systems</a:t>
            </a:r>
            <a:endParaRPr lang="en-IE" sz="2400" b="1"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10444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Summary of OSs services</a:t>
            </a:r>
            <a:endParaRPr lang="en-IE" dirty="0"/>
          </a:p>
        </p:txBody>
      </p:sp>
      <p:sp>
        <p:nvSpPr>
          <p:cNvPr id="5" name="Content Placeholder 4"/>
          <p:cNvSpPr>
            <a:spLocks noGrp="1"/>
          </p:cNvSpPr>
          <p:nvPr>
            <p:ph sz="half" idx="1"/>
          </p:nvPr>
        </p:nvSpPr>
        <p:spPr>
          <a:xfrm>
            <a:off x="609601" y="1600200"/>
            <a:ext cx="5212466" cy="4518025"/>
          </a:xfrm>
        </p:spPr>
        <p:txBody>
          <a:bodyPr/>
          <a:lstStyle/>
          <a:p>
            <a:r>
              <a:rPr lang="en-IE" sz="2400" b="1" u="sng" dirty="0"/>
              <a:t>User </a:t>
            </a:r>
            <a:r>
              <a:rPr lang="en-IE" sz="2400" b="1" u="sng" dirty="0" smtClean="0"/>
              <a:t>Interface</a:t>
            </a:r>
          </a:p>
          <a:p>
            <a:pPr marL="0" indent="0">
              <a:buNone/>
            </a:pPr>
            <a:endParaRPr lang="en-IE" sz="2400" b="1" u="sng" dirty="0" smtClean="0"/>
          </a:p>
          <a:p>
            <a:r>
              <a:rPr lang="en-IE" sz="2400" b="1" u="sng" dirty="0"/>
              <a:t>Program Development &amp; </a:t>
            </a:r>
            <a:r>
              <a:rPr lang="en-IE" sz="2400" b="1" u="sng" dirty="0" smtClean="0"/>
              <a:t>Execution</a:t>
            </a:r>
          </a:p>
          <a:p>
            <a:pPr marL="0" indent="0">
              <a:buNone/>
            </a:pPr>
            <a:endParaRPr lang="en-IE" sz="2400" b="1" u="sng" dirty="0" smtClean="0"/>
          </a:p>
          <a:p>
            <a:r>
              <a:rPr lang="en-IE" sz="2400" b="1" u="sng" dirty="0"/>
              <a:t>Input / </a:t>
            </a:r>
            <a:r>
              <a:rPr lang="en-IE" sz="2400" b="1" u="sng" dirty="0" smtClean="0"/>
              <a:t>Output Operations</a:t>
            </a:r>
          </a:p>
          <a:p>
            <a:pPr marL="0" indent="0">
              <a:buNone/>
            </a:pPr>
            <a:endParaRPr lang="en-IE" sz="2400" b="1" u="sng" dirty="0" smtClean="0"/>
          </a:p>
          <a:p>
            <a:r>
              <a:rPr lang="en-IE" sz="2400" b="1" u="sng" dirty="0"/>
              <a:t>File System </a:t>
            </a:r>
            <a:r>
              <a:rPr lang="en-IE" sz="2400" b="1" u="sng" dirty="0" smtClean="0"/>
              <a:t>Manipulation</a:t>
            </a:r>
          </a:p>
          <a:p>
            <a:pPr marL="0" indent="0">
              <a:buNone/>
            </a:pPr>
            <a:endParaRPr lang="en-IE" sz="2400" b="1" u="sng" dirty="0" smtClean="0"/>
          </a:p>
          <a:p>
            <a:r>
              <a:rPr lang="en-IE" sz="2400" b="1" u="sng" dirty="0"/>
              <a:t>Error Detection &amp; Response</a:t>
            </a:r>
            <a:endParaRPr lang="en-IE" sz="2400" u="sng" dirty="0"/>
          </a:p>
        </p:txBody>
      </p:sp>
      <p:sp>
        <p:nvSpPr>
          <p:cNvPr id="6" name="Content Placeholder 5"/>
          <p:cNvSpPr>
            <a:spLocks noGrp="1"/>
          </p:cNvSpPr>
          <p:nvPr>
            <p:ph sz="half" idx="2"/>
          </p:nvPr>
        </p:nvSpPr>
        <p:spPr>
          <a:xfrm>
            <a:off x="6041985" y="1600200"/>
            <a:ext cx="5822066" cy="4518025"/>
          </a:xfrm>
        </p:spPr>
        <p:txBody>
          <a:bodyPr/>
          <a:lstStyle/>
          <a:p>
            <a:r>
              <a:rPr lang="en-IE" sz="2400" b="1" u="sng" dirty="0"/>
              <a:t>Resource </a:t>
            </a:r>
            <a:r>
              <a:rPr lang="en-IE" sz="2400" b="1" u="sng" dirty="0" smtClean="0"/>
              <a:t>Allocation</a:t>
            </a:r>
          </a:p>
          <a:p>
            <a:pPr marL="0" indent="0">
              <a:buNone/>
            </a:pPr>
            <a:endParaRPr lang="en-IE" sz="2400" b="1" u="sng" dirty="0" smtClean="0"/>
          </a:p>
          <a:p>
            <a:r>
              <a:rPr lang="en-IE" sz="2400" b="1" u="sng" dirty="0" smtClean="0"/>
              <a:t>Accounting</a:t>
            </a:r>
          </a:p>
          <a:p>
            <a:endParaRPr lang="en-IE" sz="2400" b="1" u="sng" dirty="0"/>
          </a:p>
          <a:p>
            <a:r>
              <a:rPr lang="en-IE" sz="2400" b="1" u="sng" dirty="0" smtClean="0"/>
              <a:t>Protection</a:t>
            </a:r>
          </a:p>
          <a:p>
            <a:endParaRPr lang="en-IE" sz="2400" b="1" u="sng" dirty="0"/>
          </a:p>
          <a:p>
            <a:r>
              <a:rPr lang="en-IE" sz="2400" b="1" u="sng" dirty="0" smtClean="0"/>
              <a:t>Application Binary Interface (ABI)</a:t>
            </a:r>
          </a:p>
          <a:p>
            <a:endParaRPr lang="en-IE" sz="2400" b="1" u="sng" dirty="0"/>
          </a:p>
          <a:p>
            <a:r>
              <a:rPr lang="en-IE" sz="2400" b="1" u="sng" dirty="0" smtClean="0"/>
              <a:t>Application Programming Interface (API)</a:t>
            </a:r>
            <a:endParaRPr lang="en-IE" sz="2400" b="1" u="sng" dirty="0"/>
          </a:p>
        </p:txBody>
      </p:sp>
    </p:spTree>
    <p:extLst>
      <p:ext uri="{BB962C8B-B14F-4D97-AF65-F5344CB8AC3E}">
        <p14:creationId xmlns:p14="http://schemas.microsoft.com/office/powerpoint/2010/main" val="238775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arn(inVertic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arn(inVertic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arn(inVertical)">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barn(inVertical)">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barn(inVertical)">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arn(inVertical)">
                                      <p:cBhvr>
                                        <p:cTn id="42" dur="5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barn(inVertical)">
                                      <p:cBhvr>
                                        <p:cTn id="47" dur="500"/>
                                        <p:tgtEl>
                                          <p:spTgt spid="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
                                            <p:txEl>
                                              <p:pRg st="8" end="8"/>
                                            </p:txEl>
                                          </p:spTgt>
                                        </p:tgtEl>
                                        <p:attrNameLst>
                                          <p:attrName>style.visibility</p:attrName>
                                        </p:attrNameLst>
                                      </p:cBhvr>
                                      <p:to>
                                        <p:strVal val="visible"/>
                                      </p:to>
                                    </p:set>
                                    <p:animEffect transition="in" filter="barn(inVertical)">
                                      <p:cBhvr>
                                        <p:cTn id="5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b="1" dirty="0" smtClean="0"/>
              <a:t>A View of OS Services</a:t>
            </a:r>
            <a:endParaRPr lang="en-IE" b="1" dirty="0"/>
          </a:p>
        </p:txBody>
      </p:sp>
      <p:grpSp>
        <p:nvGrpSpPr>
          <p:cNvPr id="38" name="Group 37"/>
          <p:cNvGrpSpPr/>
          <p:nvPr/>
        </p:nvGrpSpPr>
        <p:grpSpPr>
          <a:xfrm>
            <a:off x="693983" y="1542532"/>
            <a:ext cx="9900000" cy="4523792"/>
            <a:chOff x="693983" y="1629616"/>
            <a:chExt cx="9900000" cy="4523792"/>
          </a:xfrm>
        </p:grpSpPr>
        <p:grpSp>
          <p:nvGrpSpPr>
            <p:cNvPr id="36" name="Group 35"/>
            <p:cNvGrpSpPr/>
            <p:nvPr/>
          </p:nvGrpSpPr>
          <p:grpSpPr>
            <a:xfrm>
              <a:off x="693983" y="1629616"/>
              <a:ext cx="9900000" cy="4083338"/>
              <a:chOff x="1056839" y="1469962"/>
              <a:chExt cx="9621822" cy="4140671"/>
            </a:xfrm>
          </p:grpSpPr>
          <p:sp>
            <p:nvSpPr>
              <p:cNvPr id="35" name="TextBox 34"/>
              <p:cNvSpPr txBox="1"/>
              <p:nvPr/>
            </p:nvSpPr>
            <p:spPr>
              <a:xfrm>
                <a:off x="1066661" y="2215625"/>
                <a:ext cx="9612000" cy="3395008"/>
              </a:xfrm>
              <a:prstGeom prst="rect">
                <a:avLst/>
              </a:prstGeom>
              <a:solidFill>
                <a:srgbClr val="FFC000"/>
              </a:solidFill>
            </p:spPr>
            <p:txBody>
              <a:bodyPr wrap="none" rtlCol="0" anchor="b">
                <a:spAutoFit/>
              </a:bodyPr>
              <a:lstStyle/>
              <a:p>
                <a:pPr algn="ct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Operating System</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nvGrpSpPr>
              <p:cNvPr id="34" name="Group 33"/>
              <p:cNvGrpSpPr/>
              <p:nvPr/>
            </p:nvGrpSpPr>
            <p:grpSpPr>
              <a:xfrm>
                <a:off x="1056839" y="1469962"/>
                <a:ext cx="9612000" cy="3621912"/>
                <a:chOff x="1056839" y="1469962"/>
                <a:chExt cx="9612000" cy="3621912"/>
              </a:xfrm>
            </p:grpSpPr>
            <p:grpSp>
              <p:nvGrpSpPr>
                <p:cNvPr id="32" name="Group 31"/>
                <p:cNvGrpSpPr/>
                <p:nvPr/>
              </p:nvGrpSpPr>
              <p:grpSpPr>
                <a:xfrm>
                  <a:off x="1056839" y="1469962"/>
                  <a:ext cx="9612000" cy="648000"/>
                  <a:chOff x="1056839" y="1469962"/>
                  <a:chExt cx="9612000" cy="648000"/>
                </a:xfrm>
              </p:grpSpPr>
              <p:sp>
                <p:nvSpPr>
                  <p:cNvPr id="12" name="TextBox 11"/>
                  <p:cNvSpPr txBox="1"/>
                  <p:nvPr/>
                </p:nvSpPr>
                <p:spPr>
                  <a:xfrm>
                    <a:off x="1056839" y="1469962"/>
                    <a:ext cx="9612000" cy="648000"/>
                  </a:xfrm>
                  <a:prstGeom prst="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0" scaled="1"/>
                    <a:tileRect/>
                  </a:gradFill>
                  <a:ln>
                    <a:solidFill>
                      <a:schemeClr val="accent6">
                        <a:lumMod val="40000"/>
                        <a:lumOff val="60000"/>
                      </a:schemeClr>
                    </a:solidFill>
                  </a:ln>
                  <a:effectLst>
                    <a:outerShdw blurRad="50800" dist="38100" dir="5400000" algn="t" rotWithShape="0">
                      <a:prstClr val="black">
                        <a:alpha val="40000"/>
                      </a:prstClr>
                    </a:outerShdw>
                  </a:effectLst>
                </p:spPr>
                <p:txBody>
                  <a:bodyPr wrap="square" rtlCol="0">
                    <a:spAutoFit/>
                  </a:bodyPr>
                  <a:lstStyle/>
                  <a:p>
                    <a:pPr algn="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Users &amp; other system programs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 name="TextBox 7"/>
                  <p:cNvSpPr txBox="1"/>
                  <p:nvPr/>
                </p:nvSpPr>
                <p:spPr>
                  <a:xfrm>
                    <a:off x="1335314" y="1654629"/>
                    <a:ext cx="726481" cy="338554"/>
                  </a:xfrm>
                  <a:prstGeom prst="rect">
                    <a:avLst/>
                  </a:prstGeom>
                  <a:solidFill>
                    <a:schemeClr val="accent2">
                      <a:lumMod val="40000"/>
                      <a:lumOff val="60000"/>
                    </a:schemeClr>
                  </a:solidFill>
                  <a:ln>
                    <a:solidFill>
                      <a:schemeClr val="tx1"/>
                    </a:solidFill>
                  </a:ln>
                  <a:scene3d>
                    <a:camera prst="orthographicFront"/>
                    <a:lightRig rig="threePt" dir="t"/>
                  </a:scene3d>
                  <a:sp3d>
                    <a:bevelT/>
                  </a:sp3d>
                </p:spPr>
                <p:txBody>
                  <a:bodyPr wrap="none" rtlCol="0">
                    <a:spAutoFit/>
                  </a:bodyPr>
                  <a:lstStyle/>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User 1</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TextBox 8"/>
                  <p:cNvSpPr txBox="1"/>
                  <p:nvPr/>
                </p:nvSpPr>
                <p:spPr>
                  <a:xfrm>
                    <a:off x="2605316" y="1654629"/>
                    <a:ext cx="726481" cy="338554"/>
                  </a:xfrm>
                  <a:prstGeom prst="rect">
                    <a:avLst/>
                  </a:prstGeom>
                  <a:solidFill>
                    <a:schemeClr val="accent2">
                      <a:lumMod val="40000"/>
                      <a:lumOff val="60000"/>
                    </a:schemeClr>
                  </a:solidFill>
                  <a:ln>
                    <a:solidFill>
                      <a:schemeClr val="tx1"/>
                    </a:solidFill>
                  </a:ln>
                  <a:scene3d>
                    <a:camera prst="orthographicFront"/>
                    <a:lightRig rig="threePt" dir="t"/>
                  </a:scene3d>
                  <a:sp3d>
                    <a:bevelT/>
                  </a:sp3d>
                </p:spPr>
                <p:txBody>
                  <a:bodyPr wrap="none" rtlCol="0">
                    <a:spAutoFit/>
                  </a:bodyPr>
                  <a:lstStyle/>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User 2</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TextBox 9"/>
                  <p:cNvSpPr txBox="1"/>
                  <p:nvPr/>
                </p:nvSpPr>
                <p:spPr>
                  <a:xfrm>
                    <a:off x="3984468" y="1654629"/>
                    <a:ext cx="726481" cy="338554"/>
                  </a:xfrm>
                  <a:prstGeom prst="rect">
                    <a:avLst/>
                  </a:prstGeom>
                  <a:solidFill>
                    <a:schemeClr val="accent2">
                      <a:lumMod val="40000"/>
                      <a:lumOff val="60000"/>
                    </a:schemeClr>
                  </a:solidFill>
                  <a:ln>
                    <a:solidFill>
                      <a:schemeClr val="tx1"/>
                    </a:solidFill>
                  </a:ln>
                  <a:scene3d>
                    <a:camera prst="orthographicFront"/>
                    <a:lightRig rig="threePt" dir="t"/>
                  </a:scene3d>
                  <a:sp3d>
                    <a:bevelT/>
                  </a:sp3d>
                </p:spPr>
                <p:txBody>
                  <a:bodyPr wrap="none" rtlCol="0">
                    <a:spAutoFit/>
                  </a:bodyPr>
                  <a:lstStyle/>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User 3</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 name="TextBox 10"/>
                  <p:cNvSpPr txBox="1"/>
                  <p:nvPr/>
                </p:nvSpPr>
                <p:spPr>
                  <a:xfrm>
                    <a:off x="5769425" y="1654629"/>
                    <a:ext cx="760144" cy="338554"/>
                  </a:xfrm>
                  <a:prstGeom prst="rect">
                    <a:avLst/>
                  </a:prstGeom>
                  <a:solidFill>
                    <a:schemeClr val="accent2">
                      <a:lumMod val="40000"/>
                      <a:lumOff val="60000"/>
                    </a:schemeClr>
                  </a:solidFill>
                  <a:ln>
                    <a:solidFill>
                      <a:schemeClr val="tx1"/>
                    </a:solidFill>
                  </a:ln>
                  <a:scene3d>
                    <a:camera prst="orthographicFront"/>
                    <a:lightRig rig="threePt" dir="t"/>
                  </a:scene3d>
                  <a:sp3d>
                    <a:bevelT/>
                  </a:sp3d>
                </p:spPr>
                <p:txBody>
                  <a:bodyPr wrap="none" rtlCol="0">
                    <a:spAutoFit/>
                  </a:bodyPr>
                  <a:lstStyle/>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User </a:t>
                    </a:r>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N</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3" name="Group 32"/>
                <p:cNvGrpSpPr/>
                <p:nvPr/>
              </p:nvGrpSpPr>
              <p:grpSpPr>
                <a:xfrm>
                  <a:off x="1216493" y="1959084"/>
                  <a:ext cx="9288000" cy="3132790"/>
                  <a:chOff x="1216493" y="1959084"/>
                  <a:chExt cx="9288000" cy="3132790"/>
                </a:xfrm>
              </p:grpSpPr>
              <p:sp>
                <p:nvSpPr>
                  <p:cNvPr id="13" name="TextBox 12"/>
                  <p:cNvSpPr txBox="1"/>
                  <p:nvPr/>
                </p:nvSpPr>
                <p:spPr>
                  <a:xfrm>
                    <a:off x="1216493" y="2277774"/>
                    <a:ext cx="9288000" cy="7560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solidFill>
                      <a:srgbClr val="FFC000"/>
                    </a:solidFill>
                  </a:ln>
                  <a:effectLst>
                    <a:outerShdw blurRad="50800" dist="38100" dir="2700000" algn="tl" rotWithShape="0">
                      <a:prstClr val="black">
                        <a:alpha val="40000"/>
                      </a:prstClr>
                    </a:outerShdw>
                  </a:effectLst>
                </p:spPr>
                <p:txBody>
                  <a:bodyPr wrap="square" rtlCol="0">
                    <a:spAutoFit/>
                  </a:bodyPr>
                  <a:lstStyle/>
                  <a:p>
                    <a:pPr algn="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User interfaces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 name="TextBox 13"/>
                  <p:cNvSpPr txBox="1"/>
                  <p:nvPr/>
                </p:nvSpPr>
                <p:spPr>
                  <a:xfrm>
                    <a:off x="1407884" y="2521025"/>
                    <a:ext cx="572593" cy="33855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chemeClr val="tx1"/>
                    </a:solidFill>
                  </a:ln>
                  <a:scene3d>
                    <a:camera prst="orthographicFront"/>
                    <a:lightRig rig="threePt" dir="t"/>
                  </a:scene3d>
                  <a:sp3d>
                    <a:bevelT prst="slope"/>
                  </a:sp3d>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GUI</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TextBox 14"/>
                  <p:cNvSpPr txBox="1"/>
                  <p:nvPr/>
                </p:nvSpPr>
                <p:spPr>
                  <a:xfrm>
                    <a:off x="2358570" y="2520570"/>
                    <a:ext cx="1279389" cy="33855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chemeClr val="tx1"/>
                    </a:solidFill>
                  </a:ln>
                  <a:scene3d>
                    <a:camera prst="orthographicFront"/>
                    <a:lightRig rig="threePt" dir="t"/>
                  </a:scene3d>
                  <a:sp3d>
                    <a:bevelT prst="slope"/>
                  </a:sp3d>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Touchscreen</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TextBox 15"/>
                  <p:cNvSpPr txBox="1"/>
                  <p:nvPr/>
                </p:nvSpPr>
                <p:spPr>
                  <a:xfrm>
                    <a:off x="4084894" y="2506055"/>
                    <a:ext cx="548548" cy="33855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chemeClr val="tx1"/>
                    </a:solidFill>
                  </a:ln>
                  <a:scene3d>
                    <a:camera prst="orthographicFront"/>
                    <a:lightRig rig="threePt" dir="t"/>
                  </a:scene3d>
                  <a:sp3d>
                    <a:bevelT prst="slope"/>
                  </a:sp3d>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CLI</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8" name="Straight Arrow Connector 17"/>
                  <p:cNvCxnSpPr>
                    <a:stCxn id="8" idx="2"/>
                  </p:cNvCxnSpPr>
                  <p:nvPr/>
                </p:nvCxnSpPr>
                <p:spPr bwMode="auto">
                  <a:xfrm flipH="1">
                    <a:off x="1664892" y="1993183"/>
                    <a:ext cx="0" cy="540000"/>
                  </a:xfrm>
                  <a:prstGeom prst="straightConnector1">
                    <a:avLst/>
                  </a:prstGeom>
                  <a:solidFill>
                    <a:srgbClr val="00B8FF"/>
                  </a:solidFill>
                  <a:ln w="9525" cap="flat" cmpd="sng" algn="ctr">
                    <a:solidFill>
                      <a:schemeClr val="tx1"/>
                    </a:solidFill>
                    <a:prstDash val="solid"/>
                    <a:round/>
                    <a:headEnd type="triangle"/>
                    <a:tailEnd type="triangle"/>
                  </a:ln>
                  <a:effectLst/>
                </p:spPr>
              </p:cxnSp>
              <p:cxnSp>
                <p:nvCxnSpPr>
                  <p:cNvPr id="19" name="Straight Arrow Connector 18"/>
                  <p:cNvCxnSpPr/>
                  <p:nvPr/>
                </p:nvCxnSpPr>
                <p:spPr bwMode="auto">
                  <a:xfrm flipH="1">
                    <a:off x="2974136" y="1962405"/>
                    <a:ext cx="1" cy="540000"/>
                  </a:xfrm>
                  <a:prstGeom prst="straightConnector1">
                    <a:avLst/>
                  </a:prstGeom>
                  <a:solidFill>
                    <a:srgbClr val="00B8FF"/>
                  </a:solidFill>
                  <a:ln w="9525" cap="flat" cmpd="sng" algn="ctr">
                    <a:solidFill>
                      <a:schemeClr val="tx1"/>
                    </a:solidFill>
                    <a:prstDash val="solid"/>
                    <a:round/>
                    <a:headEnd type="triangle"/>
                    <a:tailEnd type="triangle"/>
                  </a:ln>
                  <a:effectLst/>
                </p:spPr>
              </p:cxnSp>
              <p:cxnSp>
                <p:nvCxnSpPr>
                  <p:cNvPr id="20" name="Straight Arrow Connector 19"/>
                  <p:cNvCxnSpPr/>
                  <p:nvPr/>
                </p:nvCxnSpPr>
                <p:spPr bwMode="auto">
                  <a:xfrm flipH="1">
                    <a:off x="4344578" y="1959084"/>
                    <a:ext cx="1" cy="540000"/>
                  </a:xfrm>
                  <a:prstGeom prst="straightConnector1">
                    <a:avLst/>
                  </a:prstGeom>
                  <a:solidFill>
                    <a:srgbClr val="00B8FF"/>
                  </a:solidFill>
                  <a:ln w="9525" cap="flat" cmpd="sng" algn="ctr">
                    <a:solidFill>
                      <a:schemeClr val="tx1"/>
                    </a:solidFill>
                    <a:prstDash val="solid"/>
                    <a:round/>
                    <a:headEnd type="triangle"/>
                    <a:tailEnd type="triangle"/>
                  </a:ln>
                  <a:effectLst/>
                </p:spPr>
              </p:cxnSp>
              <p:sp>
                <p:nvSpPr>
                  <p:cNvPr id="21" name="TextBox 20"/>
                  <p:cNvSpPr txBox="1"/>
                  <p:nvPr/>
                </p:nvSpPr>
                <p:spPr>
                  <a:xfrm>
                    <a:off x="1216493" y="3126519"/>
                    <a:ext cx="9288000" cy="40011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ln>
                    <a:solidFill>
                      <a:srgbClr val="FFC000"/>
                    </a:solidFill>
                  </a:ln>
                  <a:scene3d>
                    <a:camera prst="orthographicFront"/>
                    <a:lightRig rig="threePt" dir="t"/>
                  </a:scene3d>
                  <a:sp3d>
                    <a:bevelT w="152400" h="50800" prst="softRound"/>
                  </a:sp3d>
                </p:spPr>
                <p:txBody>
                  <a:bodyPr wrap="square" rtlCol="0">
                    <a:spAutoFit/>
                  </a:bodyPr>
                  <a:lstStyle/>
                  <a:p>
                    <a:pPr algn="ct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System Calls</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TextBox 21"/>
                  <p:cNvSpPr txBox="1"/>
                  <p:nvPr/>
                </p:nvSpPr>
                <p:spPr>
                  <a:xfrm>
                    <a:off x="1216493" y="3579874"/>
                    <a:ext cx="9288000" cy="1512000"/>
                  </a:xfrm>
                  <a:prstGeom prst="rect">
                    <a:avLst/>
                  </a:prstGeom>
                  <a:solidFill>
                    <a:srgbClr val="FFC000"/>
                  </a:solidFill>
                  <a:ln>
                    <a:solidFill>
                      <a:srgbClr val="FFC000"/>
                    </a:solidFill>
                  </a:ln>
                  <a:effectLst>
                    <a:outerShdw blurRad="50800" dist="38100" dir="8100000" algn="tr" rotWithShape="0">
                      <a:prstClr val="black">
                        <a:alpha val="40000"/>
                      </a:prstClr>
                    </a:outerShdw>
                  </a:effectLst>
                  <a:scene3d>
                    <a:camera prst="orthographicFront"/>
                    <a:lightRig rig="threePt" dir="t"/>
                  </a:scene3d>
                  <a:sp3d>
                    <a:bevelT prst="convex"/>
                  </a:sp3d>
                </p:spPr>
                <p:txBody>
                  <a:bodyPr wrap="square" rtlCol="0">
                    <a:spAutoFit/>
                  </a:bodyPr>
                  <a:lstStyle/>
                  <a:p>
                    <a:pPr algn="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 Services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3" name="TextBox 22"/>
                  <p:cNvSpPr txBox="1"/>
                  <p:nvPr/>
                </p:nvSpPr>
                <p:spPr>
                  <a:xfrm>
                    <a:off x="1393370" y="3795486"/>
                    <a:ext cx="912429"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Program</a:t>
                    </a:r>
                  </a:p>
                  <a:p>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Execution</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4" name="TextBox 23"/>
                  <p:cNvSpPr txBox="1"/>
                  <p:nvPr/>
                </p:nvSpPr>
                <p:spPr>
                  <a:xfrm>
                    <a:off x="2447665" y="3795486"/>
                    <a:ext cx="973343"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I/O</a:t>
                    </a:r>
                  </a:p>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Operations</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5" name="TextBox 24"/>
                  <p:cNvSpPr txBox="1"/>
                  <p:nvPr/>
                </p:nvSpPr>
                <p:spPr>
                  <a:xfrm>
                    <a:off x="3574786" y="3795486"/>
                    <a:ext cx="1223412"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File System</a:t>
                    </a:r>
                  </a:p>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Manipulations</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6" name="TextBox 25"/>
                  <p:cNvSpPr txBox="1"/>
                  <p:nvPr/>
                </p:nvSpPr>
                <p:spPr>
                  <a:xfrm>
                    <a:off x="4996861" y="3795486"/>
                    <a:ext cx="883575"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Error</a:t>
                    </a:r>
                  </a:p>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Detection</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7" name="TextBox 26"/>
                  <p:cNvSpPr txBox="1"/>
                  <p:nvPr/>
                </p:nvSpPr>
                <p:spPr>
                  <a:xfrm>
                    <a:off x="6064055" y="3795486"/>
                    <a:ext cx="942887"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Resource </a:t>
                    </a:r>
                  </a:p>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Allocation</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8" name="TextBox 27"/>
                  <p:cNvSpPr txBox="1"/>
                  <p:nvPr/>
                </p:nvSpPr>
                <p:spPr>
                  <a:xfrm>
                    <a:off x="7253373" y="3795486"/>
                    <a:ext cx="1023036"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Accounting</a:t>
                    </a:r>
                  </a:p>
                  <a:p>
                    <a:pPr algn="ctr"/>
                    <a:endParaRPr lang="en-IE" sz="1400"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9" name="TextBox 28"/>
                  <p:cNvSpPr txBox="1"/>
                  <p:nvPr/>
                </p:nvSpPr>
                <p:spPr>
                  <a:xfrm>
                    <a:off x="1393370" y="4589901"/>
                    <a:ext cx="2016000" cy="307777"/>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Protection &amp; Security</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0" name="TextBox 29"/>
                  <p:cNvSpPr txBox="1"/>
                  <p:nvPr/>
                </p:nvSpPr>
                <p:spPr>
                  <a:xfrm>
                    <a:off x="3831280" y="4589900"/>
                    <a:ext cx="2722220" cy="307777"/>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Application Binary Interface (ABI)</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1" name="TextBox 30"/>
                  <p:cNvSpPr txBox="1"/>
                  <p:nvPr/>
                </p:nvSpPr>
                <p:spPr>
                  <a:xfrm>
                    <a:off x="6872091" y="4589899"/>
                    <a:ext cx="3219151" cy="307777"/>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Application Programming Interface (API)</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grpSp>
        <p:sp>
          <p:nvSpPr>
            <p:cNvPr id="37" name="TextBox 36"/>
            <p:cNvSpPr txBox="1"/>
            <p:nvPr/>
          </p:nvSpPr>
          <p:spPr>
            <a:xfrm>
              <a:off x="738693" y="5784076"/>
              <a:ext cx="9828000" cy="369332"/>
            </a:xfrm>
            <a:prstGeom prst="rect">
              <a:avLst/>
            </a:prstGeom>
            <a:solidFill>
              <a:srgbClr val="92D050"/>
            </a:solidFill>
            <a:ln>
              <a:solidFill>
                <a:srgbClr val="92D050"/>
              </a:solidFill>
            </a:ln>
            <a:scene3d>
              <a:camera prst="orthographicFront"/>
              <a:lightRig rig="threePt" dir="t"/>
            </a:scene3d>
            <a:sp3d>
              <a:bevelT w="101600" prst="riblet"/>
            </a:sp3d>
          </p:spPr>
          <p:txBody>
            <a:bodyPr wrap="none" rtlCol="0">
              <a:spAutoFit/>
            </a:bodyPr>
            <a:lstStyle/>
            <a:p>
              <a:pPr algn="ct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Computer Hardware</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sp>
        <p:nvSpPr>
          <p:cNvPr id="39"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985624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Some Definitions</a:t>
            </a:r>
            <a:endParaRPr lang="en-IE" b="1" dirty="0"/>
          </a:p>
        </p:txBody>
      </p:sp>
      <p:sp>
        <p:nvSpPr>
          <p:cNvPr id="14" name="TextBox 13"/>
          <p:cNvSpPr txBox="1"/>
          <p:nvPr/>
        </p:nvSpPr>
        <p:spPr>
          <a:xfrm>
            <a:off x="440266" y="1613504"/>
            <a:ext cx="10676321" cy="1138773"/>
          </a:xfrm>
          <a:prstGeom prst="rect">
            <a:avLst/>
          </a:prstGeom>
          <a:noFill/>
        </p:spPr>
        <p:txBody>
          <a:bodyPr wrap="none" rtlCol="0">
            <a:spAutoFit/>
          </a:bodyPr>
          <a:lstStyle/>
          <a:p>
            <a:r>
              <a:rPr lang="en-IE" sz="2400" b="1" kern="0" dirty="0">
                <a:latin typeface="Liberation Serif" panose="02020603050405020304" pitchFamily="18" charset="0"/>
                <a:ea typeface="Liberation Serif" panose="02020603050405020304" pitchFamily="18" charset="0"/>
                <a:cs typeface="Liberation Serif" panose="02020603050405020304" pitchFamily="18" charset="0"/>
              </a:rPr>
              <a:t>PROGRAM:</a:t>
            </a:r>
          </a:p>
          <a:p>
            <a:r>
              <a:rPr lang="en-US" altLang="en-US" sz="2000" kern="0" dirty="0">
                <a:latin typeface="Liberation Serif" panose="02020603050405020304" pitchFamily="18" charset="0"/>
                <a:ea typeface="Liberation Serif" panose="02020603050405020304" pitchFamily="18" charset="0"/>
                <a:cs typeface="Liberation Serif" panose="02020603050405020304" pitchFamily="18" charset="0"/>
              </a:rPr>
              <a:t>An executable sequence of instructions which resides in the computer storage area. It is a </a:t>
            </a:r>
            <a:r>
              <a:rPr lang="en-US" altLang="en-US" sz="2000" b="1" kern="0" dirty="0">
                <a:latin typeface="Liberation Serif" panose="02020603050405020304" pitchFamily="18" charset="0"/>
                <a:ea typeface="Liberation Serif" panose="02020603050405020304" pitchFamily="18" charset="0"/>
                <a:cs typeface="Liberation Serif" panose="02020603050405020304" pitchFamily="18" charset="0"/>
              </a:rPr>
              <a:t>static</a:t>
            </a:r>
            <a:r>
              <a:rPr lang="en-US" altLang="en-US" sz="2000" kern="0" dirty="0">
                <a:latin typeface="Liberation Serif" panose="02020603050405020304" pitchFamily="18" charset="0"/>
                <a:ea typeface="Liberation Serif" panose="02020603050405020304" pitchFamily="18" charset="0"/>
                <a:cs typeface="Liberation Serif" panose="02020603050405020304" pitchFamily="18" charset="0"/>
              </a:rPr>
              <a:t> entity.</a:t>
            </a: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TextBox 14"/>
          <p:cNvSpPr txBox="1"/>
          <p:nvPr/>
        </p:nvSpPr>
        <p:spPr>
          <a:xfrm>
            <a:off x="440266" y="2510971"/>
            <a:ext cx="11307519" cy="769441"/>
          </a:xfrm>
          <a:prstGeom prst="rect">
            <a:avLst/>
          </a:prstGeom>
          <a:noFill/>
        </p:spPr>
        <p:txBody>
          <a:bodyPr wrap="none" rtlCol="0">
            <a:spAutoFit/>
          </a:bodyPr>
          <a:lstStyle/>
          <a:p>
            <a:r>
              <a:rPr lang="en-IE" sz="2400" b="1" kern="0" dirty="0">
                <a:latin typeface="Liberation Serif" panose="02020603050405020304" pitchFamily="18" charset="0"/>
                <a:ea typeface="Liberation Serif" panose="02020603050405020304" pitchFamily="18" charset="0"/>
                <a:cs typeface="Liberation Serif" panose="02020603050405020304" pitchFamily="18" charset="0"/>
              </a:rPr>
              <a:t>PROCESS:</a:t>
            </a:r>
          </a:p>
          <a:p>
            <a:pPr>
              <a:spcBef>
                <a:spcPct val="0"/>
              </a:spcBef>
              <a:buClrTx/>
              <a:buSzTx/>
              <a:buFontTx/>
              <a:buNone/>
            </a:pP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 program in execution. Consists of the executable program, data, stack, registers etc. It is a </a:t>
            </a:r>
            <a:r>
              <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rPr>
              <a:t>dynamic</a:t>
            </a: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 entity</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TextBox 15"/>
          <p:cNvSpPr txBox="1"/>
          <p:nvPr/>
        </p:nvSpPr>
        <p:spPr>
          <a:xfrm>
            <a:off x="440266" y="3519115"/>
            <a:ext cx="11697561" cy="1077218"/>
          </a:xfrm>
          <a:prstGeom prst="rect">
            <a:avLst/>
          </a:prstGeom>
          <a:noFill/>
        </p:spPr>
        <p:txBody>
          <a:bodyPr wrap="non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TASK &amp; THREAD:</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pP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Task</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is an ambiguous term but generally </a:t>
            </a: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the same definition as a </a:t>
            </a:r>
            <a:r>
              <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rPr>
              <a:t>Process</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Thread</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is the basic unit of execution </a:t>
            </a:r>
          </a:p>
          <a:p>
            <a:pPr>
              <a:spcBef>
                <a:spcPct val="0"/>
              </a:spcBef>
            </a:pP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within the context of one </a:t>
            </a: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 task</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Any number of </a:t>
            </a: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threads</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may execute within a single </a:t>
            </a: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task</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7" name="TextBox 16"/>
          <p:cNvSpPr txBox="1"/>
          <p:nvPr/>
        </p:nvSpPr>
        <p:spPr>
          <a:xfrm>
            <a:off x="440266" y="4859369"/>
            <a:ext cx="10811165" cy="1077218"/>
          </a:xfrm>
          <a:prstGeom prst="rect">
            <a:avLst/>
          </a:prstGeom>
          <a:noFill/>
        </p:spPr>
        <p:txBody>
          <a:bodyPr wrap="non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PROCESSOR:</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US" altLang="en-US" sz="2000" dirty="0">
                <a:latin typeface="Times New Roman" panose="02020603050405020304" pitchFamily="18" charset="0"/>
              </a:rPr>
              <a:t>The agent which executes the program to realise a process. </a:t>
            </a:r>
            <a:r>
              <a:rPr lang="en-US" altLang="en-US" sz="2000" dirty="0" smtClean="0">
                <a:latin typeface="Times New Roman" panose="02020603050405020304" pitchFamily="18" charset="0"/>
              </a:rPr>
              <a:t>This </a:t>
            </a:r>
            <a:r>
              <a:rPr lang="en-US" altLang="en-US" sz="2000" dirty="0">
                <a:latin typeface="Times New Roman" panose="02020603050405020304" pitchFamily="18" charset="0"/>
              </a:rPr>
              <a:t>is usually a hardware device, normally </a:t>
            </a:r>
            <a:endParaRPr lang="en-US" altLang="en-US" sz="2000" dirty="0" smtClean="0">
              <a:latin typeface="Times New Roman" panose="02020603050405020304" pitchFamily="18" charset="0"/>
            </a:endParaRPr>
          </a:p>
          <a:p>
            <a:pPr>
              <a:spcBef>
                <a:spcPct val="0"/>
              </a:spcBef>
              <a:buClrTx/>
              <a:buSzTx/>
              <a:buFontTx/>
              <a:buNone/>
            </a:pPr>
            <a:r>
              <a:rPr lang="en-US" altLang="en-US" sz="2000" dirty="0" smtClean="0">
                <a:latin typeface="Times New Roman" panose="02020603050405020304" pitchFamily="18" charset="0"/>
              </a:rPr>
              <a:t>the </a:t>
            </a:r>
            <a:r>
              <a:rPr lang="en-US" altLang="en-US" sz="2000" dirty="0">
                <a:latin typeface="Times New Roman" panose="02020603050405020304" pitchFamily="18" charset="0"/>
              </a:rPr>
              <a:t>system </a:t>
            </a:r>
            <a:r>
              <a:rPr lang="en-US" altLang="en-US" sz="2000" b="1" dirty="0">
                <a:latin typeface="Times New Roman" panose="02020603050405020304" pitchFamily="18" charset="0"/>
              </a:rPr>
              <a:t>CPU</a:t>
            </a:r>
            <a:r>
              <a:rPr lang="en-US" altLang="en-US" sz="2000" dirty="0">
                <a:latin typeface="Times New Roman" panose="02020603050405020304" pitchFamily="18" charset="0"/>
              </a:rPr>
              <a:t>.</a:t>
            </a:r>
            <a:endParaRPr lang="en-US" altLang="en-US" sz="2000" dirty="0">
              <a:latin typeface="Times New Roman" panose="02020603050405020304" pitchFamily="18" charset="0"/>
            </a:endParaRPr>
          </a:p>
        </p:txBody>
      </p:sp>
      <p:sp>
        <p:nvSpPr>
          <p:cNvPr id="18"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74578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Some </a:t>
            </a:r>
            <a:r>
              <a:rPr lang="en-IE" b="1" dirty="0" smtClean="0"/>
              <a:t>Definitions … continued</a:t>
            </a:r>
            <a:endParaRPr lang="en-IE" dirty="0"/>
          </a:p>
        </p:txBody>
      </p:sp>
      <p:sp>
        <p:nvSpPr>
          <p:cNvPr id="7" name="TextBox 6"/>
          <p:cNvSpPr txBox="1"/>
          <p:nvPr/>
        </p:nvSpPr>
        <p:spPr>
          <a:xfrm>
            <a:off x="440266" y="1478040"/>
            <a:ext cx="10934660" cy="1116000"/>
          </a:xfrm>
          <a:prstGeom prst="rect">
            <a:avLst/>
          </a:prstGeom>
          <a:noFill/>
        </p:spPr>
        <p:txBody>
          <a:bodyPr wrap="non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JOB:</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 program or a set of programs which are to be processed in a specific environment to perform a system </a:t>
            </a:r>
            <a:endPar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endParaRPr>
          </a:p>
          <a:p>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or </a:t>
            </a: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 user function</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lang="en-US" altLang="en-US" sz="2000" kern="0" dirty="0">
              <a:latin typeface="Liberation Serif" panose="02020603050405020304" pitchFamily="18" charset="0"/>
              <a:ea typeface="Liberation Serif" panose="02020603050405020304" pitchFamily="18" charset="0"/>
              <a:cs typeface="Liberation Serif" panose="02020603050405020304" pitchFamily="18" charset="0"/>
            </a:endParaRP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 name="TextBox 7"/>
          <p:cNvSpPr txBox="1"/>
          <p:nvPr/>
        </p:nvSpPr>
        <p:spPr>
          <a:xfrm>
            <a:off x="440266" y="2646440"/>
            <a:ext cx="9625520" cy="828000"/>
          </a:xfrm>
          <a:prstGeom prst="rect">
            <a:avLst/>
          </a:prstGeom>
          <a:noFill/>
        </p:spPr>
        <p:txBody>
          <a:bodyPr wrap="non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BATCH SYSTEM:</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 job or jobs are submitted to the system for automated processing. A user does not interact.</a:t>
            </a: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TextBox 8"/>
          <p:cNvSpPr txBox="1"/>
          <p:nvPr/>
        </p:nvSpPr>
        <p:spPr>
          <a:xfrm>
            <a:off x="440266" y="3523603"/>
            <a:ext cx="9625520" cy="900000"/>
          </a:xfrm>
          <a:prstGeom prst="rect">
            <a:avLst/>
          </a:prstGeom>
          <a:noFill/>
        </p:spPr>
        <p:txBody>
          <a:bodyPr wrap="squar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INTERACTIVE SYSTEM:</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US" altLang="en-US" sz="2000" dirty="0">
                <a:latin typeface="Times New Roman" panose="02020603050405020304" pitchFamily="18" charset="0"/>
              </a:rPr>
              <a:t>Jobs or individual processes are initiated and controlled from the user console. </a:t>
            </a: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TextBox 9"/>
          <p:cNvSpPr txBox="1"/>
          <p:nvPr/>
        </p:nvSpPr>
        <p:spPr>
          <a:xfrm>
            <a:off x="440266" y="4338938"/>
            <a:ext cx="9625520" cy="864000"/>
          </a:xfrm>
          <a:prstGeom prst="rect">
            <a:avLst/>
          </a:prstGeom>
          <a:noFill/>
        </p:spPr>
        <p:txBody>
          <a:bodyPr wrap="squar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MULTIPROCESSOR (PARALLEL) SYSTEM:</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pPr>
            <a:r>
              <a:rPr lang="en-US" altLang="en-US" sz="2000" dirty="0">
                <a:latin typeface="Times New Roman" panose="02020603050405020304" pitchFamily="18" charset="0"/>
              </a:rPr>
              <a:t>There is more than one processor in the system available for processing. </a:t>
            </a:r>
            <a:r>
              <a:rPr lang="en-US" altLang="en-US" sz="2000" dirty="0" smtClean="0">
                <a:latin typeface="Times New Roman" panose="02020603050405020304" pitchFamily="18" charset="0"/>
              </a:rPr>
              <a:t> </a:t>
            </a:r>
            <a:endParaRPr lang="en-US" altLang="en-US" sz="2000" dirty="0">
              <a:latin typeface="Times New Roman" panose="02020603050405020304" pitchFamily="18" charset="0"/>
            </a:endParaRP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 name="TextBox 10"/>
          <p:cNvSpPr txBox="1"/>
          <p:nvPr/>
        </p:nvSpPr>
        <p:spPr>
          <a:xfrm>
            <a:off x="440266" y="5173567"/>
            <a:ext cx="9625520" cy="936000"/>
          </a:xfrm>
          <a:prstGeom prst="rect">
            <a:avLst/>
          </a:prstGeom>
          <a:noFill/>
        </p:spPr>
        <p:txBody>
          <a:bodyPr wrap="squar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MULTITASKING SYSTEM:</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pPr>
            <a:r>
              <a:rPr lang="en-US" altLang="en-US" sz="2000" dirty="0" smtClean="0">
                <a:latin typeface="Times New Roman" panose="02020603050405020304" pitchFamily="18" charset="0"/>
              </a:rPr>
              <a:t>Several programs can be executed on the system at the same time.</a:t>
            </a:r>
            <a:endParaRPr lang="en-US" altLang="en-US" sz="2000" dirty="0">
              <a:latin typeface="Times New Roman" panose="02020603050405020304" pitchFamily="18" charset="0"/>
            </a:endParaRP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172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OS Definition recap</a:t>
            </a:r>
            <a:endParaRPr lang="en-IE" b="1" dirty="0"/>
          </a:p>
        </p:txBody>
      </p:sp>
      <p:sp>
        <p:nvSpPr>
          <p:cNvPr id="4" name="TextBox 3"/>
          <p:cNvSpPr txBox="1"/>
          <p:nvPr/>
        </p:nvSpPr>
        <p:spPr>
          <a:xfrm>
            <a:off x="609601" y="1794326"/>
            <a:ext cx="9007928" cy="461665"/>
          </a:xfrm>
          <a:prstGeom prst="rect">
            <a:avLst/>
          </a:prstGeom>
          <a:noFill/>
        </p:spPr>
        <p:txBody>
          <a:bodyPr wrap="square" rtlCol="0">
            <a:spAutoFit/>
          </a:bodyPr>
          <a:lstStyle/>
          <a:p>
            <a:pPr marL="342900" indent="-342900">
              <a:buFont typeface="+mj-lt"/>
              <a:buAutoNum type="arabicParenR"/>
            </a:pPr>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The Operating System abstracts the hardware on the machine</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 name="TextBox 4"/>
          <p:cNvSpPr txBox="1"/>
          <p:nvPr/>
        </p:nvSpPr>
        <p:spPr>
          <a:xfrm>
            <a:off x="609601" y="2902926"/>
            <a:ext cx="9007928" cy="461665"/>
          </a:xfrm>
          <a:prstGeom prst="rect">
            <a:avLst/>
          </a:prstGeom>
          <a:noFill/>
        </p:spPr>
        <p:txBody>
          <a:bodyPr wrap="square" rtlCol="0">
            <a:spAutoFit/>
          </a:bodyPr>
          <a:lstStyle/>
          <a:p>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2) The Operating System is a resource manager</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TextBox 5"/>
          <p:cNvSpPr txBox="1"/>
          <p:nvPr/>
        </p:nvSpPr>
        <p:spPr>
          <a:xfrm>
            <a:off x="609601" y="3967985"/>
            <a:ext cx="9007928" cy="461665"/>
          </a:xfrm>
          <a:prstGeom prst="rect">
            <a:avLst/>
          </a:prstGeom>
          <a:noFill/>
        </p:spPr>
        <p:txBody>
          <a:bodyPr wrap="square" rtlCol="0">
            <a:spAutoFit/>
          </a:bodyPr>
          <a:lstStyle/>
          <a:p>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3) The Operating System as a Virtual Machine (VM)</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 name="Rectangle 3"/>
          <p:cNvSpPr>
            <a:spLocks noGrp="1" noChangeArrowheads="1"/>
          </p:cNvSpPr>
          <p:nvPr>
            <p:ph type="dt" idx="10"/>
          </p:nvPr>
        </p:nvSpPr>
        <p:spPr>
          <a:xfrm>
            <a:off x="566059" y="6399892"/>
            <a:ext cx="2166256" cy="357188"/>
          </a:xfrm>
          <a:ln/>
        </p:spPr>
        <p:txBody>
          <a:bodyPr anchor="ct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31544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b="1" dirty="0" smtClean="0"/>
              <a:t>Process </a:t>
            </a:r>
            <a:r>
              <a:rPr lang="en-IE" dirty="0" smtClean="0"/>
              <a:t>is a key concept in the design of all Operating Systems. It can be defined as:</a:t>
            </a:r>
          </a:p>
          <a:p>
            <a:pPr lvl="1"/>
            <a:r>
              <a:rPr lang="en-IE" dirty="0" smtClean="0"/>
              <a:t>A program in execution.</a:t>
            </a:r>
          </a:p>
          <a:p>
            <a:pPr lvl="1"/>
            <a:r>
              <a:rPr lang="en-IE" dirty="0" smtClean="0"/>
              <a:t>An instance of a program running on a computer.</a:t>
            </a:r>
          </a:p>
          <a:p>
            <a:pPr lvl="1"/>
            <a:r>
              <a:rPr lang="en-IE" dirty="0" smtClean="0"/>
              <a:t>The entity that can be assigned to and executed on a processor.</a:t>
            </a:r>
          </a:p>
          <a:p>
            <a:pPr lvl="1"/>
            <a:r>
              <a:rPr lang="en-IE" dirty="0" smtClean="0"/>
              <a:t>A unit </a:t>
            </a:r>
            <a:r>
              <a:rPr lang="en-IE" dirty="0"/>
              <a:t>of activity characterized by a single sequential thread of execution, a </a:t>
            </a:r>
            <a:r>
              <a:rPr lang="en-IE" dirty="0" smtClean="0"/>
              <a:t>current </a:t>
            </a:r>
            <a:r>
              <a:rPr lang="en-IE" dirty="0"/>
              <a:t>state, and an associated set of system resources</a:t>
            </a:r>
            <a:r>
              <a:rPr lang="en-IE" dirty="0" smtClean="0"/>
              <a:t>.</a:t>
            </a:r>
          </a:p>
          <a:p>
            <a:r>
              <a:rPr lang="en-IE" dirty="0" smtClean="0"/>
              <a:t>The </a:t>
            </a:r>
            <a:r>
              <a:rPr lang="en-IE" b="1" dirty="0" smtClean="0"/>
              <a:t>OS</a:t>
            </a:r>
            <a:r>
              <a:rPr lang="en-IE" dirty="0" smtClean="0"/>
              <a:t> is responsible for the following activities in connection with process management:</a:t>
            </a:r>
          </a:p>
          <a:p>
            <a:pPr lvl="1"/>
            <a:r>
              <a:rPr lang="en-IE" dirty="0" smtClean="0"/>
              <a:t>Creating and deleting both user &amp; system processes</a:t>
            </a:r>
          </a:p>
          <a:p>
            <a:pPr lvl="1"/>
            <a:r>
              <a:rPr lang="en-IE" dirty="0" smtClean="0"/>
              <a:t>Suspending and resuming processes</a:t>
            </a:r>
          </a:p>
          <a:p>
            <a:pPr lvl="1"/>
            <a:r>
              <a:rPr lang="en-IE" dirty="0" smtClean="0"/>
              <a:t>Providing mechanism for process synchronisation &amp; communication (IPC)</a:t>
            </a:r>
          </a:p>
        </p:txBody>
      </p:sp>
      <p:sp>
        <p:nvSpPr>
          <p:cNvPr id="4" name="Title 1"/>
          <p:cNvSpPr txBox="1">
            <a:spLocks/>
          </p:cNvSpPr>
          <p:nvPr/>
        </p:nvSpPr>
        <p:spPr bwMode="auto">
          <a:xfrm>
            <a:off x="3574446" y="398119"/>
            <a:ext cx="8128000"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1" fontAlgn="base" hangingPunct="1">
              <a:spcBef>
                <a:spcPct val="0"/>
              </a:spcBef>
              <a:spcAft>
                <a:spcPct val="0"/>
              </a:spcAft>
              <a:buClr>
                <a:srgbClr val="000000"/>
              </a:buClr>
              <a:buSzPct val="100000"/>
              <a:buFont typeface="Calibri" panose="020F0502020204030204" pitchFamily="34" charset="0"/>
              <a:defRPr sz="42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2pPr>
            <a:lvl3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3pPr>
            <a:lvl4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4pPr>
            <a:lvl5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5pPr>
            <a:lvl6pPr marL="4572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6pPr>
            <a:lvl7pPr marL="9144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7pPr>
            <a:lvl8pPr marL="13716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8pPr>
            <a:lvl9pPr marL="18288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9pPr>
          </a:lstStyle>
          <a:p>
            <a:r>
              <a:rPr lang="en-IE" kern="0" dirty="0" smtClean="0"/>
              <a:t>Process &amp; Process Management</a:t>
            </a:r>
            <a:endParaRPr lang="en-IE" kern="0" dirty="0"/>
          </a:p>
        </p:txBody>
      </p:sp>
    </p:spTree>
    <p:extLst>
      <p:ext uri="{BB962C8B-B14F-4D97-AF65-F5344CB8AC3E}">
        <p14:creationId xmlns:p14="http://schemas.microsoft.com/office/powerpoint/2010/main" val="40540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9"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1"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arn(inVertical)">
                                      <p:cBhvr>
                                        <p:cTn id="36" dur="10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2"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8"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1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4"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1" y="227012"/>
            <a:ext cx="10962217" cy="1610497"/>
          </a:xfrm>
        </p:spPr>
        <p:txBody>
          <a:bodyPr/>
          <a:lstStyle/>
          <a:p>
            <a:r>
              <a:rPr lang="en-IE" b="1" u="sng" dirty="0" smtClean="0"/>
              <a:t>UNIT 1</a:t>
            </a:r>
            <a:r>
              <a:rPr lang="en-IE" b="1" dirty="0" smtClean="0"/>
              <a:t/>
            </a:r>
            <a:br>
              <a:rPr lang="en-IE" b="1" dirty="0" smtClean="0"/>
            </a:br>
            <a:endParaRPr lang="en-IE" b="1" dirty="0"/>
          </a:p>
        </p:txBody>
      </p:sp>
      <p:sp>
        <p:nvSpPr>
          <p:cNvPr id="3" name="Content Placeholder 2"/>
          <p:cNvSpPr>
            <a:spLocks noGrp="1"/>
          </p:cNvSpPr>
          <p:nvPr>
            <p:ph idx="1"/>
          </p:nvPr>
        </p:nvSpPr>
        <p:spPr>
          <a:xfrm>
            <a:off x="609601" y="2697480"/>
            <a:ext cx="10962217" cy="3420745"/>
          </a:xfrm>
        </p:spPr>
        <p:txBody>
          <a:bodyPr/>
          <a:lstStyle/>
          <a:p>
            <a:pPr marL="0" indent="0">
              <a:buNone/>
            </a:pPr>
            <a:r>
              <a:rPr lang="en-IE" b="1" dirty="0"/>
              <a:t>Introduction to EE5012 </a:t>
            </a:r>
            <a:endParaRPr lang="en-IE" b="1" dirty="0" smtClean="0"/>
          </a:p>
          <a:p>
            <a:pPr marL="0" indent="0">
              <a:buNone/>
            </a:pPr>
            <a:r>
              <a:rPr lang="en-IE" b="1" dirty="0" smtClean="0"/>
              <a:t>Hristo Trifonov</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382113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Creation</a:t>
            </a:r>
            <a:endParaRPr lang="en-IE" dirty="0"/>
          </a:p>
        </p:txBody>
      </p:sp>
      <p:sp>
        <p:nvSpPr>
          <p:cNvPr id="3" name="Content Placeholder 2"/>
          <p:cNvSpPr>
            <a:spLocks noGrp="1"/>
          </p:cNvSpPr>
          <p:nvPr>
            <p:ph idx="1"/>
          </p:nvPr>
        </p:nvSpPr>
        <p:spPr>
          <a:xfrm>
            <a:off x="609601" y="1600200"/>
            <a:ext cx="10962217" cy="1709057"/>
          </a:xfrm>
        </p:spPr>
        <p:txBody>
          <a:bodyPr/>
          <a:lstStyle/>
          <a:p>
            <a:r>
              <a:rPr lang="en-IE" dirty="0" smtClean="0"/>
              <a:t>When a program executable is loaded into memory and dispatched to the CPU, it becomes a process. </a:t>
            </a:r>
            <a:endParaRPr lang="en-IE" dirty="0"/>
          </a:p>
          <a:p>
            <a:r>
              <a:rPr lang="en-IE" dirty="0" smtClean="0"/>
              <a:t>The memory occupied by a process can be divided into four sections – </a:t>
            </a:r>
            <a:r>
              <a:rPr lang="en-IE" i="1" dirty="0" smtClean="0"/>
              <a:t>stack, heap, text </a:t>
            </a:r>
            <a:r>
              <a:rPr lang="en-IE" dirty="0" smtClean="0"/>
              <a:t>and</a:t>
            </a:r>
            <a:r>
              <a:rPr lang="en-IE" i="1" dirty="0" smtClean="0"/>
              <a:t> data.</a:t>
            </a:r>
            <a:r>
              <a:rPr lang="en-IE" dirty="0" smtClean="0"/>
              <a:t> The image below shows simplified layout of a process in memory.</a:t>
            </a:r>
            <a:endParaRPr lang="en-IE" dirty="0"/>
          </a:p>
        </p:txBody>
      </p:sp>
      <p:grpSp>
        <p:nvGrpSpPr>
          <p:cNvPr id="14" name="Group 13"/>
          <p:cNvGrpSpPr/>
          <p:nvPr/>
        </p:nvGrpSpPr>
        <p:grpSpPr>
          <a:xfrm>
            <a:off x="754742" y="3485240"/>
            <a:ext cx="2285999" cy="2655205"/>
            <a:chOff x="754742" y="3311072"/>
            <a:chExt cx="2285999" cy="2655205"/>
          </a:xfrm>
        </p:grpSpPr>
        <p:sp>
          <p:nvSpPr>
            <p:cNvPr id="4" name="Rectangle 3"/>
            <p:cNvSpPr/>
            <p:nvPr/>
          </p:nvSpPr>
          <p:spPr bwMode="auto">
            <a:xfrm>
              <a:off x="754743" y="3311072"/>
              <a:ext cx="2278743" cy="462642"/>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Stack</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 name="Rectangle 4"/>
            <p:cNvSpPr/>
            <p:nvPr/>
          </p:nvSpPr>
          <p:spPr bwMode="auto">
            <a:xfrm>
              <a:off x="754743" y="4566555"/>
              <a:ext cx="2278743" cy="462642"/>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Heap</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Rectangle 5"/>
            <p:cNvSpPr/>
            <p:nvPr/>
          </p:nvSpPr>
          <p:spPr bwMode="auto">
            <a:xfrm>
              <a:off x="754742" y="5030105"/>
              <a:ext cx="2278743" cy="462642"/>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Data</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 name="Rectangle 6"/>
            <p:cNvSpPr/>
            <p:nvPr/>
          </p:nvSpPr>
          <p:spPr bwMode="auto">
            <a:xfrm>
              <a:off x="754742" y="5503635"/>
              <a:ext cx="2278743" cy="462642"/>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Text</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9" name="Straight Connector 8"/>
            <p:cNvCxnSpPr/>
            <p:nvPr/>
          </p:nvCxnSpPr>
          <p:spPr bwMode="auto">
            <a:xfrm>
              <a:off x="754742" y="3773715"/>
              <a:ext cx="0" cy="812800"/>
            </a:xfrm>
            <a:prstGeom prst="line">
              <a:avLst/>
            </a:prstGeom>
            <a:solidFill>
              <a:srgbClr val="00B8FF"/>
            </a:solidFill>
            <a:ln w="2857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3040741" y="3753755"/>
              <a:ext cx="0" cy="812800"/>
            </a:xfrm>
            <a:prstGeom prst="line">
              <a:avLst/>
            </a:prstGeom>
            <a:solidFill>
              <a:srgbClr val="00B8FF"/>
            </a:solidFill>
            <a:ln w="28575" cap="flat" cmpd="sng" algn="ctr">
              <a:solidFill>
                <a:schemeClr val="tx1"/>
              </a:solidFill>
              <a:prstDash val="solid"/>
              <a:round/>
              <a:headEnd type="none" w="med" len="med"/>
              <a:tailEnd type="none" w="med" len="med"/>
            </a:ln>
            <a:effectLst/>
          </p:spPr>
        </p:cxnSp>
        <p:cxnSp>
          <p:nvCxnSpPr>
            <p:cNvPr id="12" name="Straight Arrow Connector 11"/>
            <p:cNvCxnSpPr>
              <a:endCxn id="4" idx="2"/>
            </p:cNvCxnSpPr>
            <p:nvPr/>
          </p:nvCxnSpPr>
          <p:spPr bwMode="auto">
            <a:xfrm flipV="1">
              <a:off x="1894113" y="3773714"/>
              <a:ext cx="2" cy="261257"/>
            </a:xfrm>
            <a:prstGeom prst="straightConnector1">
              <a:avLst/>
            </a:prstGeom>
            <a:solidFill>
              <a:srgbClr val="00B8FF"/>
            </a:solidFill>
            <a:ln w="28575"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a:off x="1901369" y="4332507"/>
              <a:ext cx="2" cy="261257"/>
            </a:xfrm>
            <a:prstGeom prst="straightConnector1">
              <a:avLst/>
            </a:prstGeom>
            <a:solidFill>
              <a:srgbClr val="00B8FF"/>
            </a:solidFill>
            <a:ln w="28575" cap="flat" cmpd="sng" algn="ctr">
              <a:solidFill>
                <a:srgbClr val="0070C0"/>
              </a:solidFill>
              <a:prstDash val="solid"/>
              <a:round/>
              <a:headEnd type="none" w="med" len="med"/>
              <a:tailEnd type="triangle"/>
            </a:ln>
            <a:effectLst/>
          </p:spPr>
        </p:cxnSp>
      </p:grpSp>
      <p:sp>
        <p:nvSpPr>
          <p:cNvPr id="15"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16" name="TextBox 15"/>
          <p:cNvSpPr txBox="1"/>
          <p:nvPr/>
        </p:nvSpPr>
        <p:spPr>
          <a:xfrm>
            <a:off x="3443818" y="3457159"/>
            <a:ext cx="8128000" cy="2585323"/>
          </a:xfrm>
          <a:prstGeom prst="rect">
            <a:avLst/>
          </a:prstGeom>
          <a:noFill/>
        </p:spPr>
        <p:txBody>
          <a:bodyPr wrap="square" rtlCol="0">
            <a:spAutoFit/>
          </a:bodyPr>
          <a:lstStyle/>
          <a:p>
            <a:pPr marL="285750" indent="-285750">
              <a:buFont typeface="Arial" panose="020B0604020202020204" pitchFamily="34" charset="0"/>
              <a:buChar char="•"/>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Stack: </a:t>
            </a:r>
            <a:r>
              <a:rPr lang="en-IE" dirty="0">
                <a:latin typeface="Liberation Serif" panose="02020603050405020304" pitchFamily="18" charset="0"/>
                <a:ea typeface="Liberation Serif" panose="02020603050405020304" pitchFamily="18" charset="0"/>
                <a:cs typeface="Liberation Serif" panose="02020603050405020304" pitchFamily="18" charset="0"/>
              </a:rPr>
              <a:t>The process Stack contains the temporary data such as method/function parameters, return address and local variables.</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 </a:t>
            </a:r>
          </a:p>
          <a:p>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buFont typeface="Arial" panose="020B0604020202020204" pitchFamily="34" charset="0"/>
              <a:buChar char="•"/>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Heap: </a:t>
            </a:r>
            <a:r>
              <a:rPr lang="en-IE" dirty="0">
                <a:latin typeface="Liberation Serif" panose="02020603050405020304" pitchFamily="18" charset="0"/>
                <a:ea typeface="Liberation Serif" panose="02020603050405020304" pitchFamily="18" charset="0"/>
                <a:cs typeface="Liberation Serif" panose="02020603050405020304" pitchFamily="18" charset="0"/>
              </a:rPr>
              <a:t>This is dynamically allocated memory to a process during its run time</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a:t>
            </a:r>
          </a:p>
          <a:p>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buFont typeface="Arial" panose="020B0604020202020204" pitchFamily="34" charset="0"/>
              <a:buChar char="•"/>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Data: </a:t>
            </a:r>
            <a:r>
              <a:rPr lang="en-IE" dirty="0">
                <a:latin typeface="Liberation Serif" panose="02020603050405020304" pitchFamily="18" charset="0"/>
                <a:ea typeface="Liberation Serif" panose="02020603050405020304" pitchFamily="18" charset="0"/>
                <a:cs typeface="Liberation Serif" panose="02020603050405020304" pitchFamily="18" charset="0"/>
              </a:rPr>
              <a:t>This section contains the global and static variables</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a:t>
            </a:r>
          </a:p>
          <a:p>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buFont typeface="Arial" panose="020B0604020202020204" pitchFamily="34" charset="0"/>
              <a:buChar char="•"/>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Text: </a:t>
            </a:r>
            <a:r>
              <a:rPr lang="en-IE" dirty="0">
                <a:latin typeface="Liberation Serif" panose="02020603050405020304" pitchFamily="18" charset="0"/>
                <a:ea typeface="Liberation Serif" panose="02020603050405020304" pitchFamily="18" charset="0"/>
                <a:cs typeface="Liberation Serif" panose="02020603050405020304" pitchFamily="18" charset="0"/>
              </a:rPr>
              <a:t>This includes the current activity represented by the value of Program </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Counter </a:t>
            </a:r>
            <a:r>
              <a:rPr lang="en-IE" dirty="0">
                <a:latin typeface="Liberation Serif" panose="02020603050405020304" pitchFamily="18" charset="0"/>
                <a:ea typeface="Liberation Serif" panose="02020603050405020304" pitchFamily="18" charset="0"/>
                <a:cs typeface="Liberation Serif" panose="02020603050405020304" pitchFamily="18" charset="0"/>
              </a:rPr>
              <a:t>and the contents of the processor’s registers.</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47165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downLeft)">
                                      <p:cBhvr>
                                        <p:cTn id="17" dur="1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additive="base">
                                        <p:cTn id="22"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6">
                                            <p:txEl>
                                              <p:pRg st="2" end="2"/>
                                            </p:txEl>
                                          </p:spTgt>
                                        </p:tgtEl>
                                        <p:attrNameLst>
                                          <p:attrName>style.visibility</p:attrName>
                                        </p:attrNameLst>
                                      </p:cBhvr>
                                      <p:to>
                                        <p:strVal val="visible"/>
                                      </p:to>
                                    </p:set>
                                    <p:anim calcmode="lin" valueType="num">
                                      <p:cBhvr additive="base">
                                        <p:cTn id="28" dur="500" fill="hold"/>
                                        <p:tgtEl>
                                          <p:spTgt spid="16">
                                            <p:txEl>
                                              <p:pRg st="2" end="2"/>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6">
                                            <p:txEl>
                                              <p:pRg st="4" end="4"/>
                                            </p:txEl>
                                          </p:spTgt>
                                        </p:tgtEl>
                                        <p:attrNameLst>
                                          <p:attrName>style.visibility</p:attrName>
                                        </p:attrNameLst>
                                      </p:cBhvr>
                                      <p:to>
                                        <p:strVal val="visible"/>
                                      </p:to>
                                    </p:set>
                                    <p:anim calcmode="lin" valueType="num">
                                      <p:cBhvr additive="base">
                                        <p:cTn id="34" dur="500" fill="hold"/>
                                        <p:tgtEl>
                                          <p:spTgt spid="16">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6">
                                            <p:txEl>
                                              <p:pRg st="6" end="6"/>
                                            </p:txEl>
                                          </p:spTgt>
                                        </p:tgtEl>
                                        <p:attrNameLst>
                                          <p:attrName>style.visibility</p:attrName>
                                        </p:attrNameLst>
                                      </p:cBhvr>
                                      <p:to>
                                        <p:strVal val="visible"/>
                                      </p:to>
                                    </p:set>
                                    <p:anim calcmode="lin" valueType="num">
                                      <p:cBhvr additive="base">
                                        <p:cTn id="40" dur="500" fill="hold"/>
                                        <p:tgtEl>
                                          <p:spTgt spid="16">
                                            <p:txEl>
                                              <p:pRg st="6" end="6"/>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1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257" y="274638"/>
            <a:ext cx="8262561" cy="1135062"/>
          </a:xfrm>
        </p:spPr>
        <p:txBody>
          <a:bodyPr/>
          <a:lstStyle/>
          <a:p>
            <a:r>
              <a:rPr lang="en-IE" dirty="0"/>
              <a:t>Process </a:t>
            </a:r>
            <a:r>
              <a:rPr lang="en-IE" dirty="0" smtClean="0"/>
              <a:t>Creation (1)</a:t>
            </a:r>
            <a:endParaRPr lang="en-IE" dirty="0"/>
          </a:p>
        </p:txBody>
      </p:sp>
      <p:sp>
        <p:nvSpPr>
          <p:cNvPr id="3" name="Content Placeholder 2"/>
          <p:cNvSpPr>
            <a:spLocks noGrp="1"/>
          </p:cNvSpPr>
          <p:nvPr>
            <p:ph idx="1"/>
          </p:nvPr>
        </p:nvSpPr>
        <p:spPr>
          <a:xfrm>
            <a:off x="609601" y="1600200"/>
            <a:ext cx="10962217" cy="4031343"/>
          </a:xfrm>
        </p:spPr>
        <p:txBody>
          <a:bodyPr/>
          <a:lstStyle/>
          <a:p>
            <a:r>
              <a:rPr lang="en-GB" dirty="0"/>
              <a:t>A process is created with a name and an initial priority level. A </a:t>
            </a:r>
            <a:r>
              <a:rPr lang="en-GB" dirty="0" smtClean="0"/>
              <a:t>Process Control Block (</a:t>
            </a:r>
            <a:r>
              <a:rPr lang="en-GB" b="1" dirty="0" smtClean="0"/>
              <a:t>PCB)</a:t>
            </a:r>
            <a:r>
              <a:rPr lang="en-GB" dirty="0" smtClean="0"/>
              <a:t> </a:t>
            </a:r>
            <a:r>
              <a:rPr lang="en-GB" dirty="0"/>
              <a:t>is generated and inserted in the process table. The process resources are </a:t>
            </a:r>
            <a:r>
              <a:rPr lang="en-GB" dirty="0" smtClean="0"/>
              <a:t>allocated.</a:t>
            </a:r>
          </a:p>
          <a:p>
            <a:r>
              <a:rPr lang="en-GB" dirty="0"/>
              <a:t>Processes are most often created by one process spawning another process. An identical copy of the calling process is thus created. The calling process is referred to as the </a:t>
            </a:r>
            <a:r>
              <a:rPr lang="en-GB" b="1" dirty="0"/>
              <a:t>parent process</a:t>
            </a:r>
            <a:r>
              <a:rPr lang="en-GB" dirty="0"/>
              <a:t> and the newly created process is referred to as the</a:t>
            </a:r>
            <a:r>
              <a:rPr lang="en-GB" b="1" dirty="0"/>
              <a:t> child process</a:t>
            </a:r>
            <a:r>
              <a:rPr lang="en-GB" dirty="0"/>
              <a:t>. A child process can spawn new processes. In this manner a whole tree of processes can be created. Each process will have only </a:t>
            </a:r>
            <a:r>
              <a:rPr lang="en-GB" b="1" dirty="0"/>
              <a:t>one</a:t>
            </a:r>
            <a:r>
              <a:rPr lang="en-GB" dirty="0"/>
              <a:t> parent but any process can have a number of child processes.</a:t>
            </a:r>
            <a:endParaRPr lang="en-IE" dirty="0"/>
          </a:p>
          <a:p>
            <a:pPr marL="0" indent="0">
              <a:buNone/>
            </a:pP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587540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Creation (2)</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5" name="Oval 4"/>
          <p:cNvSpPr/>
          <p:nvPr/>
        </p:nvSpPr>
        <p:spPr bwMode="auto">
          <a:xfrm>
            <a:off x="6328228" y="1407889"/>
            <a:ext cx="1008000" cy="1008000"/>
          </a:xfrm>
          <a:prstGeom prst="ellipse">
            <a:avLst/>
          </a:prstGeom>
          <a:gradFill flip="none" rotWithShape="1">
            <a:gsLst>
              <a:gs pos="0">
                <a:srgbClr val="00B8FF">
                  <a:tint val="66000"/>
                  <a:satMod val="160000"/>
                </a:srgbClr>
              </a:gs>
              <a:gs pos="50000">
                <a:srgbClr val="00B8FF">
                  <a:tint val="44500"/>
                  <a:satMod val="160000"/>
                </a:srgbClr>
              </a:gs>
              <a:gs pos="100000">
                <a:srgbClr val="00B8FF">
                  <a:tint val="23500"/>
                  <a:satMod val="160000"/>
                </a:srgb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P1</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000" b="1" dirty="0" smtClean="0">
                <a:latin typeface="Liberation Serif" panose="02020603050405020304" pitchFamily="18" charset="0"/>
                <a:ea typeface="Liberation Serif" panose="02020603050405020304" pitchFamily="18" charset="0"/>
                <a:cs typeface="Liberation Serif" panose="02020603050405020304" pitchFamily="18" charset="0"/>
              </a:rPr>
              <a:t>(</a:t>
            </a:r>
            <a:r>
              <a:rPr lang="en-IE" sz="1000" b="1" dirty="0" err="1" smtClean="0">
                <a:latin typeface="Liberation Serif" panose="02020603050405020304" pitchFamily="18" charset="0"/>
                <a:ea typeface="Liberation Serif" panose="02020603050405020304" pitchFamily="18" charset="0"/>
                <a:cs typeface="Liberation Serif" panose="02020603050405020304" pitchFamily="18" charset="0"/>
              </a:rPr>
              <a:t>systemd</a:t>
            </a:r>
            <a:r>
              <a:rPr lang="en-IE" sz="1000" b="1"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kumimoji="0" lang="en-IE" sz="10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7" name="Straight Arrow Connector 6"/>
          <p:cNvCxnSpPr>
            <a:stCxn id="5" idx="2"/>
            <a:endCxn id="10" idx="7"/>
          </p:cNvCxnSpPr>
          <p:nvPr/>
        </p:nvCxnSpPr>
        <p:spPr bwMode="auto">
          <a:xfrm flipH="1">
            <a:off x="5417804" y="1911889"/>
            <a:ext cx="910424" cy="406422"/>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9" name="Straight Arrow Connector 8"/>
          <p:cNvCxnSpPr>
            <a:stCxn id="5" idx="6"/>
          </p:cNvCxnSpPr>
          <p:nvPr/>
        </p:nvCxnSpPr>
        <p:spPr bwMode="auto">
          <a:xfrm>
            <a:off x="7336228" y="1911889"/>
            <a:ext cx="965943" cy="32400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
        <p:nvSpPr>
          <p:cNvPr id="10" name="Oval 9"/>
          <p:cNvSpPr/>
          <p:nvPr/>
        </p:nvSpPr>
        <p:spPr bwMode="auto">
          <a:xfrm>
            <a:off x="4637315" y="2184400"/>
            <a:ext cx="914400" cy="9144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P2</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 name="Oval 10"/>
          <p:cNvSpPr/>
          <p:nvPr/>
        </p:nvSpPr>
        <p:spPr bwMode="auto">
          <a:xfrm>
            <a:off x="8200570" y="2024743"/>
            <a:ext cx="914400" cy="914400"/>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P3</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 name="Oval 11"/>
          <p:cNvSpPr/>
          <p:nvPr/>
        </p:nvSpPr>
        <p:spPr bwMode="auto">
          <a:xfrm>
            <a:off x="3185543" y="3133271"/>
            <a:ext cx="914400" cy="9144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P4</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 name="Oval 12"/>
          <p:cNvSpPr/>
          <p:nvPr/>
        </p:nvSpPr>
        <p:spPr bwMode="auto">
          <a:xfrm>
            <a:off x="1699641" y="4606472"/>
            <a:ext cx="914400" cy="9144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P6</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5" name="Straight Arrow Connector 14"/>
          <p:cNvCxnSpPr>
            <a:endCxn id="12" idx="7"/>
          </p:cNvCxnSpPr>
          <p:nvPr/>
        </p:nvCxnSpPr>
        <p:spPr bwMode="auto">
          <a:xfrm flipH="1">
            <a:off x="3966032" y="2827564"/>
            <a:ext cx="693878" cy="43961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5387610" y="3026597"/>
            <a:ext cx="386269" cy="61106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
        <p:nvSpPr>
          <p:cNvPr id="18" name="Oval 17"/>
          <p:cNvSpPr/>
          <p:nvPr/>
        </p:nvSpPr>
        <p:spPr bwMode="auto">
          <a:xfrm>
            <a:off x="7032517" y="2979057"/>
            <a:ext cx="914400" cy="914400"/>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P5</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Oval 18"/>
          <p:cNvSpPr/>
          <p:nvPr/>
        </p:nvSpPr>
        <p:spPr bwMode="auto">
          <a:xfrm>
            <a:off x="10290629" y="2827564"/>
            <a:ext cx="914400" cy="9144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81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P9</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0" name="Oval 19"/>
          <p:cNvSpPr/>
          <p:nvPr/>
        </p:nvSpPr>
        <p:spPr bwMode="auto">
          <a:xfrm>
            <a:off x="10331232" y="4504872"/>
            <a:ext cx="914400" cy="9144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P10</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1" name="Oval 20"/>
          <p:cNvSpPr/>
          <p:nvPr/>
        </p:nvSpPr>
        <p:spPr bwMode="auto">
          <a:xfrm>
            <a:off x="5544458" y="3568700"/>
            <a:ext cx="914400" cy="914400"/>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100000" t="100000"/>
            </a:path>
            <a:tileRect r="-100000" b="-10000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P11</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Oval 21"/>
          <p:cNvSpPr/>
          <p:nvPr/>
        </p:nvSpPr>
        <p:spPr bwMode="auto">
          <a:xfrm>
            <a:off x="3800584" y="4678522"/>
            <a:ext cx="914400" cy="914400"/>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P8</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3" name="Oval 22"/>
          <p:cNvSpPr/>
          <p:nvPr/>
        </p:nvSpPr>
        <p:spPr bwMode="auto">
          <a:xfrm>
            <a:off x="8592112" y="3436257"/>
            <a:ext cx="914400" cy="9144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P7</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7" name="Straight Arrow Connector 26"/>
          <p:cNvCxnSpPr>
            <a:endCxn id="13" idx="7"/>
          </p:cNvCxnSpPr>
          <p:nvPr/>
        </p:nvCxnSpPr>
        <p:spPr bwMode="auto">
          <a:xfrm flipH="1">
            <a:off x="2480130" y="3844473"/>
            <a:ext cx="805195" cy="89591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0" name="Straight Arrow Connector 29"/>
          <p:cNvCxnSpPr/>
          <p:nvPr/>
        </p:nvCxnSpPr>
        <p:spPr bwMode="auto">
          <a:xfrm>
            <a:off x="9114970" y="2481943"/>
            <a:ext cx="1204688" cy="65132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10730374" y="3741964"/>
            <a:ext cx="58058" cy="761655"/>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4" name="Straight Arrow Connector 33"/>
          <p:cNvCxnSpPr>
            <a:endCxn id="18" idx="7"/>
          </p:cNvCxnSpPr>
          <p:nvPr/>
        </p:nvCxnSpPr>
        <p:spPr bwMode="auto">
          <a:xfrm flipH="1">
            <a:off x="7813006" y="2641600"/>
            <a:ext cx="416593" cy="47136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6" name="Straight Arrow Connector 35"/>
          <p:cNvCxnSpPr/>
          <p:nvPr/>
        </p:nvCxnSpPr>
        <p:spPr bwMode="auto">
          <a:xfrm>
            <a:off x="8813498" y="2946767"/>
            <a:ext cx="167561" cy="48949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8" name="Straight Arrow Connector 37"/>
          <p:cNvCxnSpPr/>
          <p:nvPr/>
        </p:nvCxnSpPr>
        <p:spPr bwMode="auto">
          <a:xfrm>
            <a:off x="3782444" y="4047671"/>
            <a:ext cx="317499" cy="692712"/>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40" name="Straight Arrow Connector 39"/>
          <p:cNvCxnSpPr/>
          <p:nvPr/>
        </p:nvCxnSpPr>
        <p:spPr bwMode="auto">
          <a:xfrm>
            <a:off x="6396698" y="4266465"/>
            <a:ext cx="1111120" cy="785587"/>
          </a:xfrm>
          <a:prstGeom prst="straightConnector1">
            <a:avLst/>
          </a:prstGeom>
          <a:solidFill>
            <a:srgbClr val="00B8FF"/>
          </a:solidFill>
          <a:ln w="28575" cap="flat" cmpd="sng" algn="ctr">
            <a:solidFill>
              <a:schemeClr val="tx1"/>
            </a:solidFill>
            <a:prstDash val="sysDash"/>
            <a:round/>
            <a:headEnd type="none" w="med" len="med"/>
            <a:tailEnd type="triangle"/>
          </a:ln>
          <a:effectLst/>
        </p:spPr>
      </p:cxnSp>
      <p:cxnSp>
        <p:nvCxnSpPr>
          <p:cNvPr id="42" name="Straight Arrow Connector 41"/>
          <p:cNvCxnSpPr/>
          <p:nvPr/>
        </p:nvCxnSpPr>
        <p:spPr bwMode="auto">
          <a:xfrm flipH="1">
            <a:off x="5544458" y="4437938"/>
            <a:ext cx="268512" cy="707180"/>
          </a:xfrm>
          <a:prstGeom prst="straightConnector1">
            <a:avLst/>
          </a:prstGeom>
          <a:solidFill>
            <a:srgbClr val="00B8FF"/>
          </a:solidFill>
          <a:ln w="28575" cap="flat" cmpd="sng" algn="ctr">
            <a:solidFill>
              <a:schemeClr val="tx1"/>
            </a:solidFill>
            <a:prstDash val="sysDash"/>
            <a:round/>
            <a:headEnd type="none" w="med" len="med"/>
            <a:tailEnd type="triangle"/>
          </a:ln>
          <a:effectLst/>
        </p:spPr>
      </p:cxnSp>
      <p:sp>
        <p:nvSpPr>
          <p:cNvPr id="44" name="Oval 43"/>
          <p:cNvSpPr/>
          <p:nvPr/>
        </p:nvSpPr>
        <p:spPr bwMode="auto">
          <a:xfrm>
            <a:off x="7242628" y="4967860"/>
            <a:ext cx="914400" cy="914400"/>
          </a:xfrm>
          <a:prstGeom prst="ellipse">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P…</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5" name="Oval 44"/>
          <p:cNvSpPr/>
          <p:nvPr/>
        </p:nvSpPr>
        <p:spPr bwMode="auto">
          <a:xfrm>
            <a:off x="5087258" y="5114274"/>
            <a:ext cx="914400" cy="914400"/>
          </a:xfrm>
          <a:prstGeom prst="ellipse">
            <a:avLst/>
          </a:prstGeom>
          <a:solidFill>
            <a:srgbClr val="FFC000"/>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P…</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8" name="Oval 47"/>
          <p:cNvSpPr/>
          <p:nvPr/>
        </p:nvSpPr>
        <p:spPr bwMode="auto">
          <a:xfrm>
            <a:off x="8813498" y="5052052"/>
            <a:ext cx="914400" cy="914400"/>
          </a:xfrm>
          <a:prstGeom prst="ellips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3500000" scaled="1"/>
            <a:tileRect/>
          </a:gra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P…</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49" name="Straight Arrow Connector 48"/>
          <p:cNvCxnSpPr>
            <a:endCxn id="48" idx="0"/>
          </p:cNvCxnSpPr>
          <p:nvPr/>
        </p:nvCxnSpPr>
        <p:spPr bwMode="auto">
          <a:xfrm>
            <a:off x="9114970" y="4350657"/>
            <a:ext cx="155728" cy="701395"/>
          </a:xfrm>
          <a:prstGeom prst="straightConnector1">
            <a:avLst/>
          </a:prstGeom>
          <a:solidFill>
            <a:srgbClr val="00B8FF"/>
          </a:solidFill>
          <a:ln w="28575" cap="flat" cmpd="sng" algn="ctr">
            <a:solidFill>
              <a:schemeClr val="tx1"/>
            </a:solidFill>
            <a:prstDash val="sysDash"/>
            <a:round/>
            <a:headEnd type="none" w="med" len="med"/>
            <a:tailEnd type="triangle"/>
          </a:ln>
          <a:effectLst/>
        </p:spPr>
      </p:cxnSp>
    </p:spTree>
    <p:extLst>
      <p:ext uri="{BB962C8B-B14F-4D97-AF65-F5344CB8AC3E}">
        <p14:creationId xmlns:p14="http://schemas.microsoft.com/office/powerpoint/2010/main" val="232339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Effect transition="in" filter="fade">
                                      <p:cBhvr>
                                        <p:cTn id="9" dur="2000"/>
                                        <p:tgtEl>
                                          <p:spTgt spid="5"/>
                                        </p:tgtEl>
                                      </p:cBhvr>
                                    </p:animEffect>
                                  </p:childTnLst>
                                </p:cTn>
                              </p:par>
                            </p:childTnLst>
                          </p:cTn>
                        </p:par>
                        <p:par>
                          <p:cTn id="10" fill="hold">
                            <p:stCondLst>
                              <p:cond delay="2000"/>
                            </p:stCondLst>
                            <p:childTnLst>
                              <p:par>
                                <p:cTn id="11" presetID="18" presetClass="entr" presetSubtype="12" repeatCount="200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4500"/>
                            </p:stCondLst>
                            <p:childTnLst>
                              <p:par>
                                <p:cTn id="15" presetID="53" presetClass="entr" presetSubtype="16" repeatCount="2000" fill="hold" grpId="0" nodeType="afterEffect">
                                  <p:stCondLst>
                                    <p:cond delay="5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Effect transition="in" filter="fade">
                                      <p:cBhvr>
                                        <p:cTn id="19" dur="1000"/>
                                        <p:tgtEl>
                                          <p:spTgt spid="10"/>
                                        </p:tgtEl>
                                      </p:cBhvr>
                                    </p:animEffect>
                                  </p:childTnLst>
                                </p:cTn>
                              </p:par>
                            </p:childTnLst>
                          </p:cTn>
                        </p:par>
                        <p:par>
                          <p:cTn id="20" fill="hold">
                            <p:stCondLst>
                              <p:cond delay="7000"/>
                            </p:stCondLst>
                            <p:childTnLst>
                              <p:par>
                                <p:cTn id="21" presetID="18" presetClass="entr" presetSubtype="12" repeatCount="200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Left)">
                                      <p:cBhvr>
                                        <p:cTn id="23" dur="1500"/>
                                        <p:tgtEl>
                                          <p:spTgt spid="9"/>
                                        </p:tgtEl>
                                      </p:cBhvr>
                                    </p:animEffect>
                                  </p:childTnLst>
                                </p:cTn>
                              </p:par>
                            </p:childTnLst>
                          </p:cTn>
                        </p:par>
                        <p:par>
                          <p:cTn id="24" fill="hold">
                            <p:stCondLst>
                              <p:cond delay="10000"/>
                            </p:stCondLst>
                            <p:childTnLst>
                              <p:par>
                                <p:cTn id="25" presetID="53" presetClass="entr" presetSubtype="16" repeatCount="2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Effect transition="in" filter="fade">
                                      <p:cBhvr>
                                        <p:cTn id="29" dur="1000"/>
                                        <p:tgtEl>
                                          <p:spTgt spid="11"/>
                                        </p:tgtEl>
                                      </p:cBhvr>
                                    </p:animEffect>
                                  </p:childTnLst>
                                </p:cTn>
                              </p:par>
                            </p:childTnLst>
                          </p:cTn>
                        </p:par>
                        <p:par>
                          <p:cTn id="30" fill="hold">
                            <p:stCondLst>
                              <p:cond delay="12000"/>
                            </p:stCondLst>
                            <p:childTnLst>
                              <p:par>
                                <p:cTn id="31" presetID="18" presetClass="entr" presetSubtype="12" repeatCount="2000" fill="hold" nodeType="afterEffect">
                                  <p:stCondLst>
                                    <p:cond delay="500"/>
                                  </p:stCondLst>
                                  <p:childTnLst>
                                    <p:set>
                                      <p:cBhvr>
                                        <p:cTn id="32" dur="1" fill="hold">
                                          <p:stCondLst>
                                            <p:cond delay="0"/>
                                          </p:stCondLst>
                                        </p:cTn>
                                        <p:tgtEl>
                                          <p:spTgt spid="15"/>
                                        </p:tgtEl>
                                        <p:attrNameLst>
                                          <p:attrName>style.visibility</p:attrName>
                                        </p:attrNameLst>
                                      </p:cBhvr>
                                      <p:to>
                                        <p:strVal val="visible"/>
                                      </p:to>
                                    </p:set>
                                    <p:animEffect transition="in" filter="strips(downLeft)">
                                      <p:cBhvr>
                                        <p:cTn id="33" dur="1000"/>
                                        <p:tgtEl>
                                          <p:spTgt spid="15"/>
                                        </p:tgtEl>
                                      </p:cBhvr>
                                    </p:animEffect>
                                  </p:childTnLst>
                                </p:cTn>
                              </p:par>
                            </p:childTnLst>
                          </p:cTn>
                        </p:par>
                        <p:par>
                          <p:cTn id="34" fill="hold">
                            <p:stCondLst>
                              <p:cond delay="14500"/>
                            </p:stCondLst>
                            <p:childTnLst>
                              <p:par>
                                <p:cTn id="35" presetID="53" presetClass="entr" presetSubtype="16" repeatCount="200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2000" fill="hold"/>
                                        <p:tgtEl>
                                          <p:spTgt spid="12"/>
                                        </p:tgtEl>
                                        <p:attrNameLst>
                                          <p:attrName>ppt_w</p:attrName>
                                        </p:attrNameLst>
                                      </p:cBhvr>
                                      <p:tavLst>
                                        <p:tav tm="0">
                                          <p:val>
                                            <p:fltVal val="0"/>
                                          </p:val>
                                        </p:tav>
                                        <p:tav tm="100000">
                                          <p:val>
                                            <p:strVal val="#ppt_w"/>
                                          </p:val>
                                        </p:tav>
                                      </p:tavLst>
                                    </p:anim>
                                    <p:anim calcmode="lin" valueType="num">
                                      <p:cBhvr>
                                        <p:cTn id="38" dur="2000" fill="hold"/>
                                        <p:tgtEl>
                                          <p:spTgt spid="12"/>
                                        </p:tgtEl>
                                        <p:attrNameLst>
                                          <p:attrName>ppt_h</p:attrName>
                                        </p:attrNameLst>
                                      </p:cBhvr>
                                      <p:tavLst>
                                        <p:tav tm="0">
                                          <p:val>
                                            <p:fltVal val="0"/>
                                          </p:val>
                                        </p:tav>
                                        <p:tav tm="100000">
                                          <p:val>
                                            <p:strVal val="#ppt_h"/>
                                          </p:val>
                                        </p:tav>
                                      </p:tavLst>
                                    </p:anim>
                                    <p:animEffect transition="in" filter="fade">
                                      <p:cBhvr>
                                        <p:cTn id="39" dur="2000"/>
                                        <p:tgtEl>
                                          <p:spTgt spid="12"/>
                                        </p:tgtEl>
                                      </p:cBhvr>
                                    </p:animEffect>
                                  </p:childTnLst>
                                </p:cTn>
                              </p:par>
                            </p:childTnLst>
                          </p:cTn>
                        </p:par>
                        <p:par>
                          <p:cTn id="40" fill="hold">
                            <p:stCondLst>
                              <p:cond delay="18500"/>
                            </p:stCondLst>
                            <p:childTnLst>
                              <p:par>
                                <p:cTn id="41" presetID="18" presetClass="entr" presetSubtype="12" repeatCount="2000"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strips(downLeft)">
                                      <p:cBhvr>
                                        <p:cTn id="43" dur="2000"/>
                                        <p:tgtEl>
                                          <p:spTgt spid="34"/>
                                        </p:tgtEl>
                                      </p:cBhvr>
                                    </p:animEffect>
                                  </p:childTnLst>
                                </p:cTn>
                              </p:par>
                            </p:childTnLst>
                          </p:cTn>
                        </p:par>
                        <p:par>
                          <p:cTn id="44" fill="hold">
                            <p:stCondLst>
                              <p:cond delay="22500"/>
                            </p:stCondLst>
                            <p:childTnLst>
                              <p:par>
                                <p:cTn id="45" presetID="53" presetClass="entr" presetSubtype="16" repeatCount="200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childTnLst>
                          </p:cTn>
                        </p:par>
                        <p:par>
                          <p:cTn id="50" fill="hold">
                            <p:stCondLst>
                              <p:cond delay="24500"/>
                            </p:stCondLst>
                            <p:childTnLst>
                              <p:par>
                                <p:cTn id="51" presetID="18" presetClass="entr" presetSubtype="12" repeatCount="2000"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strips(downLeft)">
                                      <p:cBhvr>
                                        <p:cTn id="53" dur="1000"/>
                                        <p:tgtEl>
                                          <p:spTgt spid="27"/>
                                        </p:tgtEl>
                                      </p:cBhvr>
                                    </p:animEffect>
                                  </p:childTnLst>
                                </p:cTn>
                              </p:par>
                            </p:childTnLst>
                          </p:cTn>
                        </p:par>
                        <p:par>
                          <p:cTn id="54" fill="hold">
                            <p:stCondLst>
                              <p:cond delay="26500"/>
                            </p:stCondLst>
                            <p:childTnLst>
                              <p:par>
                                <p:cTn id="55" presetID="53" presetClass="entr" presetSubtype="16" repeatCount="2000" fill="hold" grpId="0" nodeType="afterEffect">
                                  <p:stCondLst>
                                    <p:cond delay="50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Effect transition="in" filter="fade">
                                      <p:cBhvr>
                                        <p:cTn id="59" dur="1000"/>
                                        <p:tgtEl>
                                          <p:spTgt spid="13"/>
                                        </p:tgtEl>
                                      </p:cBhvr>
                                    </p:animEffect>
                                  </p:childTnLst>
                                </p:cTn>
                              </p:par>
                            </p:childTnLst>
                          </p:cTn>
                        </p:par>
                        <p:par>
                          <p:cTn id="60" fill="hold">
                            <p:stCondLst>
                              <p:cond delay="29000"/>
                            </p:stCondLst>
                            <p:childTnLst>
                              <p:par>
                                <p:cTn id="61" presetID="18" presetClass="entr" presetSubtype="12" repeatCount="2000"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strips(downLeft)">
                                      <p:cBhvr>
                                        <p:cTn id="63" dur="1000"/>
                                        <p:tgtEl>
                                          <p:spTgt spid="36"/>
                                        </p:tgtEl>
                                      </p:cBhvr>
                                    </p:animEffect>
                                  </p:childTnLst>
                                </p:cTn>
                              </p:par>
                            </p:childTnLst>
                          </p:cTn>
                        </p:par>
                        <p:par>
                          <p:cTn id="64" fill="hold">
                            <p:stCondLst>
                              <p:cond delay="31000"/>
                            </p:stCondLst>
                            <p:childTnLst>
                              <p:par>
                                <p:cTn id="65" presetID="53" presetClass="entr" presetSubtype="16" repeatCount="200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childTnLst>
                          </p:cTn>
                        </p:par>
                        <p:par>
                          <p:cTn id="70" fill="hold">
                            <p:stCondLst>
                              <p:cond delay="33000"/>
                            </p:stCondLst>
                            <p:childTnLst>
                              <p:par>
                                <p:cTn id="71" presetID="18" presetClass="entr" presetSubtype="12" repeatCount="2000"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strips(downLeft)">
                                      <p:cBhvr>
                                        <p:cTn id="73" dur="1000"/>
                                        <p:tgtEl>
                                          <p:spTgt spid="38"/>
                                        </p:tgtEl>
                                      </p:cBhvr>
                                    </p:animEffect>
                                  </p:childTnLst>
                                </p:cTn>
                              </p:par>
                            </p:childTnLst>
                          </p:cTn>
                        </p:par>
                        <p:par>
                          <p:cTn id="74" fill="hold">
                            <p:stCondLst>
                              <p:cond delay="35000"/>
                            </p:stCondLst>
                            <p:childTnLst>
                              <p:par>
                                <p:cTn id="75" presetID="53" presetClass="entr" presetSubtype="16" repeatCount="2000" fill="hold" grpId="0" nodeType="afterEffect">
                                  <p:stCondLst>
                                    <p:cond delay="500"/>
                                  </p:stCondLst>
                                  <p:childTnLst>
                                    <p:set>
                                      <p:cBhvr>
                                        <p:cTn id="76" dur="1" fill="hold">
                                          <p:stCondLst>
                                            <p:cond delay="0"/>
                                          </p:stCondLst>
                                        </p:cTn>
                                        <p:tgtEl>
                                          <p:spTgt spid="22"/>
                                        </p:tgtEl>
                                        <p:attrNameLst>
                                          <p:attrName>style.visibility</p:attrName>
                                        </p:attrNameLst>
                                      </p:cBhvr>
                                      <p:to>
                                        <p:strVal val="visible"/>
                                      </p:to>
                                    </p:set>
                                    <p:anim calcmode="lin" valueType="num">
                                      <p:cBhvr>
                                        <p:cTn id="77" dur="1000" fill="hold"/>
                                        <p:tgtEl>
                                          <p:spTgt spid="22"/>
                                        </p:tgtEl>
                                        <p:attrNameLst>
                                          <p:attrName>ppt_w</p:attrName>
                                        </p:attrNameLst>
                                      </p:cBhvr>
                                      <p:tavLst>
                                        <p:tav tm="0">
                                          <p:val>
                                            <p:fltVal val="0"/>
                                          </p:val>
                                        </p:tav>
                                        <p:tav tm="100000">
                                          <p:val>
                                            <p:strVal val="#ppt_w"/>
                                          </p:val>
                                        </p:tav>
                                      </p:tavLst>
                                    </p:anim>
                                    <p:anim calcmode="lin" valueType="num">
                                      <p:cBhvr>
                                        <p:cTn id="78" dur="1000" fill="hold"/>
                                        <p:tgtEl>
                                          <p:spTgt spid="22"/>
                                        </p:tgtEl>
                                        <p:attrNameLst>
                                          <p:attrName>ppt_h</p:attrName>
                                        </p:attrNameLst>
                                      </p:cBhvr>
                                      <p:tavLst>
                                        <p:tav tm="0">
                                          <p:val>
                                            <p:fltVal val="0"/>
                                          </p:val>
                                        </p:tav>
                                        <p:tav tm="100000">
                                          <p:val>
                                            <p:strVal val="#ppt_h"/>
                                          </p:val>
                                        </p:tav>
                                      </p:tavLst>
                                    </p:anim>
                                    <p:animEffect transition="in" filter="fade">
                                      <p:cBhvr>
                                        <p:cTn id="79" dur="1000"/>
                                        <p:tgtEl>
                                          <p:spTgt spid="22"/>
                                        </p:tgtEl>
                                      </p:cBhvr>
                                    </p:animEffect>
                                  </p:childTnLst>
                                </p:cTn>
                              </p:par>
                            </p:childTnLst>
                          </p:cTn>
                        </p:par>
                        <p:par>
                          <p:cTn id="80" fill="hold">
                            <p:stCondLst>
                              <p:cond delay="37500"/>
                            </p:stCondLst>
                            <p:childTnLst>
                              <p:par>
                                <p:cTn id="81" presetID="18" presetClass="entr" presetSubtype="12" repeatCount="2000" fill="hold" nodeType="afterEffect">
                                  <p:stCondLst>
                                    <p:cond delay="500"/>
                                  </p:stCondLst>
                                  <p:childTnLst>
                                    <p:set>
                                      <p:cBhvr>
                                        <p:cTn id="82" dur="1" fill="hold">
                                          <p:stCondLst>
                                            <p:cond delay="0"/>
                                          </p:stCondLst>
                                        </p:cTn>
                                        <p:tgtEl>
                                          <p:spTgt spid="30"/>
                                        </p:tgtEl>
                                        <p:attrNameLst>
                                          <p:attrName>style.visibility</p:attrName>
                                        </p:attrNameLst>
                                      </p:cBhvr>
                                      <p:to>
                                        <p:strVal val="visible"/>
                                      </p:to>
                                    </p:set>
                                    <p:animEffect transition="in" filter="strips(downLeft)">
                                      <p:cBhvr>
                                        <p:cTn id="83" dur="1000"/>
                                        <p:tgtEl>
                                          <p:spTgt spid="30"/>
                                        </p:tgtEl>
                                      </p:cBhvr>
                                    </p:animEffect>
                                  </p:childTnLst>
                                </p:cTn>
                              </p:par>
                            </p:childTnLst>
                          </p:cTn>
                        </p:par>
                        <p:par>
                          <p:cTn id="84" fill="hold">
                            <p:stCondLst>
                              <p:cond delay="40000"/>
                            </p:stCondLst>
                            <p:childTnLst>
                              <p:par>
                                <p:cTn id="85" presetID="53" presetClass="entr" presetSubtype="16" repeatCount="2000" fill="hold" grpId="0" nodeType="afterEffect">
                                  <p:stCondLst>
                                    <p:cond delay="500"/>
                                  </p:stCondLst>
                                  <p:childTnLst>
                                    <p:set>
                                      <p:cBhvr>
                                        <p:cTn id="86" dur="1" fill="hold">
                                          <p:stCondLst>
                                            <p:cond delay="0"/>
                                          </p:stCondLst>
                                        </p:cTn>
                                        <p:tgtEl>
                                          <p:spTgt spid="19"/>
                                        </p:tgtEl>
                                        <p:attrNameLst>
                                          <p:attrName>style.visibility</p:attrName>
                                        </p:attrNameLst>
                                      </p:cBhvr>
                                      <p:to>
                                        <p:strVal val="visible"/>
                                      </p:to>
                                    </p:set>
                                    <p:anim calcmode="lin" valueType="num">
                                      <p:cBhvr>
                                        <p:cTn id="87" dur="1000" fill="hold"/>
                                        <p:tgtEl>
                                          <p:spTgt spid="19"/>
                                        </p:tgtEl>
                                        <p:attrNameLst>
                                          <p:attrName>ppt_w</p:attrName>
                                        </p:attrNameLst>
                                      </p:cBhvr>
                                      <p:tavLst>
                                        <p:tav tm="0">
                                          <p:val>
                                            <p:fltVal val="0"/>
                                          </p:val>
                                        </p:tav>
                                        <p:tav tm="100000">
                                          <p:val>
                                            <p:strVal val="#ppt_w"/>
                                          </p:val>
                                        </p:tav>
                                      </p:tavLst>
                                    </p:anim>
                                    <p:anim calcmode="lin" valueType="num">
                                      <p:cBhvr>
                                        <p:cTn id="88" dur="1000" fill="hold"/>
                                        <p:tgtEl>
                                          <p:spTgt spid="19"/>
                                        </p:tgtEl>
                                        <p:attrNameLst>
                                          <p:attrName>ppt_h</p:attrName>
                                        </p:attrNameLst>
                                      </p:cBhvr>
                                      <p:tavLst>
                                        <p:tav tm="0">
                                          <p:val>
                                            <p:fltVal val="0"/>
                                          </p:val>
                                        </p:tav>
                                        <p:tav tm="100000">
                                          <p:val>
                                            <p:strVal val="#ppt_h"/>
                                          </p:val>
                                        </p:tav>
                                      </p:tavLst>
                                    </p:anim>
                                    <p:animEffect transition="in" filter="fade">
                                      <p:cBhvr>
                                        <p:cTn id="89" dur="1000"/>
                                        <p:tgtEl>
                                          <p:spTgt spid="19"/>
                                        </p:tgtEl>
                                      </p:cBhvr>
                                    </p:animEffect>
                                  </p:childTnLst>
                                </p:cTn>
                              </p:par>
                            </p:childTnLst>
                          </p:cTn>
                        </p:par>
                        <p:par>
                          <p:cTn id="90" fill="hold">
                            <p:stCondLst>
                              <p:cond delay="42500"/>
                            </p:stCondLst>
                            <p:childTnLst>
                              <p:par>
                                <p:cTn id="91" presetID="18" presetClass="entr" presetSubtype="12" repeatCount="2000" fill="hold" nodeType="afterEffect">
                                  <p:stCondLst>
                                    <p:cond delay="250"/>
                                  </p:stCondLst>
                                  <p:childTnLst>
                                    <p:set>
                                      <p:cBhvr>
                                        <p:cTn id="92" dur="1" fill="hold">
                                          <p:stCondLst>
                                            <p:cond delay="0"/>
                                          </p:stCondLst>
                                        </p:cTn>
                                        <p:tgtEl>
                                          <p:spTgt spid="32"/>
                                        </p:tgtEl>
                                        <p:attrNameLst>
                                          <p:attrName>style.visibility</p:attrName>
                                        </p:attrNameLst>
                                      </p:cBhvr>
                                      <p:to>
                                        <p:strVal val="visible"/>
                                      </p:to>
                                    </p:set>
                                    <p:animEffect transition="in" filter="strips(downLeft)">
                                      <p:cBhvr>
                                        <p:cTn id="93" dur="1000"/>
                                        <p:tgtEl>
                                          <p:spTgt spid="32"/>
                                        </p:tgtEl>
                                      </p:cBhvr>
                                    </p:animEffect>
                                  </p:childTnLst>
                                </p:cTn>
                              </p:par>
                            </p:childTnLst>
                          </p:cTn>
                        </p:par>
                        <p:par>
                          <p:cTn id="94" fill="hold">
                            <p:stCondLst>
                              <p:cond delay="44750"/>
                            </p:stCondLst>
                            <p:childTnLst>
                              <p:par>
                                <p:cTn id="95" presetID="53" presetClass="entr" presetSubtype="16" repeatCount="2000" fill="hold" grpId="0" nodeType="afterEffect">
                                  <p:stCondLst>
                                    <p:cond delay="250"/>
                                  </p:stCondLst>
                                  <p:childTnLst>
                                    <p:set>
                                      <p:cBhvr>
                                        <p:cTn id="96" dur="1" fill="hold">
                                          <p:stCondLst>
                                            <p:cond delay="0"/>
                                          </p:stCondLst>
                                        </p:cTn>
                                        <p:tgtEl>
                                          <p:spTgt spid="20"/>
                                        </p:tgtEl>
                                        <p:attrNameLst>
                                          <p:attrName>style.visibility</p:attrName>
                                        </p:attrNameLst>
                                      </p:cBhvr>
                                      <p:to>
                                        <p:strVal val="visible"/>
                                      </p:to>
                                    </p:set>
                                    <p:anim calcmode="lin" valueType="num">
                                      <p:cBhvr>
                                        <p:cTn id="97" dur="1000" fill="hold"/>
                                        <p:tgtEl>
                                          <p:spTgt spid="20"/>
                                        </p:tgtEl>
                                        <p:attrNameLst>
                                          <p:attrName>ppt_w</p:attrName>
                                        </p:attrNameLst>
                                      </p:cBhvr>
                                      <p:tavLst>
                                        <p:tav tm="0">
                                          <p:val>
                                            <p:fltVal val="0"/>
                                          </p:val>
                                        </p:tav>
                                        <p:tav tm="100000">
                                          <p:val>
                                            <p:strVal val="#ppt_w"/>
                                          </p:val>
                                        </p:tav>
                                      </p:tavLst>
                                    </p:anim>
                                    <p:anim calcmode="lin" valueType="num">
                                      <p:cBhvr>
                                        <p:cTn id="98" dur="1000" fill="hold"/>
                                        <p:tgtEl>
                                          <p:spTgt spid="20"/>
                                        </p:tgtEl>
                                        <p:attrNameLst>
                                          <p:attrName>ppt_h</p:attrName>
                                        </p:attrNameLst>
                                      </p:cBhvr>
                                      <p:tavLst>
                                        <p:tav tm="0">
                                          <p:val>
                                            <p:fltVal val="0"/>
                                          </p:val>
                                        </p:tav>
                                        <p:tav tm="100000">
                                          <p:val>
                                            <p:strVal val="#ppt_h"/>
                                          </p:val>
                                        </p:tav>
                                      </p:tavLst>
                                    </p:anim>
                                    <p:animEffect transition="in" filter="fade">
                                      <p:cBhvr>
                                        <p:cTn id="99" dur="1000"/>
                                        <p:tgtEl>
                                          <p:spTgt spid="20"/>
                                        </p:tgtEl>
                                      </p:cBhvr>
                                    </p:animEffect>
                                  </p:childTnLst>
                                </p:cTn>
                              </p:par>
                            </p:childTnLst>
                          </p:cTn>
                        </p:par>
                        <p:par>
                          <p:cTn id="100" fill="hold">
                            <p:stCondLst>
                              <p:cond delay="47000"/>
                            </p:stCondLst>
                            <p:childTnLst>
                              <p:par>
                                <p:cTn id="101" presetID="18" presetClass="entr" presetSubtype="12" repeatCount="2000" fill="hold" nodeType="afterEffect">
                                  <p:stCondLst>
                                    <p:cond delay="500"/>
                                  </p:stCondLst>
                                  <p:childTnLst>
                                    <p:set>
                                      <p:cBhvr>
                                        <p:cTn id="102" dur="1" fill="hold">
                                          <p:stCondLst>
                                            <p:cond delay="0"/>
                                          </p:stCondLst>
                                        </p:cTn>
                                        <p:tgtEl>
                                          <p:spTgt spid="17"/>
                                        </p:tgtEl>
                                        <p:attrNameLst>
                                          <p:attrName>style.visibility</p:attrName>
                                        </p:attrNameLst>
                                      </p:cBhvr>
                                      <p:to>
                                        <p:strVal val="visible"/>
                                      </p:to>
                                    </p:set>
                                    <p:animEffect transition="in" filter="strips(downLeft)">
                                      <p:cBhvr>
                                        <p:cTn id="103" dur="1000"/>
                                        <p:tgtEl>
                                          <p:spTgt spid="17"/>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 calcmode="lin" valueType="num">
                                      <p:cBhvr>
                                        <p:cTn id="108" dur="500" fill="hold"/>
                                        <p:tgtEl>
                                          <p:spTgt spid="21"/>
                                        </p:tgtEl>
                                        <p:attrNameLst>
                                          <p:attrName>ppt_w</p:attrName>
                                        </p:attrNameLst>
                                      </p:cBhvr>
                                      <p:tavLst>
                                        <p:tav tm="0">
                                          <p:val>
                                            <p:fltVal val="0"/>
                                          </p:val>
                                        </p:tav>
                                        <p:tav tm="100000">
                                          <p:val>
                                            <p:strVal val="#ppt_w"/>
                                          </p:val>
                                        </p:tav>
                                      </p:tavLst>
                                    </p:anim>
                                    <p:anim calcmode="lin" valueType="num">
                                      <p:cBhvr>
                                        <p:cTn id="109" dur="500" fill="hold"/>
                                        <p:tgtEl>
                                          <p:spTgt spid="21"/>
                                        </p:tgtEl>
                                        <p:attrNameLst>
                                          <p:attrName>ppt_h</p:attrName>
                                        </p:attrNameLst>
                                      </p:cBhvr>
                                      <p:tavLst>
                                        <p:tav tm="0">
                                          <p:val>
                                            <p:fltVal val="0"/>
                                          </p:val>
                                        </p:tav>
                                        <p:tav tm="100000">
                                          <p:val>
                                            <p:strVal val="#ppt_h"/>
                                          </p:val>
                                        </p:tav>
                                      </p:tavLst>
                                    </p:anim>
                                    <p:animEffect transition="in" filter="fade">
                                      <p:cBhvr>
                                        <p:cTn id="110" dur="500"/>
                                        <p:tgtEl>
                                          <p:spTgt spid="21"/>
                                        </p:tgtEl>
                                      </p:cBhvr>
                                    </p:animEffect>
                                  </p:childTnLst>
                                </p:cTn>
                              </p:par>
                            </p:childTnLst>
                          </p:cTn>
                        </p:par>
                        <p:par>
                          <p:cTn id="111" fill="hold">
                            <p:stCondLst>
                              <p:cond delay="500"/>
                            </p:stCondLst>
                            <p:childTnLst>
                              <p:par>
                                <p:cTn id="112" presetID="18" presetClass="entr" presetSubtype="12" repeatCount="2000" fill="hold" nodeType="afterEffect">
                                  <p:stCondLst>
                                    <p:cond delay="500"/>
                                  </p:stCondLst>
                                  <p:childTnLst>
                                    <p:set>
                                      <p:cBhvr>
                                        <p:cTn id="113" dur="1" fill="hold">
                                          <p:stCondLst>
                                            <p:cond delay="0"/>
                                          </p:stCondLst>
                                        </p:cTn>
                                        <p:tgtEl>
                                          <p:spTgt spid="42"/>
                                        </p:tgtEl>
                                        <p:attrNameLst>
                                          <p:attrName>style.visibility</p:attrName>
                                        </p:attrNameLst>
                                      </p:cBhvr>
                                      <p:to>
                                        <p:strVal val="visible"/>
                                      </p:to>
                                    </p:set>
                                    <p:animEffect transition="in" filter="strips(downLeft)">
                                      <p:cBhvr>
                                        <p:cTn id="114" dur="1000"/>
                                        <p:tgtEl>
                                          <p:spTgt spid="42"/>
                                        </p:tgtEl>
                                      </p:cBhvr>
                                    </p:animEffect>
                                  </p:childTnLst>
                                </p:cTn>
                              </p:par>
                            </p:childTnLst>
                          </p:cTn>
                        </p:par>
                        <p:par>
                          <p:cTn id="115" fill="hold">
                            <p:stCondLst>
                              <p:cond delay="3000"/>
                            </p:stCondLst>
                            <p:childTnLst>
                              <p:par>
                                <p:cTn id="116" presetID="53" presetClass="entr" presetSubtype="16"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p:cTn id="118" dur="500" fill="hold"/>
                                        <p:tgtEl>
                                          <p:spTgt spid="45"/>
                                        </p:tgtEl>
                                        <p:attrNameLst>
                                          <p:attrName>ppt_w</p:attrName>
                                        </p:attrNameLst>
                                      </p:cBhvr>
                                      <p:tavLst>
                                        <p:tav tm="0">
                                          <p:val>
                                            <p:fltVal val="0"/>
                                          </p:val>
                                        </p:tav>
                                        <p:tav tm="100000">
                                          <p:val>
                                            <p:strVal val="#ppt_w"/>
                                          </p:val>
                                        </p:tav>
                                      </p:tavLst>
                                    </p:anim>
                                    <p:anim calcmode="lin" valueType="num">
                                      <p:cBhvr>
                                        <p:cTn id="119" dur="500" fill="hold"/>
                                        <p:tgtEl>
                                          <p:spTgt spid="45"/>
                                        </p:tgtEl>
                                        <p:attrNameLst>
                                          <p:attrName>ppt_h</p:attrName>
                                        </p:attrNameLst>
                                      </p:cBhvr>
                                      <p:tavLst>
                                        <p:tav tm="0">
                                          <p:val>
                                            <p:fltVal val="0"/>
                                          </p:val>
                                        </p:tav>
                                        <p:tav tm="100000">
                                          <p:val>
                                            <p:strVal val="#ppt_h"/>
                                          </p:val>
                                        </p:tav>
                                      </p:tavLst>
                                    </p:anim>
                                    <p:animEffect transition="in" filter="fade">
                                      <p:cBhvr>
                                        <p:cTn id="120" dur="500"/>
                                        <p:tgtEl>
                                          <p:spTgt spid="45"/>
                                        </p:tgtEl>
                                      </p:cBhvr>
                                    </p:animEffect>
                                  </p:childTnLst>
                                </p:cTn>
                              </p:par>
                            </p:childTnLst>
                          </p:cTn>
                        </p:par>
                        <p:par>
                          <p:cTn id="121" fill="hold">
                            <p:stCondLst>
                              <p:cond delay="3500"/>
                            </p:stCondLst>
                            <p:childTnLst>
                              <p:par>
                                <p:cTn id="122" presetID="18" presetClass="entr" presetSubtype="12" repeatCount="2000" fill="hold" nodeType="afterEffect">
                                  <p:stCondLst>
                                    <p:cond delay="500"/>
                                  </p:stCondLst>
                                  <p:childTnLst>
                                    <p:set>
                                      <p:cBhvr>
                                        <p:cTn id="123" dur="1" fill="hold">
                                          <p:stCondLst>
                                            <p:cond delay="0"/>
                                          </p:stCondLst>
                                        </p:cTn>
                                        <p:tgtEl>
                                          <p:spTgt spid="40"/>
                                        </p:tgtEl>
                                        <p:attrNameLst>
                                          <p:attrName>style.visibility</p:attrName>
                                        </p:attrNameLst>
                                      </p:cBhvr>
                                      <p:to>
                                        <p:strVal val="visible"/>
                                      </p:to>
                                    </p:set>
                                    <p:animEffect transition="in" filter="strips(downLeft)">
                                      <p:cBhvr>
                                        <p:cTn id="124" dur="1000"/>
                                        <p:tgtEl>
                                          <p:spTgt spid="40"/>
                                        </p:tgtEl>
                                      </p:cBhvr>
                                    </p:animEffect>
                                  </p:childTnLst>
                                </p:cTn>
                              </p:par>
                            </p:childTnLst>
                          </p:cTn>
                        </p:par>
                        <p:par>
                          <p:cTn id="125" fill="hold">
                            <p:stCondLst>
                              <p:cond delay="6000"/>
                            </p:stCondLst>
                            <p:childTnLst>
                              <p:par>
                                <p:cTn id="126" presetID="53" presetClass="entr" presetSubtype="16" repeatCount="2000" fill="hold" grpId="0" nodeType="afterEffect">
                                  <p:stCondLst>
                                    <p:cond delay="500"/>
                                  </p:stCondLst>
                                  <p:childTnLst>
                                    <p:set>
                                      <p:cBhvr>
                                        <p:cTn id="127" dur="1" fill="hold">
                                          <p:stCondLst>
                                            <p:cond delay="0"/>
                                          </p:stCondLst>
                                        </p:cTn>
                                        <p:tgtEl>
                                          <p:spTgt spid="44"/>
                                        </p:tgtEl>
                                        <p:attrNameLst>
                                          <p:attrName>style.visibility</p:attrName>
                                        </p:attrNameLst>
                                      </p:cBhvr>
                                      <p:to>
                                        <p:strVal val="visible"/>
                                      </p:to>
                                    </p:set>
                                    <p:anim calcmode="lin" valueType="num">
                                      <p:cBhvr>
                                        <p:cTn id="128" dur="1000" fill="hold"/>
                                        <p:tgtEl>
                                          <p:spTgt spid="44"/>
                                        </p:tgtEl>
                                        <p:attrNameLst>
                                          <p:attrName>ppt_w</p:attrName>
                                        </p:attrNameLst>
                                      </p:cBhvr>
                                      <p:tavLst>
                                        <p:tav tm="0">
                                          <p:val>
                                            <p:fltVal val="0"/>
                                          </p:val>
                                        </p:tav>
                                        <p:tav tm="100000">
                                          <p:val>
                                            <p:strVal val="#ppt_w"/>
                                          </p:val>
                                        </p:tav>
                                      </p:tavLst>
                                    </p:anim>
                                    <p:anim calcmode="lin" valueType="num">
                                      <p:cBhvr>
                                        <p:cTn id="129" dur="1000" fill="hold"/>
                                        <p:tgtEl>
                                          <p:spTgt spid="44"/>
                                        </p:tgtEl>
                                        <p:attrNameLst>
                                          <p:attrName>ppt_h</p:attrName>
                                        </p:attrNameLst>
                                      </p:cBhvr>
                                      <p:tavLst>
                                        <p:tav tm="0">
                                          <p:val>
                                            <p:fltVal val="0"/>
                                          </p:val>
                                        </p:tav>
                                        <p:tav tm="100000">
                                          <p:val>
                                            <p:strVal val="#ppt_h"/>
                                          </p:val>
                                        </p:tav>
                                      </p:tavLst>
                                    </p:anim>
                                    <p:animEffect transition="in" filter="fade">
                                      <p:cBhvr>
                                        <p:cTn id="130" dur="1000"/>
                                        <p:tgtEl>
                                          <p:spTgt spid="44"/>
                                        </p:tgtEl>
                                      </p:cBhvr>
                                    </p:animEffect>
                                  </p:childTnLst>
                                </p:cTn>
                              </p:par>
                            </p:childTnLst>
                          </p:cTn>
                        </p:par>
                        <p:par>
                          <p:cTn id="131" fill="hold">
                            <p:stCondLst>
                              <p:cond delay="8500"/>
                            </p:stCondLst>
                            <p:childTnLst>
                              <p:par>
                                <p:cTn id="132" presetID="18" presetClass="entr" presetSubtype="12" repeatCount="2000" fill="hold" nodeType="afterEffect">
                                  <p:stCondLst>
                                    <p:cond delay="500"/>
                                  </p:stCondLst>
                                  <p:childTnLst>
                                    <p:set>
                                      <p:cBhvr>
                                        <p:cTn id="133" dur="1" fill="hold">
                                          <p:stCondLst>
                                            <p:cond delay="0"/>
                                          </p:stCondLst>
                                        </p:cTn>
                                        <p:tgtEl>
                                          <p:spTgt spid="49"/>
                                        </p:tgtEl>
                                        <p:attrNameLst>
                                          <p:attrName>style.visibility</p:attrName>
                                        </p:attrNameLst>
                                      </p:cBhvr>
                                      <p:to>
                                        <p:strVal val="visible"/>
                                      </p:to>
                                    </p:set>
                                    <p:animEffect transition="in" filter="strips(downLeft)">
                                      <p:cBhvr>
                                        <p:cTn id="134" dur="1000"/>
                                        <p:tgtEl>
                                          <p:spTgt spid="49"/>
                                        </p:tgtEl>
                                      </p:cBhvr>
                                    </p:animEffect>
                                  </p:childTnLst>
                                </p:cTn>
                              </p:par>
                            </p:childTnLst>
                          </p:cTn>
                        </p:par>
                        <p:par>
                          <p:cTn id="135" fill="hold">
                            <p:stCondLst>
                              <p:cond delay="11000"/>
                            </p:stCondLst>
                            <p:childTnLst>
                              <p:par>
                                <p:cTn id="136" presetID="53" presetClass="entr" presetSubtype="16" fill="hold" grpId="0" nodeType="afterEffect">
                                  <p:stCondLst>
                                    <p:cond delay="500"/>
                                  </p:stCondLst>
                                  <p:childTnLst>
                                    <p:set>
                                      <p:cBhvr>
                                        <p:cTn id="137" dur="1" fill="hold">
                                          <p:stCondLst>
                                            <p:cond delay="0"/>
                                          </p:stCondLst>
                                        </p:cTn>
                                        <p:tgtEl>
                                          <p:spTgt spid="48"/>
                                        </p:tgtEl>
                                        <p:attrNameLst>
                                          <p:attrName>style.visibility</p:attrName>
                                        </p:attrNameLst>
                                      </p:cBhvr>
                                      <p:to>
                                        <p:strVal val="visible"/>
                                      </p:to>
                                    </p:set>
                                    <p:anim calcmode="lin" valueType="num">
                                      <p:cBhvr>
                                        <p:cTn id="138" dur="1000" fill="hold"/>
                                        <p:tgtEl>
                                          <p:spTgt spid="48"/>
                                        </p:tgtEl>
                                        <p:attrNameLst>
                                          <p:attrName>ppt_w</p:attrName>
                                        </p:attrNameLst>
                                      </p:cBhvr>
                                      <p:tavLst>
                                        <p:tav tm="0">
                                          <p:val>
                                            <p:fltVal val="0"/>
                                          </p:val>
                                        </p:tav>
                                        <p:tav tm="100000">
                                          <p:val>
                                            <p:strVal val="#ppt_w"/>
                                          </p:val>
                                        </p:tav>
                                      </p:tavLst>
                                    </p:anim>
                                    <p:anim calcmode="lin" valueType="num">
                                      <p:cBhvr>
                                        <p:cTn id="139" dur="1000" fill="hold"/>
                                        <p:tgtEl>
                                          <p:spTgt spid="48"/>
                                        </p:tgtEl>
                                        <p:attrNameLst>
                                          <p:attrName>ppt_h</p:attrName>
                                        </p:attrNameLst>
                                      </p:cBhvr>
                                      <p:tavLst>
                                        <p:tav tm="0">
                                          <p:val>
                                            <p:fltVal val="0"/>
                                          </p:val>
                                        </p:tav>
                                        <p:tav tm="100000">
                                          <p:val>
                                            <p:strVal val="#ppt_h"/>
                                          </p:val>
                                        </p:tav>
                                      </p:tavLst>
                                    </p:anim>
                                    <p:animEffect transition="in" filter="fade">
                                      <p:cBhvr>
                                        <p:cTn id="140"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P spid="18" grpId="0" animBg="1"/>
      <p:bldP spid="19" grpId="0" animBg="1"/>
      <p:bldP spid="20" grpId="0" animBg="1"/>
      <p:bldP spid="21" grpId="0" animBg="1"/>
      <p:bldP spid="22" grpId="0" animBg="1"/>
      <p:bldP spid="23" grpId="0" animBg="1"/>
      <p:bldP spid="44" grpId="0" animBg="1"/>
      <p:bldP spid="45"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Control Block (PCB)</a:t>
            </a:r>
            <a:endParaRPr lang="en-IE" dirty="0"/>
          </a:p>
        </p:txBody>
      </p:sp>
      <p:sp>
        <p:nvSpPr>
          <p:cNvPr id="3" name="Content Placeholder 2"/>
          <p:cNvSpPr>
            <a:spLocks noGrp="1"/>
          </p:cNvSpPr>
          <p:nvPr>
            <p:ph idx="1"/>
          </p:nvPr>
        </p:nvSpPr>
        <p:spPr/>
        <p:txBody>
          <a:bodyPr/>
          <a:lstStyle/>
          <a:p>
            <a:r>
              <a:rPr lang="en-GB" dirty="0"/>
              <a:t>Associated with each process is a data structure referred to as a </a:t>
            </a:r>
            <a:r>
              <a:rPr lang="en-GB" b="1" dirty="0"/>
              <a:t>process control block (PCB)</a:t>
            </a:r>
            <a:r>
              <a:rPr lang="en-GB" dirty="0"/>
              <a:t> or a </a:t>
            </a:r>
            <a:r>
              <a:rPr lang="en-GB" b="1" dirty="0"/>
              <a:t>process descriptor</a:t>
            </a:r>
            <a:r>
              <a:rPr lang="en-GB" dirty="0"/>
              <a:t>. </a:t>
            </a:r>
            <a:endParaRPr lang="en-GB" dirty="0" smtClean="0"/>
          </a:p>
          <a:p>
            <a:r>
              <a:rPr lang="en-GB" dirty="0" smtClean="0"/>
              <a:t>The </a:t>
            </a:r>
            <a:r>
              <a:rPr lang="en-GB" dirty="0"/>
              <a:t>PCB is an abstract representation of the process. </a:t>
            </a:r>
            <a:endParaRPr lang="en-GB" dirty="0" smtClean="0"/>
          </a:p>
          <a:p>
            <a:r>
              <a:rPr lang="en-GB" dirty="0" smtClean="0"/>
              <a:t>The </a:t>
            </a:r>
            <a:r>
              <a:rPr lang="en-GB" dirty="0"/>
              <a:t>PCB contains all the process status information necessary so that any process can leave the CPU (quantum-time-out or block) and can later resume execution without losing control. </a:t>
            </a:r>
            <a:endParaRPr lang="en-GB" dirty="0" smtClean="0"/>
          </a:p>
          <a:p>
            <a:r>
              <a:rPr lang="en-GB" dirty="0" smtClean="0"/>
              <a:t>All </a:t>
            </a:r>
            <a:r>
              <a:rPr lang="en-GB" dirty="0"/>
              <a:t>process status information must be retained following a context switch. In some systems the PCB is known as a TCB (Task Control Block).</a:t>
            </a:r>
            <a:endParaRPr lang="en-IE" dirty="0"/>
          </a:p>
          <a:p>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498980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PCB</a:t>
            </a:r>
            <a:r>
              <a:rPr lang="en-IE" dirty="0"/>
              <a:t> </a:t>
            </a:r>
            <a:r>
              <a:rPr lang="en-IE" dirty="0" smtClean="0"/>
              <a:t>continued</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25" name="Text Box 2"/>
          <p:cNvSpPr txBox="1">
            <a:spLocks noChangeArrowheads="1"/>
          </p:cNvSpPr>
          <p:nvPr/>
        </p:nvSpPr>
        <p:spPr bwMode="auto">
          <a:xfrm>
            <a:off x="1023483" y="2310039"/>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I/O </a:t>
            </a:r>
            <a:r>
              <a:rPr lang="en-US" sz="1100" b="1" dirty="0" smtClean="0">
                <a:latin typeface="Times New Roman" panose="02020603050405020304" pitchFamily="18" charset="0"/>
                <a:ea typeface="Times New Roman" panose="02020603050405020304" pitchFamily="18" charset="0"/>
                <a:cs typeface="Times New Roman" panose="02020603050405020304" pitchFamily="18" charset="0"/>
              </a:rPr>
              <a:t>Status Info</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6" name="Text Box 2"/>
          <p:cNvSpPr txBox="1">
            <a:spLocks noChangeArrowheads="1"/>
          </p:cNvSpPr>
          <p:nvPr/>
        </p:nvSpPr>
        <p:spPr bwMode="auto">
          <a:xfrm>
            <a:off x="1023483" y="201476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Priority</a:t>
            </a:r>
            <a:endParaRPr lang="en-IE" sz="1200">
              <a:effectLst/>
              <a:latin typeface="Courier"/>
              <a:ea typeface="Times New Roman" panose="02020603050405020304" pitchFamily="18" charset="0"/>
              <a:cs typeface="Times New Roman" panose="02020603050405020304" pitchFamily="18" charset="0"/>
            </a:endParaRPr>
          </a:p>
        </p:txBody>
      </p:sp>
      <p:sp>
        <p:nvSpPr>
          <p:cNvPr id="20" name="Text Box 2"/>
          <p:cNvSpPr txBox="1">
            <a:spLocks noChangeArrowheads="1"/>
          </p:cNvSpPr>
          <p:nvPr/>
        </p:nvSpPr>
        <p:spPr bwMode="auto">
          <a:xfrm>
            <a:off x="1023483" y="260531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smtClean="0">
                <a:effectLst/>
                <a:latin typeface="Times New Roman" panose="02020603050405020304" pitchFamily="18" charset="0"/>
                <a:ea typeface="Times New Roman" panose="02020603050405020304" pitchFamily="18" charset="0"/>
                <a:cs typeface="Times New Roman" panose="02020603050405020304" pitchFamily="18" charset="0"/>
              </a:rPr>
              <a:t>Process Privileges</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1" name="Text Box 2"/>
          <p:cNvSpPr txBox="1">
            <a:spLocks noChangeArrowheads="1"/>
          </p:cNvSpPr>
          <p:nvPr/>
        </p:nvSpPr>
        <p:spPr bwMode="auto">
          <a:xfrm>
            <a:off x="1023483" y="3491139"/>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Pointer to Children</a:t>
            </a:r>
            <a:endParaRPr lang="en-IE" sz="1200" dirty="0">
              <a:effectLst/>
              <a:latin typeface="Courier"/>
              <a:ea typeface="Times New Roman" panose="02020603050405020304" pitchFamily="18" charset="0"/>
              <a:cs typeface="Times New Roman" panose="02020603050405020304" pitchFamily="18" charset="0"/>
            </a:endParaRPr>
          </a:p>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2" name="Text Box 2"/>
          <p:cNvSpPr txBox="1">
            <a:spLocks noChangeArrowheads="1"/>
          </p:cNvSpPr>
          <p:nvPr/>
        </p:nvSpPr>
        <p:spPr bwMode="auto">
          <a:xfrm>
            <a:off x="1023483" y="319586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Pointer to Parent</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3" name="Text Box 2"/>
          <p:cNvSpPr txBox="1">
            <a:spLocks noChangeArrowheads="1"/>
          </p:cNvSpPr>
          <p:nvPr/>
        </p:nvSpPr>
        <p:spPr bwMode="auto">
          <a:xfrm>
            <a:off x="1023483" y="2900589"/>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Queue Pointer</a:t>
            </a:r>
            <a:endParaRPr lang="en-IE" sz="1200">
              <a:effectLst/>
              <a:latin typeface="Courier"/>
              <a:ea typeface="Times New Roman" panose="02020603050405020304" pitchFamily="18" charset="0"/>
              <a:cs typeface="Times New Roman" panose="02020603050405020304" pitchFamily="18" charset="0"/>
            </a:endParaRPr>
          </a:p>
        </p:txBody>
      </p:sp>
      <p:sp>
        <p:nvSpPr>
          <p:cNvPr id="27" name="Text Box 2"/>
          <p:cNvSpPr txBox="1">
            <a:spLocks noChangeArrowheads="1"/>
          </p:cNvSpPr>
          <p:nvPr/>
        </p:nvSpPr>
        <p:spPr bwMode="auto">
          <a:xfrm>
            <a:off x="1023483" y="1719489"/>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Process State</a:t>
            </a:r>
            <a:endParaRPr lang="en-IE" sz="1200">
              <a:effectLst/>
              <a:latin typeface="Courier"/>
              <a:ea typeface="Times New Roman" panose="02020603050405020304" pitchFamily="18" charset="0"/>
              <a:cs typeface="Times New Roman" panose="02020603050405020304" pitchFamily="18" charset="0"/>
            </a:endParaRPr>
          </a:p>
        </p:txBody>
      </p:sp>
      <p:sp>
        <p:nvSpPr>
          <p:cNvPr id="11" name="Text Box 2"/>
          <p:cNvSpPr txBox="1">
            <a:spLocks noChangeArrowheads="1"/>
          </p:cNvSpPr>
          <p:nvPr/>
        </p:nvSpPr>
        <p:spPr bwMode="auto">
          <a:xfrm>
            <a:off x="1023483" y="378641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Resources</a:t>
            </a:r>
            <a:endParaRPr lang="en-IE" sz="1200">
              <a:effectLst/>
              <a:latin typeface="Courier"/>
              <a:ea typeface="Times New Roman" panose="02020603050405020304" pitchFamily="18" charset="0"/>
              <a:cs typeface="Times New Roman" panose="02020603050405020304" pitchFamily="18" charset="0"/>
            </a:endParaRPr>
          </a:p>
        </p:txBody>
      </p:sp>
      <p:sp>
        <p:nvSpPr>
          <p:cNvPr id="16" name="Text Box 2"/>
          <p:cNvSpPr txBox="1">
            <a:spLocks noChangeArrowheads="1"/>
          </p:cNvSpPr>
          <p:nvPr/>
        </p:nvSpPr>
        <p:spPr bwMode="auto">
          <a:xfrm>
            <a:off x="1023483" y="4081689"/>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Program Counter</a:t>
            </a:r>
            <a:endParaRPr lang="en-IE" sz="1200" dirty="0">
              <a:effectLst/>
              <a:latin typeface="Courier"/>
              <a:ea typeface="Times New Roman" panose="02020603050405020304" pitchFamily="18" charset="0"/>
              <a:cs typeface="Times New Roman" panose="02020603050405020304" pitchFamily="18" charset="0"/>
            </a:endParaRPr>
          </a:p>
        </p:txBody>
      </p:sp>
      <p:sp>
        <p:nvSpPr>
          <p:cNvPr id="17" name="Text Box 2"/>
          <p:cNvSpPr txBox="1">
            <a:spLocks noChangeArrowheads="1"/>
          </p:cNvSpPr>
          <p:nvPr/>
        </p:nvSpPr>
        <p:spPr bwMode="auto">
          <a:xfrm>
            <a:off x="1023483" y="4967514"/>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Memory </a:t>
            </a:r>
            <a:r>
              <a:rPr lang="en-US" sz="1100" b="1" dirty="0" smtClean="0">
                <a:latin typeface="Times New Roman" panose="02020603050405020304" pitchFamily="18" charset="0"/>
                <a:ea typeface="Times New Roman" panose="02020603050405020304" pitchFamily="18" charset="0"/>
                <a:cs typeface="Times New Roman" panose="02020603050405020304" pitchFamily="18" charset="0"/>
              </a:rPr>
              <a:t>Management Info</a:t>
            </a:r>
            <a:endParaRPr lang="en-IE" sz="1200" dirty="0">
              <a:effectLst/>
              <a:latin typeface="Courier"/>
              <a:ea typeface="Times New Roman" panose="02020603050405020304" pitchFamily="18" charset="0"/>
              <a:cs typeface="Times New Roman" panose="02020603050405020304" pitchFamily="18" charset="0"/>
            </a:endParaRPr>
          </a:p>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E" sz="1200" dirty="0">
              <a:effectLst/>
              <a:latin typeface="Courier"/>
              <a:ea typeface="Times New Roman" panose="02020603050405020304" pitchFamily="18" charset="0"/>
              <a:cs typeface="Times New Roman" panose="02020603050405020304" pitchFamily="18" charset="0"/>
            </a:endParaRPr>
          </a:p>
        </p:txBody>
      </p:sp>
      <p:sp>
        <p:nvSpPr>
          <p:cNvPr id="18" name="Text Box 2"/>
          <p:cNvSpPr txBox="1">
            <a:spLocks noChangeArrowheads="1"/>
          </p:cNvSpPr>
          <p:nvPr/>
        </p:nvSpPr>
        <p:spPr bwMode="auto">
          <a:xfrm>
            <a:off x="1023483" y="4672239"/>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Machine Registers</a:t>
            </a:r>
            <a:endParaRPr lang="en-IE" sz="1200">
              <a:effectLst/>
              <a:latin typeface="Courier"/>
              <a:ea typeface="Times New Roman" panose="02020603050405020304" pitchFamily="18" charset="0"/>
              <a:cs typeface="Times New Roman" panose="02020603050405020304" pitchFamily="18" charset="0"/>
            </a:endParaRPr>
          </a:p>
        </p:txBody>
      </p:sp>
      <p:sp>
        <p:nvSpPr>
          <p:cNvPr id="19" name="Text Box 2"/>
          <p:cNvSpPr txBox="1">
            <a:spLocks noChangeArrowheads="1"/>
          </p:cNvSpPr>
          <p:nvPr/>
        </p:nvSpPr>
        <p:spPr bwMode="auto">
          <a:xfrm>
            <a:off x="1023483" y="4376964"/>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Stack Pointer</a:t>
            </a:r>
            <a:endParaRPr lang="en-IE" sz="1200">
              <a:effectLst/>
              <a:latin typeface="Courier"/>
              <a:ea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1023483" y="5262789"/>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Open file status</a:t>
            </a:r>
            <a:endParaRPr lang="en-IE" sz="1200">
              <a:effectLst/>
              <a:latin typeface="Courier"/>
              <a:ea typeface="Times New Roman" panose="02020603050405020304" pitchFamily="18" charset="0"/>
              <a:cs typeface="Times New Roman" panose="02020603050405020304" pitchFamily="18" charset="0"/>
            </a:endParaRPr>
          </a:p>
        </p:txBody>
      </p:sp>
      <p:sp>
        <p:nvSpPr>
          <p:cNvPr id="14" name="Text Box 2"/>
          <p:cNvSpPr txBox="1">
            <a:spLocks noChangeArrowheads="1"/>
          </p:cNvSpPr>
          <p:nvPr/>
        </p:nvSpPr>
        <p:spPr bwMode="auto">
          <a:xfrm>
            <a:off x="1023483" y="5558064"/>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CPU time used</a:t>
            </a:r>
            <a:endParaRPr lang="en-IE" sz="1200">
              <a:effectLst/>
              <a:latin typeface="Courier"/>
              <a:ea typeface="Times New Roman" panose="02020603050405020304" pitchFamily="18" charset="0"/>
              <a:cs typeface="Times New Roman" panose="02020603050405020304" pitchFamily="18" charset="0"/>
            </a:endParaRPr>
          </a:p>
        </p:txBody>
      </p:sp>
      <p:sp>
        <p:nvSpPr>
          <p:cNvPr id="15" name="Text Box 2"/>
          <p:cNvSpPr txBox="1">
            <a:spLocks noChangeArrowheads="1"/>
          </p:cNvSpPr>
          <p:nvPr/>
        </p:nvSpPr>
        <p:spPr bwMode="auto">
          <a:xfrm>
            <a:off x="1023481" y="5853339"/>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Various flags</a:t>
            </a:r>
            <a:endParaRPr lang="en-IE" sz="1200" dirty="0">
              <a:effectLst/>
              <a:latin typeface="Courier"/>
              <a:ea typeface="Times New Roman" panose="02020603050405020304" pitchFamily="18" charset="0"/>
              <a:cs typeface="Times New Roman" panose="02020603050405020304" pitchFamily="18" charset="0"/>
            </a:endParaRPr>
          </a:p>
        </p:txBody>
      </p:sp>
      <p:sp>
        <p:nvSpPr>
          <p:cNvPr id="7" name="Right Brace 6"/>
          <p:cNvSpPr/>
          <p:nvPr/>
        </p:nvSpPr>
        <p:spPr>
          <a:xfrm>
            <a:off x="3408357" y="4129314"/>
            <a:ext cx="783590" cy="20160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8" name="Text Box 2"/>
          <p:cNvSpPr txBox="1">
            <a:spLocks noChangeArrowheads="1"/>
          </p:cNvSpPr>
          <p:nvPr/>
        </p:nvSpPr>
        <p:spPr bwMode="auto">
          <a:xfrm>
            <a:off x="4328658" y="4843689"/>
            <a:ext cx="1295400" cy="83099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spAutoFit/>
          </a:bodyPr>
          <a:lstStyle/>
          <a:p>
            <a:pPr>
              <a:spcAft>
                <a:spcPts val="0"/>
              </a:spcAft>
            </a:pPr>
            <a:r>
              <a:rPr lang="en-US" sz="12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Process </a:t>
            </a:r>
            <a:r>
              <a:rPr lang="en-US" sz="1200" b="1" dirty="0" smtClean="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Context</a:t>
            </a:r>
            <a:r>
              <a:rPr lang="en-US" sz="12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E" sz="1200" dirty="0">
              <a:effectLst/>
              <a:latin typeface="Courier"/>
              <a:ea typeface="Times New Roman" panose="02020603050405020304" pitchFamily="18" charset="0"/>
              <a:cs typeface="Times New Roman" panose="02020603050405020304" pitchFamily="18" charset="0"/>
            </a:endParaRPr>
          </a:p>
          <a:p>
            <a:pPr>
              <a:spcAft>
                <a:spcPts val="0"/>
              </a:spcAft>
            </a:pPr>
            <a:r>
              <a:rPr lang="en-US" sz="12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200" b="1" dirty="0" smtClean="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VOLATILE</a:t>
            </a:r>
            <a:endParaRPr lang="en-IE" sz="1200" dirty="0" smtClean="0">
              <a:effectLst/>
              <a:latin typeface="Courier"/>
              <a:ea typeface="Times New Roman" panose="02020603050405020304" pitchFamily="18" charset="0"/>
              <a:cs typeface="Times New Roman" panose="02020603050405020304" pitchFamily="18" charset="0"/>
            </a:endParaRPr>
          </a:p>
          <a:p>
            <a:pPr>
              <a:spcAft>
                <a:spcPts val="0"/>
              </a:spcAft>
            </a:pPr>
            <a:r>
              <a:rPr lang="en-US" sz="1200" b="1" dirty="0" smtClean="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environment</a:t>
            </a:r>
            <a:endParaRPr lang="en-IE" sz="1200" dirty="0">
              <a:effectLst/>
              <a:latin typeface="Courier"/>
              <a:ea typeface="Times New Roman" panose="02020603050405020304" pitchFamily="18" charset="0"/>
              <a:cs typeface="Times New Roman" panose="02020603050405020304" pitchFamily="18" charset="0"/>
            </a:endParaRPr>
          </a:p>
          <a:p>
            <a:pPr>
              <a:spcAft>
                <a:spcPts val="0"/>
              </a:spcAft>
            </a:pPr>
            <a:r>
              <a:rPr lang="en-US" sz="12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9" name="TextBox 28"/>
          <p:cNvSpPr txBox="1"/>
          <p:nvPr/>
        </p:nvSpPr>
        <p:spPr>
          <a:xfrm>
            <a:off x="3928608" y="1352038"/>
            <a:ext cx="6311343"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PID</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Unique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identification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for each of the process in the operating system.</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4" name="Text Box 2"/>
          <p:cNvSpPr txBox="1">
            <a:spLocks noChangeArrowheads="1"/>
          </p:cNvSpPr>
          <p:nvPr/>
        </p:nvSpPr>
        <p:spPr bwMode="auto">
          <a:xfrm>
            <a:off x="1023477" y="142421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Process ID</a:t>
            </a:r>
            <a:endParaRPr lang="en-IE" sz="1200">
              <a:effectLst/>
              <a:latin typeface="Courier"/>
              <a:ea typeface="Times New Roman" panose="02020603050405020304" pitchFamily="18" charset="0"/>
              <a:cs typeface="Times New Roman" panose="02020603050405020304" pitchFamily="18" charset="0"/>
            </a:endParaRPr>
          </a:p>
        </p:txBody>
      </p:sp>
      <p:sp>
        <p:nvSpPr>
          <p:cNvPr id="30" name="TextBox 29"/>
          <p:cNvSpPr txBox="1"/>
          <p:nvPr/>
        </p:nvSpPr>
        <p:spPr>
          <a:xfrm>
            <a:off x="3928608" y="1690592"/>
            <a:ext cx="755521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Process State</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The current state of the process i.e</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ready, running, waiting, or whatever.</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1" name="TextBox 30"/>
          <p:cNvSpPr txBox="1"/>
          <p:nvPr/>
        </p:nvSpPr>
        <p:spPr>
          <a:xfrm>
            <a:off x="3928608" y="1983503"/>
            <a:ext cx="440595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Process Priority</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The current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priority of a 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2" name="TextBox 31"/>
          <p:cNvSpPr txBox="1"/>
          <p:nvPr/>
        </p:nvSpPr>
        <p:spPr>
          <a:xfrm>
            <a:off x="3928608" y="2255666"/>
            <a:ext cx="6016327"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I/O Status</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This includes a list of I/O devices allocated to the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3" name="TextBox 32"/>
          <p:cNvSpPr txBox="1"/>
          <p:nvPr/>
        </p:nvSpPr>
        <p:spPr>
          <a:xfrm>
            <a:off x="3928608" y="2545854"/>
            <a:ext cx="693318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Process Privileges</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This is required to allow/disallow access to system resources.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4" name="TextBox 33"/>
          <p:cNvSpPr txBox="1"/>
          <p:nvPr/>
        </p:nvSpPr>
        <p:spPr>
          <a:xfrm>
            <a:off x="3904819" y="2865921"/>
            <a:ext cx="635892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Queue Pointer</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This includes a list of I/O devices allocated to the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5" name="TextBox 34"/>
          <p:cNvSpPr txBox="1"/>
          <p:nvPr/>
        </p:nvSpPr>
        <p:spPr>
          <a:xfrm>
            <a:off x="3894315" y="3174596"/>
            <a:ext cx="3896195"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Pointer to Parent</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Pointer to parent 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6" name="TextBox 35"/>
          <p:cNvSpPr txBox="1"/>
          <p:nvPr/>
        </p:nvSpPr>
        <p:spPr>
          <a:xfrm>
            <a:off x="3894315" y="3447860"/>
            <a:ext cx="442198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Pointer to Children</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Pointer to children processes.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7" name="TextBox 36"/>
          <p:cNvSpPr txBox="1"/>
          <p:nvPr/>
        </p:nvSpPr>
        <p:spPr>
          <a:xfrm>
            <a:off x="4381136" y="4092473"/>
            <a:ext cx="6411820" cy="584775"/>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Program Counter</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Program Counter is a pointer to the address of the next </a:t>
            </a:r>
            <a:endParaRPr lang="en-IE" sz="1600" dirty="0" smtClean="0">
              <a:latin typeface="Liberation Serif" panose="02020603050405020304" pitchFamily="18" charset="0"/>
              <a:ea typeface="Liberation Serif" panose="02020603050405020304" pitchFamily="18" charset="0"/>
              <a:cs typeface="Liberation Serif" panose="02020603050405020304" pitchFamily="18" charset="0"/>
            </a:endParaRPr>
          </a:p>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instruction to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be executed for this 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8" name="Rectangle 37"/>
          <p:cNvSpPr/>
          <p:nvPr/>
        </p:nvSpPr>
        <p:spPr>
          <a:xfrm>
            <a:off x="5624058" y="4844926"/>
            <a:ext cx="6096000" cy="584775"/>
          </a:xfrm>
          <a:prstGeom prst="rect">
            <a:avLst/>
          </a:prstGeom>
        </p:spPr>
        <p:txBody>
          <a:bodyPr>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Machine Registers:</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Various CPU registers where process need to be stored for execution for running state.</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9" name="Rectangle 38"/>
          <p:cNvSpPr/>
          <p:nvPr/>
        </p:nvSpPr>
        <p:spPr>
          <a:xfrm>
            <a:off x="4297171" y="5557353"/>
            <a:ext cx="6096000" cy="584775"/>
          </a:xfrm>
          <a:prstGeom prst="rect">
            <a:avLst/>
          </a:prstGeom>
        </p:spPr>
        <p:txBody>
          <a:bodyPr>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Memory Management Info: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This includes the information of page table, memory limits and a segment table depending on memory usage.</a:t>
            </a: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 </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256046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000" fill="hold"/>
                                        <p:tgtEl>
                                          <p:spTgt spid="24"/>
                                        </p:tgtEl>
                                      </p:cBhvr>
                                      <p:by x="150000" y="150000"/>
                                    </p:animScale>
                                  </p:childTnLst>
                                </p:cTn>
                              </p:par>
                              <p:par>
                                <p:cTn id="7" presetID="16" presetClass="entr" presetSubtype="21" fill="hold" grpId="0" nodeType="withEffect">
                                  <p:stCondLst>
                                    <p:cond delay="500"/>
                                  </p:stCondLst>
                                  <p:childTnLst>
                                    <p:set>
                                      <p:cBhvr>
                                        <p:cTn id="8" dur="1" fill="hold">
                                          <p:stCondLst>
                                            <p:cond delay="0"/>
                                          </p:stCondLst>
                                        </p:cTn>
                                        <p:tgtEl>
                                          <p:spTgt spid="29"/>
                                        </p:tgtEl>
                                        <p:attrNameLst>
                                          <p:attrName>style.visibility</p:attrName>
                                        </p:attrNameLst>
                                      </p:cBhvr>
                                      <p:to>
                                        <p:strVal val="visible"/>
                                      </p:to>
                                    </p:set>
                                    <p:animEffect transition="in" filter="barn(inVertical)">
                                      <p:cBhvr>
                                        <p:cTn id="9" dur="20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mph" presetSubtype="0" autoRev="1" fill="hold" grpId="0" nodeType="clickEffect">
                                  <p:stCondLst>
                                    <p:cond delay="0"/>
                                  </p:stCondLst>
                                  <p:childTnLst>
                                    <p:animScale>
                                      <p:cBhvr>
                                        <p:cTn id="13" dur="2000" fill="hold"/>
                                        <p:tgtEl>
                                          <p:spTgt spid="27"/>
                                        </p:tgtEl>
                                      </p:cBhvr>
                                      <p:by x="150000" y="150000"/>
                                    </p:animScale>
                                  </p:childTnLst>
                                </p:cTn>
                              </p:par>
                              <p:par>
                                <p:cTn id="14" presetID="18" presetClass="entr" presetSubtype="9" fill="hold" grpId="0" nodeType="withEffect">
                                  <p:stCondLst>
                                    <p:cond delay="500"/>
                                  </p:stCondLst>
                                  <p:childTnLst>
                                    <p:set>
                                      <p:cBhvr>
                                        <p:cTn id="15" dur="1" fill="hold">
                                          <p:stCondLst>
                                            <p:cond delay="0"/>
                                          </p:stCondLst>
                                        </p:cTn>
                                        <p:tgtEl>
                                          <p:spTgt spid="30"/>
                                        </p:tgtEl>
                                        <p:attrNameLst>
                                          <p:attrName>style.visibility</p:attrName>
                                        </p:attrNameLst>
                                      </p:cBhvr>
                                      <p:to>
                                        <p:strVal val="visible"/>
                                      </p:to>
                                    </p:set>
                                    <p:animEffect transition="in" filter="strips(upLeft)">
                                      <p:cBhvr>
                                        <p:cTn id="16" dur="20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mph" presetSubtype="0" autoRev="1" fill="hold" grpId="0" nodeType="clickEffect">
                                  <p:stCondLst>
                                    <p:cond delay="0"/>
                                  </p:stCondLst>
                                  <p:childTnLst>
                                    <p:animScale>
                                      <p:cBhvr>
                                        <p:cTn id="20" dur="2000" fill="hold"/>
                                        <p:tgtEl>
                                          <p:spTgt spid="26"/>
                                        </p:tgtEl>
                                      </p:cBhvr>
                                      <p:by x="150000" y="150000"/>
                                    </p:animScale>
                                  </p:childTnLst>
                                </p:cTn>
                              </p:par>
                              <p:par>
                                <p:cTn id="21" presetID="18" presetClass="entr" presetSubtype="9"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strips(upLeft)">
                                      <p:cBhvr>
                                        <p:cTn id="23" dur="20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autoRev="1" fill="hold" grpId="0" nodeType="clickEffect">
                                  <p:stCondLst>
                                    <p:cond delay="0"/>
                                  </p:stCondLst>
                                  <p:childTnLst>
                                    <p:animScale>
                                      <p:cBhvr>
                                        <p:cTn id="27" dur="2000" fill="hold"/>
                                        <p:tgtEl>
                                          <p:spTgt spid="25"/>
                                        </p:tgtEl>
                                      </p:cBhvr>
                                      <p:by x="150000" y="150000"/>
                                    </p:animScale>
                                  </p:childTnLst>
                                </p:cTn>
                              </p:par>
                              <p:par>
                                <p:cTn id="28" presetID="18" presetClass="entr" presetSubtype="9" fill="hold" grpId="0" nodeType="withEffect">
                                  <p:stCondLst>
                                    <p:cond delay="500"/>
                                  </p:stCondLst>
                                  <p:childTnLst>
                                    <p:set>
                                      <p:cBhvr>
                                        <p:cTn id="29" dur="1" fill="hold">
                                          <p:stCondLst>
                                            <p:cond delay="0"/>
                                          </p:stCondLst>
                                        </p:cTn>
                                        <p:tgtEl>
                                          <p:spTgt spid="32"/>
                                        </p:tgtEl>
                                        <p:attrNameLst>
                                          <p:attrName>style.visibility</p:attrName>
                                        </p:attrNameLst>
                                      </p:cBhvr>
                                      <p:to>
                                        <p:strVal val="visible"/>
                                      </p:to>
                                    </p:set>
                                    <p:animEffect transition="in" filter="strips(upLeft)">
                                      <p:cBhvr>
                                        <p:cTn id="30" dur="20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mph" presetSubtype="0" autoRev="1" fill="hold" grpId="0" nodeType="clickEffect">
                                  <p:stCondLst>
                                    <p:cond delay="0"/>
                                  </p:stCondLst>
                                  <p:childTnLst>
                                    <p:animScale>
                                      <p:cBhvr>
                                        <p:cTn id="34" dur="2000" fill="hold"/>
                                        <p:tgtEl>
                                          <p:spTgt spid="20"/>
                                        </p:tgtEl>
                                      </p:cBhvr>
                                      <p:by x="150000" y="150000"/>
                                    </p:animScale>
                                  </p:childTnLst>
                                </p:cTn>
                              </p:par>
                              <p:par>
                                <p:cTn id="35" presetID="18" presetClass="entr" presetSubtype="9"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trips(upLeft)">
                                      <p:cBhvr>
                                        <p:cTn id="37" dur="20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mph" presetSubtype="0" autoRev="1" fill="hold" grpId="0" nodeType="clickEffect">
                                  <p:stCondLst>
                                    <p:cond delay="0"/>
                                  </p:stCondLst>
                                  <p:childTnLst>
                                    <p:animScale>
                                      <p:cBhvr>
                                        <p:cTn id="41" dur="2000" fill="hold"/>
                                        <p:tgtEl>
                                          <p:spTgt spid="23"/>
                                        </p:tgtEl>
                                      </p:cBhvr>
                                      <p:by x="150000" y="150000"/>
                                    </p:animScale>
                                  </p:childTnLst>
                                </p:cTn>
                              </p:par>
                              <p:par>
                                <p:cTn id="42" presetID="18" presetClass="entr" presetSubtype="9"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strips(upLeft)">
                                      <p:cBhvr>
                                        <p:cTn id="44" dur="20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mph" presetSubtype="0" autoRev="1" fill="hold" grpId="0" nodeType="clickEffect">
                                  <p:stCondLst>
                                    <p:cond delay="0"/>
                                  </p:stCondLst>
                                  <p:childTnLst>
                                    <p:animScale>
                                      <p:cBhvr>
                                        <p:cTn id="48" dur="2000" fill="hold"/>
                                        <p:tgtEl>
                                          <p:spTgt spid="22"/>
                                        </p:tgtEl>
                                      </p:cBhvr>
                                      <p:by x="150000" y="150000"/>
                                    </p:animScale>
                                  </p:childTnLst>
                                </p:cTn>
                              </p:par>
                              <p:par>
                                <p:cTn id="49" presetID="18" presetClass="entr" presetSubtype="9"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strips(upLeft)">
                                      <p:cBhvr>
                                        <p:cTn id="51" dur="20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mph" presetSubtype="0" autoRev="1" fill="hold" grpId="0" nodeType="clickEffect">
                                  <p:stCondLst>
                                    <p:cond delay="0"/>
                                  </p:stCondLst>
                                  <p:childTnLst>
                                    <p:animScale>
                                      <p:cBhvr>
                                        <p:cTn id="55" dur="2000" fill="hold"/>
                                        <p:tgtEl>
                                          <p:spTgt spid="21"/>
                                        </p:tgtEl>
                                      </p:cBhvr>
                                      <p:by x="150000" y="150000"/>
                                    </p:animScale>
                                  </p:childTnLst>
                                </p:cTn>
                              </p:par>
                              <p:par>
                                <p:cTn id="56" presetID="18" presetClass="entr" presetSubtype="9"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strips(upLeft)">
                                      <p:cBhvr>
                                        <p:cTn id="58" dur="20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mph" presetSubtype="0" autoRev="1" fill="hold" grpId="0" nodeType="clickEffect">
                                  <p:stCondLst>
                                    <p:cond delay="0"/>
                                  </p:stCondLst>
                                  <p:childTnLst>
                                    <p:animScale>
                                      <p:cBhvr>
                                        <p:cTn id="62" dur="2000" fill="hold"/>
                                        <p:tgtEl>
                                          <p:spTgt spid="16"/>
                                        </p:tgtEl>
                                      </p:cBhvr>
                                      <p:by x="150000" y="150000"/>
                                    </p:animScale>
                                  </p:childTnLst>
                                </p:cTn>
                              </p:par>
                              <p:par>
                                <p:cTn id="63" presetID="18" presetClass="entr" presetSubtype="12"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strips(downLeft)">
                                      <p:cBhvr>
                                        <p:cTn id="65" dur="20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mph" presetSubtype="0" autoRev="1" fill="hold" grpId="0" nodeType="clickEffect">
                                  <p:stCondLst>
                                    <p:cond delay="0"/>
                                  </p:stCondLst>
                                  <p:childTnLst>
                                    <p:animScale>
                                      <p:cBhvr>
                                        <p:cTn id="69" dur="2000" fill="hold"/>
                                        <p:tgtEl>
                                          <p:spTgt spid="18"/>
                                        </p:tgtEl>
                                      </p:cBhvr>
                                      <p:by x="150000" y="150000"/>
                                    </p:animScale>
                                  </p:childTnLst>
                                </p:cTn>
                              </p:par>
                              <p:par>
                                <p:cTn id="70" presetID="18" presetClass="entr" presetSubtype="12"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strips(downLeft)">
                                      <p:cBhvr>
                                        <p:cTn id="72" dur="20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mph" presetSubtype="0" autoRev="1" fill="hold" grpId="0" nodeType="clickEffect">
                                  <p:stCondLst>
                                    <p:cond delay="0"/>
                                  </p:stCondLst>
                                  <p:childTnLst>
                                    <p:animScale>
                                      <p:cBhvr>
                                        <p:cTn id="76" dur="2000" fill="hold"/>
                                        <p:tgtEl>
                                          <p:spTgt spid="17"/>
                                        </p:tgtEl>
                                      </p:cBhvr>
                                      <p:by x="150000" y="150000"/>
                                    </p:animScale>
                                  </p:childTnLst>
                                </p:cTn>
                              </p:par>
                              <p:par>
                                <p:cTn id="77" presetID="18" presetClass="entr" presetSubtype="12"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strips(downLeft)">
                                      <p:cBhvr>
                                        <p:cTn id="79" dur="2000"/>
                                        <p:tgtEl>
                                          <p:spTgt spid="39"/>
                                        </p:tgtEl>
                                      </p:cBhvr>
                                    </p:animEffect>
                                  </p:childTnLst>
                                </p:cTn>
                              </p:par>
                            </p:childTnLst>
                          </p:cTn>
                        </p:par>
                        <p:par>
                          <p:cTn id="80" fill="hold">
                            <p:stCondLst>
                              <p:cond delay="4000"/>
                            </p:stCondLst>
                            <p:childTnLst>
                              <p:par>
                                <p:cTn id="81" presetID="10" presetClass="entr" presetSubtype="0" fill="hold" grpId="0"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1000"/>
                                        <p:tgtEl>
                                          <p:spTgt spid="7"/>
                                        </p:tgtEl>
                                      </p:cBhvr>
                                    </p:animEffect>
                                  </p:childTnLst>
                                </p:cTn>
                              </p:par>
                            </p:childTnLst>
                          </p:cTn>
                        </p:par>
                        <p:par>
                          <p:cTn id="84" fill="hold">
                            <p:stCondLst>
                              <p:cond delay="5000"/>
                            </p:stCondLst>
                            <p:childTnLst>
                              <p:par>
                                <p:cTn id="85" presetID="10" presetClass="entr" presetSubtype="0"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fade">
                                      <p:cBhvr>
                                        <p:cTn id="8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0" grpId="0" animBg="1"/>
      <p:bldP spid="21" grpId="0" animBg="1"/>
      <p:bldP spid="22" grpId="0" animBg="1"/>
      <p:bldP spid="23" grpId="0" animBg="1"/>
      <p:bldP spid="27" grpId="0" animBg="1"/>
      <p:bldP spid="16" grpId="0" animBg="1"/>
      <p:bldP spid="17" grpId="0" animBg="1"/>
      <p:bldP spid="18" grpId="0" animBg="1"/>
      <p:bldP spid="7" grpId="0" animBg="1"/>
      <p:bldP spid="8" grpId="0" animBg="1"/>
      <p:bldP spid="29" grpId="0"/>
      <p:bldP spid="24" grpId="0" animBg="1"/>
      <p:bldP spid="30" grpId="0"/>
      <p:bldP spid="31" grpId="0"/>
      <p:bldP spid="32" grpId="0"/>
      <p:bldP spid="33" grpId="0"/>
      <p:bldP spid="34" grpId="0"/>
      <p:bldP spid="35" grpId="0"/>
      <p:bldP spid="36" grpId="0"/>
      <p:bldP spid="37" grpId="0"/>
      <p:bldP spid="38" grpId="0"/>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Processes States</a:t>
            </a:r>
            <a:endParaRPr lang="en-IE" dirty="0"/>
          </a:p>
        </p:txBody>
      </p:sp>
      <p:sp>
        <p:nvSpPr>
          <p:cNvPr id="3" name="Content Placeholder 2"/>
          <p:cNvSpPr>
            <a:spLocks noGrp="1"/>
          </p:cNvSpPr>
          <p:nvPr>
            <p:ph idx="1"/>
          </p:nvPr>
        </p:nvSpPr>
        <p:spPr/>
        <p:txBody>
          <a:bodyPr/>
          <a:lstStyle/>
          <a:p>
            <a:r>
              <a:rPr lang="en-IE" b="1" dirty="0" smtClean="0">
                <a:effectLst>
                  <a:outerShdw blurRad="38100" dist="38100" dir="2700000" algn="tl">
                    <a:srgbClr val="000000">
                      <a:alpha val="43137"/>
                    </a:srgbClr>
                  </a:outerShdw>
                </a:effectLst>
              </a:rPr>
              <a:t>RUNNING</a:t>
            </a:r>
            <a:r>
              <a:rPr lang="en-IE" b="1" dirty="0" smtClean="0"/>
              <a:t> - </a:t>
            </a:r>
            <a:r>
              <a:rPr lang="en-GB" dirty="0"/>
              <a:t>The process has been selected by the </a:t>
            </a:r>
            <a:r>
              <a:rPr lang="en-GB" dirty="0" smtClean="0"/>
              <a:t>dispatcher</a:t>
            </a:r>
            <a:r>
              <a:rPr lang="en-IE" dirty="0"/>
              <a:t> </a:t>
            </a:r>
            <a:r>
              <a:rPr lang="en-GB" dirty="0" smtClean="0"/>
              <a:t>and </a:t>
            </a:r>
            <a:r>
              <a:rPr lang="en-GB" dirty="0"/>
              <a:t>is now the active process on the </a:t>
            </a:r>
            <a:r>
              <a:rPr lang="en-GB" dirty="0" smtClean="0"/>
              <a:t>CPU</a:t>
            </a:r>
          </a:p>
          <a:p>
            <a:endParaRPr lang="en-GB" dirty="0"/>
          </a:p>
          <a:p>
            <a:r>
              <a:rPr lang="en-GB" b="1" dirty="0" smtClean="0">
                <a:effectLst>
                  <a:outerShdw blurRad="38100" dist="38100" dir="2700000" algn="tl">
                    <a:srgbClr val="000000">
                      <a:alpha val="43137"/>
                    </a:srgbClr>
                  </a:outerShdw>
                </a:effectLst>
              </a:rPr>
              <a:t>READY</a:t>
            </a:r>
            <a:r>
              <a:rPr lang="en-GB" b="1" dirty="0" smtClean="0"/>
              <a:t> - </a:t>
            </a:r>
            <a:r>
              <a:rPr lang="en-GB" dirty="0"/>
              <a:t>The process is runnable and is available </a:t>
            </a:r>
            <a:r>
              <a:rPr lang="en-GB" dirty="0" smtClean="0"/>
              <a:t>for</a:t>
            </a:r>
            <a:r>
              <a:rPr lang="en-IE" dirty="0"/>
              <a:t> </a:t>
            </a:r>
            <a:r>
              <a:rPr lang="en-GB" dirty="0" smtClean="0"/>
              <a:t>selection </a:t>
            </a:r>
            <a:r>
              <a:rPr lang="en-GB" dirty="0"/>
              <a:t>to run by the dispatcher when the </a:t>
            </a:r>
            <a:r>
              <a:rPr lang="en-GB" dirty="0" smtClean="0"/>
              <a:t>CPU</a:t>
            </a:r>
            <a:r>
              <a:rPr lang="en-IE" dirty="0"/>
              <a:t> </a:t>
            </a:r>
            <a:r>
              <a:rPr lang="en-GB" dirty="0" smtClean="0"/>
              <a:t>becomes </a:t>
            </a:r>
            <a:r>
              <a:rPr lang="en-GB" dirty="0"/>
              <a:t>available</a:t>
            </a:r>
            <a:endParaRPr lang="en-IE" dirty="0"/>
          </a:p>
          <a:p>
            <a:endParaRPr lang="en-GB" b="1" dirty="0" smtClean="0"/>
          </a:p>
          <a:p>
            <a:endParaRPr lang="en-IE" dirty="0"/>
          </a:p>
          <a:p>
            <a:r>
              <a:rPr lang="en-IE" b="1" dirty="0" smtClean="0">
                <a:effectLst>
                  <a:outerShdw blurRad="38100" dist="38100" dir="2700000" algn="tl">
                    <a:srgbClr val="000000">
                      <a:alpha val="43137"/>
                    </a:srgbClr>
                  </a:outerShdw>
                </a:effectLst>
              </a:rPr>
              <a:t>BLOCKED</a:t>
            </a:r>
            <a:r>
              <a:rPr lang="en-IE" b="1" dirty="0" smtClean="0"/>
              <a:t> - </a:t>
            </a:r>
            <a:r>
              <a:rPr lang="en-GB" dirty="0"/>
              <a:t>The process is unable to run as it is </a:t>
            </a:r>
            <a:r>
              <a:rPr lang="en-GB" dirty="0" smtClean="0"/>
              <a:t>awaiting</a:t>
            </a:r>
            <a:r>
              <a:rPr lang="en-IE" dirty="0"/>
              <a:t> </a:t>
            </a:r>
            <a:r>
              <a:rPr lang="en-GB" dirty="0" smtClean="0"/>
              <a:t>some </a:t>
            </a:r>
            <a:r>
              <a:rPr lang="en-GB" dirty="0"/>
              <a:t>event to happen (possibly waiting </a:t>
            </a:r>
            <a:r>
              <a:rPr lang="en-GB" dirty="0" smtClean="0"/>
              <a:t>for</a:t>
            </a:r>
            <a:r>
              <a:rPr lang="en-IE" dirty="0"/>
              <a:t> </a:t>
            </a:r>
            <a:r>
              <a:rPr lang="en-GB" dirty="0" smtClean="0"/>
              <a:t>an </a:t>
            </a:r>
            <a:r>
              <a:rPr lang="en-GB" dirty="0"/>
              <a:t>I/O device to become ready). This state </a:t>
            </a:r>
            <a:r>
              <a:rPr lang="en-GB" dirty="0" smtClean="0"/>
              <a:t>is</a:t>
            </a:r>
            <a:r>
              <a:rPr lang="en-IE" dirty="0"/>
              <a:t> </a:t>
            </a:r>
            <a:r>
              <a:rPr lang="en-GB" dirty="0" smtClean="0"/>
              <a:t>often </a:t>
            </a:r>
            <a:r>
              <a:rPr lang="en-GB" dirty="0"/>
              <a:t>referred to as the </a:t>
            </a:r>
            <a:r>
              <a:rPr lang="en-GB" dirty="0" smtClean="0"/>
              <a:t>ASLEEP/BLOCKED </a:t>
            </a:r>
            <a:r>
              <a:rPr lang="en-GB" dirty="0"/>
              <a:t>state.</a:t>
            </a:r>
            <a:endParaRPr lang="en-IE" dirty="0"/>
          </a:p>
          <a:p>
            <a:endParaRPr lang="en-IE" b="1"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968604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Processes States continued</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pSp>
        <p:nvGrpSpPr>
          <p:cNvPr id="32" name="Group 31"/>
          <p:cNvGrpSpPr/>
          <p:nvPr/>
        </p:nvGrpSpPr>
        <p:grpSpPr>
          <a:xfrm>
            <a:off x="1343398" y="1712916"/>
            <a:ext cx="8460922" cy="4017905"/>
            <a:chOff x="1343398" y="1712916"/>
            <a:chExt cx="8460922" cy="4017905"/>
          </a:xfrm>
        </p:grpSpPr>
        <p:grpSp>
          <p:nvGrpSpPr>
            <p:cNvPr id="6" name="Group 5"/>
            <p:cNvGrpSpPr/>
            <p:nvPr/>
          </p:nvGrpSpPr>
          <p:grpSpPr>
            <a:xfrm>
              <a:off x="1343398" y="1712916"/>
              <a:ext cx="8460922" cy="4017905"/>
              <a:chOff x="2053262" y="1521658"/>
              <a:chExt cx="7727376" cy="4069099"/>
            </a:xfrm>
          </p:grpSpPr>
          <p:sp>
            <p:nvSpPr>
              <p:cNvPr id="7" name="Rectangle 6"/>
              <p:cNvSpPr/>
              <p:nvPr/>
            </p:nvSpPr>
            <p:spPr bwMode="auto">
              <a:xfrm>
                <a:off x="4237112" y="1945804"/>
                <a:ext cx="1584176" cy="729174"/>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a:solidFill>
                  <a:schemeClr val="bg1">
                    <a:lumMod val="10000"/>
                  </a:schemeClr>
                </a:solidFill>
              </a:ln>
              <a:effectLst>
                <a:outerShdw blurRad="50800" dist="38100" dir="5400000" algn="t" rotWithShape="0">
                  <a:prstClr val="black">
                    <a:alpha val="40000"/>
                  </a:prstClr>
                </a:outerShdw>
              </a:effectLst>
              <a:scene3d>
                <a:camera prst="orthographicFront"/>
                <a:lightRig rig="threePt" dir="t"/>
              </a:scene3d>
              <a:sp3d>
                <a:bevelT/>
              </a:sp3d>
              <a:extLst/>
            </p:spPr>
            <p:txBody>
              <a:bodyPr vert="horz" wrap="square" lIns="91440" tIns="45720" rIns="91440" bIns="45720" numCol="1" rtlCol="0" anchor="ctr" anchorCtr="0" compatLnSpc="1">
                <a:prstTxWarp prst="textNoShape">
                  <a:avLst/>
                </a:prstTxWarp>
                <a:spAutoFit/>
              </a:bodyPr>
              <a:lstStyle/>
              <a:p>
                <a:pPr marL="0" marR="0" indent="-285750" algn="ctr" defTabSz="914400" rtl="0" eaLnBrk="0" fontAlgn="base" latinLnBrk="0" hangingPunct="0">
                  <a:lnSpc>
                    <a:spcPct val="100000"/>
                  </a:lnSpc>
                  <a:spcBef>
                    <a:spcPct val="0"/>
                  </a:spcBef>
                  <a:spcAft>
                    <a:spcPct val="0"/>
                  </a:spcAft>
                  <a:buClrTx/>
                  <a:buSzTx/>
                  <a:buFontTx/>
                  <a:buNone/>
                  <a:tabLst>
                    <a:tab pos="-457200" algn="l"/>
                  </a:tabLst>
                </a:pPr>
                <a:r>
                  <a:rPr kumimoji="1" lang="en-IE" sz="1800" b="1" i="0" u="none" strike="noStrike" cap="none" normalizeH="0" baseline="0" dirty="0" smtClean="0">
                    <a:ln>
                      <a:noFill/>
                    </a:ln>
                    <a:solidFill>
                      <a:schemeClr val="accent5">
                        <a:lumMod val="10000"/>
                      </a:schemeClr>
                    </a:solidFill>
                    <a:effectLst/>
                    <a:latin typeface="Liberation Serif" panose="02020603050405020304" pitchFamily="18" charset="0"/>
                    <a:ea typeface="Liberation Serif" panose="02020603050405020304" pitchFamily="18" charset="0"/>
                    <a:cs typeface="Liberation Serif" panose="02020603050405020304" pitchFamily="18" charset="0"/>
                  </a:rPr>
                  <a:t>RUNNING</a:t>
                </a:r>
              </a:p>
            </p:txBody>
          </p:sp>
          <p:sp>
            <p:nvSpPr>
              <p:cNvPr id="8" name="Rectangle 7"/>
              <p:cNvSpPr/>
              <p:nvPr/>
            </p:nvSpPr>
            <p:spPr bwMode="auto">
              <a:xfrm>
                <a:off x="6372201" y="3618467"/>
                <a:ext cx="1584176" cy="729174"/>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ln>
                <a:solidFill>
                  <a:schemeClr val="bg1">
                    <a:lumMod val="10000"/>
                  </a:schemeClr>
                </a:solidFill>
              </a:ln>
              <a:effectLst>
                <a:outerShdw blurRad="50800" dist="38100" dir="5400000" algn="t" rotWithShape="0">
                  <a:prstClr val="black">
                    <a:alpha val="40000"/>
                  </a:prstClr>
                </a:outerShdw>
              </a:effectLst>
              <a:scene3d>
                <a:camera prst="orthographicFront"/>
                <a:lightRig rig="threePt" dir="t"/>
              </a:scene3d>
              <a:sp3d>
                <a:bevelT/>
              </a:sp3d>
              <a:extLst/>
            </p:spPr>
            <p:txBody>
              <a:bodyPr vert="horz" wrap="square" lIns="91440" tIns="45720" rIns="91440" bIns="45720" numCol="1" rtlCol="0" anchor="ctr" anchorCtr="0" compatLnSpc="1">
                <a:prstTxWarp prst="textNoShape">
                  <a:avLst/>
                </a:prstTxWarp>
                <a:spAutoFit/>
              </a:bodyPr>
              <a:lstStyle/>
              <a:p>
                <a:pPr marL="0" marR="0" indent="-285750" algn="ctr" defTabSz="914400" rtl="0" eaLnBrk="0" fontAlgn="base" latinLnBrk="0" hangingPunct="0">
                  <a:lnSpc>
                    <a:spcPct val="100000"/>
                  </a:lnSpc>
                  <a:spcBef>
                    <a:spcPct val="0"/>
                  </a:spcBef>
                  <a:spcAft>
                    <a:spcPct val="0"/>
                  </a:spcAft>
                  <a:buClrTx/>
                  <a:buSzTx/>
                  <a:buFontTx/>
                  <a:buNone/>
                  <a:tabLst>
                    <a:tab pos="-457200" algn="l"/>
                  </a:tabLst>
                </a:pPr>
                <a:r>
                  <a:rPr lang="en-IE" b="1"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READY</a:t>
                </a:r>
                <a:endParaRPr kumimoji="1" lang="en-IE" sz="1800" b="1" i="0" u="none" strike="noStrike" cap="none" normalizeH="0" baseline="0" dirty="0" smtClean="0">
                  <a:ln>
                    <a:noFill/>
                  </a:ln>
                  <a:solidFill>
                    <a:schemeClr val="accent5">
                      <a:lumMod val="10000"/>
                    </a:schemeClr>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Rectangle 8"/>
              <p:cNvSpPr/>
              <p:nvPr/>
            </p:nvSpPr>
            <p:spPr bwMode="auto">
              <a:xfrm>
                <a:off x="2987824" y="4936191"/>
                <a:ext cx="1584176" cy="654566"/>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chemeClr val="bg1">
                    <a:lumMod val="10000"/>
                  </a:schemeClr>
                </a:solidFill>
              </a:ln>
              <a:effectLst>
                <a:outerShdw blurRad="50800" dist="38100" dir="5400000" algn="t" rotWithShape="0">
                  <a:prstClr val="black">
                    <a:alpha val="40000"/>
                  </a:prstClr>
                </a:outerShdw>
              </a:effectLst>
              <a:scene3d>
                <a:camera prst="orthographicFront"/>
                <a:lightRig rig="threePt" dir="t"/>
              </a:scene3d>
              <a:sp3d>
                <a:bevelT/>
              </a:sp3d>
              <a:extLst/>
            </p:spPr>
            <p:txBody>
              <a:bodyPr vert="horz" wrap="square" lIns="91440" tIns="45720" rIns="91440" bIns="45720" numCol="1" rtlCol="0" anchor="ctr" anchorCtr="0" compatLnSpc="1">
                <a:prstTxWarp prst="textNoShape">
                  <a:avLst/>
                </a:prstTxWarp>
                <a:spAutoFit/>
              </a:bodyPr>
              <a:lstStyle/>
              <a:p>
                <a:pPr marL="0" marR="0" indent="-285750" algn="ctr" defTabSz="914400" rtl="0" eaLnBrk="0" fontAlgn="base" latinLnBrk="0" hangingPunct="0">
                  <a:lnSpc>
                    <a:spcPct val="100000"/>
                  </a:lnSpc>
                  <a:spcBef>
                    <a:spcPct val="0"/>
                  </a:spcBef>
                  <a:spcAft>
                    <a:spcPct val="0"/>
                  </a:spcAft>
                  <a:buClrTx/>
                  <a:buSzTx/>
                  <a:buFontTx/>
                  <a:buNone/>
                  <a:tabLst>
                    <a:tab pos="-457200" algn="l"/>
                  </a:tabLst>
                </a:pPr>
                <a:r>
                  <a:rPr lang="en-IE" b="1"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BLOCKED</a:t>
                </a:r>
              </a:p>
              <a:p>
                <a:pPr marL="0" marR="0" indent="-285750" algn="ctr" defTabSz="914400" rtl="0" eaLnBrk="0" fontAlgn="base" latinLnBrk="0" hangingPunct="0">
                  <a:lnSpc>
                    <a:spcPct val="100000"/>
                  </a:lnSpc>
                  <a:spcBef>
                    <a:spcPct val="0"/>
                  </a:spcBef>
                  <a:spcAft>
                    <a:spcPct val="0"/>
                  </a:spcAft>
                  <a:buClrTx/>
                  <a:buSzTx/>
                  <a:buFontTx/>
                  <a:buNone/>
                  <a:tabLst>
                    <a:tab pos="-457200" algn="l"/>
                  </a:tabLst>
                </a:pPr>
                <a:r>
                  <a:rPr kumimoji="1" lang="en-IE" sz="1800" b="1" i="0" u="none" strike="noStrike" cap="none" normalizeH="0" baseline="0" dirty="0" smtClean="0">
                    <a:ln>
                      <a:noFill/>
                    </a:ln>
                    <a:solidFill>
                      <a:schemeClr val="accent5">
                        <a:lumMod val="10000"/>
                      </a:schemeClr>
                    </a:solidFill>
                    <a:effectLst/>
                    <a:latin typeface="Liberation Serif" panose="02020603050405020304" pitchFamily="18" charset="0"/>
                    <a:ea typeface="Liberation Serif" panose="02020603050405020304" pitchFamily="18" charset="0"/>
                    <a:cs typeface="Liberation Serif" panose="02020603050405020304" pitchFamily="18" charset="0"/>
                  </a:rPr>
                  <a:t>(ASLEEP)</a:t>
                </a:r>
              </a:p>
            </p:txBody>
          </p:sp>
          <p:cxnSp>
            <p:nvCxnSpPr>
              <p:cNvPr id="10" name="Curved Connector 9"/>
              <p:cNvCxnSpPr/>
              <p:nvPr/>
            </p:nvCxnSpPr>
            <p:spPr bwMode="auto">
              <a:xfrm rot="16200000" flipV="1">
                <a:off x="5765248" y="2188865"/>
                <a:ext cx="1455081" cy="1343000"/>
              </a:xfrm>
              <a:prstGeom prst="curvedConnector3">
                <a:avLst>
                  <a:gd name="adj1" fmla="val 100027"/>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6824715" y="2796107"/>
                <a:ext cx="1134913" cy="374038"/>
              </a:xfrm>
              <a:prstGeom prst="rect">
                <a:avLst/>
              </a:prstGeom>
              <a:noFill/>
            </p:spPr>
            <p:txBody>
              <a:bodyPr wrap="none" rtlCol="0">
                <a:spAutoFit/>
              </a:bodyPr>
              <a:lstStyle/>
              <a:p>
                <a:r>
                  <a:rPr lang="en-IE" b="1" u="sng" dirty="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a</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dispatch</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2" name="Curved Connector 11"/>
              <p:cNvCxnSpPr/>
              <p:nvPr/>
            </p:nvCxnSpPr>
            <p:spPr bwMode="auto">
              <a:xfrm>
                <a:off x="5027002" y="2664385"/>
                <a:ext cx="1345200" cy="1415922"/>
              </a:xfrm>
              <a:prstGeom prst="curvedConnector3">
                <a:avLst>
                  <a:gd name="adj1" fmla="val 2622"/>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4403731" y="2946664"/>
                <a:ext cx="1743947" cy="654566"/>
              </a:xfrm>
              <a:prstGeom prst="rect">
                <a:avLst/>
              </a:prstGeom>
              <a:noFill/>
            </p:spPr>
            <p:txBody>
              <a:bodyPr wrap="none" rtlCol="0">
                <a:spAutoFit/>
              </a:bodyPr>
              <a:lstStyle/>
              <a:p>
                <a:r>
                  <a:rPr lang="en-IE" b="1" u="sng"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b</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pre-empt</a:t>
                </a:r>
              </a:p>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(quantum time-out</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TextBox 14"/>
              <p:cNvSpPr txBox="1"/>
              <p:nvPr/>
            </p:nvSpPr>
            <p:spPr>
              <a:xfrm>
                <a:off x="3248481" y="3706267"/>
                <a:ext cx="941661" cy="374038"/>
              </a:xfrm>
              <a:prstGeom prst="rect">
                <a:avLst/>
              </a:prstGeom>
              <a:noFill/>
            </p:spPr>
            <p:txBody>
              <a:bodyPr wrap="none" rtlCol="0">
                <a:spAutoFit/>
              </a:bodyPr>
              <a:lstStyle/>
              <a:p>
                <a:r>
                  <a:rPr lang="en-IE" b="1" u="sng"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c</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block</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6" name="Curved Connector 15"/>
              <p:cNvCxnSpPr>
                <a:stCxn id="9" idx="3"/>
              </p:cNvCxnSpPr>
              <p:nvPr/>
            </p:nvCxnSpPr>
            <p:spPr bwMode="auto">
              <a:xfrm flipV="1">
                <a:off x="4572000" y="4378203"/>
                <a:ext cx="2592289" cy="885272"/>
              </a:xfrm>
              <a:prstGeom prst="curvedConnector3">
                <a:avLst>
                  <a:gd name="adj1" fmla="val 100443"/>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4723528" y="4778538"/>
                <a:ext cx="1170049" cy="374038"/>
              </a:xfrm>
              <a:prstGeom prst="rect">
                <a:avLst/>
              </a:prstGeom>
              <a:noFill/>
            </p:spPr>
            <p:txBody>
              <a:bodyPr wrap="none" rtlCol="0">
                <a:spAutoFit/>
              </a:bodyPr>
              <a:lstStyle/>
              <a:p>
                <a:r>
                  <a:rPr lang="en-IE" b="1" u="sng"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d</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wake-up</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TextBox 17"/>
              <p:cNvSpPr txBox="1"/>
              <p:nvPr/>
            </p:nvSpPr>
            <p:spPr>
              <a:xfrm>
                <a:off x="8746265" y="4132775"/>
                <a:ext cx="1034373" cy="832782"/>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8100000" scaled="1"/>
                <a:tileRect/>
              </a:gradFill>
              <a:ln>
                <a:solidFill>
                  <a:schemeClr val="tx1"/>
                </a:solidFill>
              </a:ln>
            </p:spPr>
            <p:txBody>
              <a:bodyPr wrap="none" rtlCol="0">
                <a:spAutoFit/>
              </a:bodyPr>
              <a:lstStyle/>
              <a:p>
                <a:pPr algn="ctr"/>
                <a:r>
                  <a:rPr lang="en-IE" sz="1600" i="1" dirty="0">
                    <a:latin typeface="Liberation Serif" panose="02020603050405020304" pitchFamily="18" charset="0"/>
                    <a:ea typeface="Liberation Serif" panose="02020603050405020304" pitchFamily="18" charset="0"/>
                    <a:cs typeface="Liberation Serif" panose="02020603050405020304" pitchFamily="18" charset="0"/>
                  </a:rPr>
                  <a:t>n</a:t>
                </a:r>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ew </a:t>
                </a:r>
              </a:p>
              <a:p>
                <a:pPr algn="ctr"/>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process</a:t>
                </a:r>
                <a:endParaRPr lang="en-IE" sz="1600" i="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9" name="Straight Arrow Connector 18"/>
              <p:cNvCxnSpPr/>
              <p:nvPr/>
            </p:nvCxnSpPr>
            <p:spPr bwMode="auto">
              <a:xfrm flipH="1" flipV="1">
                <a:off x="7954179" y="4080305"/>
                <a:ext cx="792088" cy="427350"/>
              </a:xfrm>
              <a:prstGeom prst="straightConnector1">
                <a:avLst/>
              </a:prstGeom>
              <a:noFill/>
              <a:ln w="9525" cap="flat" cmpd="sng" algn="ctr">
                <a:solidFill>
                  <a:schemeClr val="tx1"/>
                </a:solidFill>
                <a:prstDash val="lg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2053262" y="1521658"/>
                <a:ext cx="1075052" cy="832782"/>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solidFill>
                  <a:schemeClr val="tx1"/>
                </a:solidFill>
              </a:ln>
            </p:spPr>
            <p:txBody>
              <a:bodyPr wrap="none" rtlCol="0">
                <a:spAutoFit/>
              </a:bodyPr>
              <a:lstStyle/>
              <a:p>
                <a:r>
                  <a:rPr lang="en-IE" sz="1600" i="1" dirty="0">
                    <a:latin typeface="Liberation Serif" panose="02020603050405020304" pitchFamily="18" charset="0"/>
                    <a:ea typeface="Liberation Serif" panose="02020603050405020304" pitchFamily="18" charset="0"/>
                    <a:cs typeface="Liberation Serif" panose="02020603050405020304" pitchFamily="18" charset="0"/>
                  </a:rPr>
                  <a:t>p</a:t>
                </a:r>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rocess</a:t>
                </a:r>
              </a:p>
              <a:p>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finished</a:t>
                </a:r>
                <a:endParaRPr lang="en-IE" sz="1600" i="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1" name="Straight Arrow Connector 20"/>
              <p:cNvCxnSpPr>
                <a:endCxn id="20" idx="6"/>
              </p:cNvCxnSpPr>
              <p:nvPr/>
            </p:nvCxnSpPr>
            <p:spPr bwMode="auto">
              <a:xfrm flipH="1" flipV="1">
                <a:off x="3128314" y="1938050"/>
                <a:ext cx="1108798" cy="372343"/>
              </a:xfrm>
              <a:prstGeom prst="straightConnector1">
                <a:avLst/>
              </a:prstGeom>
              <a:noFill/>
              <a:ln w="9525" cap="flat" cmpd="sng" algn="ctr">
                <a:solidFill>
                  <a:schemeClr val="tx1"/>
                </a:solidFill>
                <a:prstDash val="lg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Freeform 25"/>
            <p:cNvSpPr/>
            <p:nvPr/>
          </p:nvSpPr>
          <p:spPr bwMode="auto">
            <a:xfrm>
              <a:off x="2967781" y="2502568"/>
              <a:ext cx="737945" cy="2532565"/>
            </a:xfrm>
            <a:custGeom>
              <a:avLst/>
              <a:gdLst>
                <a:gd name="connsiteX0" fmla="*/ 723905 w 723905"/>
                <a:gd name="connsiteY0" fmla="*/ 0 h 2430379"/>
                <a:gd name="connsiteX1" fmla="*/ 519368 w 723905"/>
                <a:gd name="connsiteY1" fmla="*/ 24064 h 2430379"/>
                <a:gd name="connsiteX2" fmla="*/ 399053 w 723905"/>
                <a:gd name="connsiteY2" fmla="*/ 60158 h 2430379"/>
                <a:gd name="connsiteX3" fmla="*/ 266705 w 723905"/>
                <a:gd name="connsiteY3" fmla="*/ 96253 h 2430379"/>
                <a:gd name="connsiteX4" fmla="*/ 230611 w 723905"/>
                <a:gd name="connsiteY4" fmla="*/ 120316 h 2430379"/>
                <a:gd name="connsiteX5" fmla="*/ 158421 w 723905"/>
                <a:gd name="connsiteY5" fmla="*/ 156411 h 2430379"/>
                <a:gd name="connsiteX6" fmla="*/ 110295 w 723905"/>
                <a:gd name="connsiteY6" fmla="*/ 228600 h 2430379"/>
                <a:gd name="connsiteX7" fmla="*/ 86232 w 723905"/>
                <a:gd name="connsiteY7" fmla="*/ 264695 h 2430379"/>
                <a:gd name="connsiteX8" fmla="*/ 50137 w 723905"/>
                <a:gd name="connsiteY8" fmla="*/ 372979 h 2430379"/>
                <a:gd name="connsiteX9" fmla="*/ 38105 w 723905"/>
                <a:gd name="connsiteY9" fmla="*/ 409074 h 2430379"/>
                <a:gd name="connsiteX10" fmla="*/ 26074 w 723905"/>
                <a:gd name="connsiteY10" fmla="*/ 457200 h 2430379"/>
                <a:gd name="connsiteX11" fmla="*/ 2011 w 723905"/>
                <a:gd name="connsiteY11" fmla="*/ 1732548 h 2430379"/>
                <a:gd name="connsiteX12" fmla="*/ 14042 w 723905"/>
                <a:gd name="connsiteY12" fmla="*/ 2129590 h 2430379"/>
                <a:gd name="connsiteX13" fmla="*/ 26074 w 723905"/>
                <a:gd name="connsiteY13" fmla="*/ 2237874 h 2430379"/>
                <a:gd name="connsiteX14" fmla="*/ 38105 w 723905"/>
                <a:gd name="connsiteY14" fmla="*/ 2286000 h 2430379"/>
                <a:gd name="connsiteX15" fmla="*/ 50137 w 723905"/>
                <a:gd name="connsiteY15" fmla="*/ 2322095 h 2430379"/>
                <a:gd name="connsiteX16" fmla="*/ 50137 w 723905"/>
                <a:gd name="connsiteY16" fmla="*/ 2430379 h 2430379"/>
                <a:gd name="connsiteX0" fmla="*/ 723905 w 723905"/>
                <a:gd name="connsiteY0" fmla="*/ 0 h 2325839"/>
                <a:gd name="connsiteX1" fmla="*/ 519368 w 723905"/>
                <a:gd name="connsiteY1" fmla="*/ 24064 h 2325839"/>
                <a:gd name="connsiteX2" fmla="*/ 399053 w 723905"/>
                <a:gd name="connsiteY2" fmla="*/ 60158 h 2325839"/>
                <a:gd name="connsiteX3" fmla="*/ 266705 w 723905"/>
                <a:gd name="connsiteY3" fmla="*/ 96253 h 2325839"/>
                <a:gd name="connsiteX4" fmla="*/ 230611 w 723905"/>
                <a:gd name="connsiteY4" fmla="*/ 120316 h 2325839"/>
                <a:gd name="connsiteX5" fmla="*/ 158421 w 723905"/>
                <a:gd name="connsiteY5" fmla="*/ 156411 h 2325839"/>
                <a:gd name="connsiteX6" fmla="*/ 110295 w 723905"/>
                <a:gd name="connsiteY6" fmla="*/ 228600 h 2325839"/>
                <a:gd name="connsiteX7" fmla="*/ 86232 w 723905"/>
                <a:gd name="connsiteY7" fmla="*/ 264695 h 2325839"/>
                <a:gd name="connsiteX8" fmla="*/ 50137 w 723905"/>
                <a:gd name="connsiteY8" fmla="*/ 372979 h 2325839"/>
                <a:gd name="connsiteX9" fmla="*/ 38105 w 723905"/>
                <a:gd name="connsiteY9" fmla="*/ 409074 h 2325839"/>
                <a:gd name="connsiteX10" fmla="*/ 26074 w 723905"/>
                <a:gd name="connsiteY10" fmla="*/ 457200 h 2325839"/>
                <a:gd name="connsiteX11" fmla="*/ 2011 w 723905"/>
                <a:gd name="connsiteY11" fmla="*/ 1732548 h 2325839"/>
                <a:gd name="connsiteX12" fmla="*/ 14042 w 723905"/>
                <a:gd name="connsiteY12" fmla="*/ 2129590 h 2325839"/>
                <a:gd name="connsiteX13" fmla="*/ 26074 w 723905"/>
                <a:gd name="connsiteY13" fmla="*/ 2237874 h 2325839"/>
                <a:gd name="connsiteX14" fmla="*/ 38105 w 723905"/>
                <a:gd name="connsiteY14" fmla="*/ 2286000 h 2325839"/>
                <a:gd name="connsiteX15" fmla="*/ 50137 w 723905"/>
                <a:gd name="connsiteY15" fmla="*/ 2322095 h 2325839"/>
                <a:gd name="connsiteX16" fmla="*/ 14042 w 723905"/>
                <a:gd name="connsiteY16" fmla="*/ 2189748 h 232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3905" h="2325839">
                  <a:moveTo>
                    <a:pt x="723905" y="0"/>
                  </a:moveTo>
                  <a:cubicBezTo>
                    <a:pt x="577639" y="29254"/>
                    <a:pt x="775642" y="-7970"/>
                    <a:pt x="519368" y="24064"/>
                  </a:cubicBezTo>
                  <a:cubicBezTo>
                    <a:pt x="466005" y="30734"/>
                    <a:pt x="457216" y="48525"/>
                    <a:pt x="399053" y="60158"/>
                  </a:cubicBezTo>
                  <a:cubicBezTo>
                    <a:pt x="366769" y="66615"/>
                    <a:pt x="292871" y="78809"/>
                    <a:pt x="266705" y="96253"/>
                  </a:cubicBezTo>
                  <a:cubicBezTo>
                    <a:pt x="254674" y="104274"/>
                    <a:pt x="243544" y="113849"/>
                    <a:pt x="230611" y="120316"/>
                  </a:cubicBezTo>
                  <a:cubicBezTo>
                    <a:pt x="130981" y="170132"/>
                    <a:pt x="261869" y="87447"/>
                    <a:pt x="158421" y="156411"/>
                  </a:cubicBezTo>
                  <a:lnTo>
                    <a:pt x="110295" y="228600"/>
                  </a:lnTo>
                  <a:cubicBezTo>
                    <a:pt x="102274" y="240632"/>
                    <a:pt x="90805" y="250977"/>
                    <a:pt x="86232" y="264695"/>
                  </a:cubicBezTo>
                  <a:lnTo>
                    <a:pt x="50137" y="372979"/>
                  </a:lnTo>
                  <a:cubicBezTo>
                    <a:pt x="46126" y="385011"/>
                    <a:pt x="41181" y="396770"/>
                    <a:pt x="38105" y="409074"/>
                  </a:cubicBezTo>
                  <a:lnTo>
                    <a:pt x="26074" y="457200"/>
                  </a:lnTo>
                  <a:cubicBezTo>
                    <a:pt x="-10320" y="966694"/>
                    <a:pt x="2011" y="746349"/>
                    <a:pt x="2011" y="1732548"/>
                  </a:cubicBezTo>
                  <a:cubicBezTo>
                    <a:pt x="2011" y="1864956"/>
                    <a:pt x="7744" y="1997332"/>
                    <a:pt x="14042" y="2129590"/>
                  </a:cubicBezTo>
                  <a:cubicBezTo>
                    <a:pt x="15769" y="2165866"/>
                    <a:pt x="20552" y="2201979"/>
                    <a:pt x="26074" y="2237874"/>
                  </a:cubicBezTo>
                  <a:cubicBezTo>
                    <a:pt x="28588" y="2254217"/>
                    <a:pt x="33562" y="2270101"/>
                    <a:pt x="38105" y="2286000"/>
                  </a:cubicBezTo>
                  <a:cubicBezTo>
                    <a:pt x="41589" y="2298195"/>
                    <a:pt x="54147" y="2338137"/>
                    <a:pt x="50137" y="2322095"/>
                  </a:cubicBezTo>
                  <a:cubicBezTo>
                    <a:pt x="46127" y="2306053"/>
                    <a:pt x="14042" y="2153653"/>
                    <a:pt x="14042" y="2189748"/>
                  </a:cubicBezTo>
                </a:path>
              </a:pathLst>
            </a:cu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cxnSp>
          <p:nvCxnSpPr>
            <p:cNvPr id="31" name="Straight Arrow Connector 30"/>
            <p:cNvCxnSpPr>
              <a:stCxn id="26" idx="13"/>
            </p:cNvCxnSpPr>
            <p:nvPr/>
          </p:nvCxnSpPr>
          <p:spPr bwMode="auto">
            <a:xfrm>
              <a:off x="2994361" y="4939349"/>
              <a:ext cx="72026" cy="14514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4180540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Context Switching</a:t>
            </a:r>
            <a:endParaRPr lang="en-IE" dirty="0"/>
          </a:p>
        </p:txBody>
      </p:sp>
      <p:sp>
        <p:nvSpPr>
          <p:cNvPr id="3" name="Content Placeholder 2"/>
          <p:cNvSpPr>
            <a:spLocks noGrp="1"/>
          </p:cNvSpPr>
          <p:nvPr>
            <p:ph idx="1"/>
          </p:nvPr>
        </p:nvSpPr>
        <p:spPr/>
        <p:txBody>
          <a:bodyPr/>
          <a:lstStyle/>
          <a:p>
            <a:r>
              <a:rPr lang="en-GB" dirty="0" smtClean="0"/>
              <a:t>The </a:t>
            </a:r>
            <a:r>
              <a:rPr lang="en-GB" b="1" u="sng" dirty="0" smtClean="0"/>
              <a:t>context</a:t>
            </a:r>
            <a:r>
              <a:rPr lang="en-GB" dirty="0" smtClean="0"/>
              <a:t> defines the environment for the CPU while it is running one particular process. </a:t>
            </a:r>
          </a:p>
          <a:p>
            <a:r>
              <a:rPr lang="en-GB" dirty="0" smtClean="0"/>
              <a:t>The CPU is said to operate in the </a:t>
            </a:r>
            <a:r>
              <a:rPr lang="en-GB" b="1" dirty="0" smtClean="0"/>
              <a:t>context of a process</a:t>
            </a:r>
            <a:r>
              <a:rPr lang="en-GB" dirty="0" smtClean="0"/>
              <a:t>. </a:t>
            </a:r>
          </a:p>
          <a:p>
            <a:r>
              <a:rPr lang="en-GB" dirty="0" smtClean="0"/>
              <a:t>When the CPU runs another process it executes in the </a:t>
            </a:r>
            <a:r>
              <a:rPr lang="en-GB" b="1" u="sng" dirty="0" smtClean="0"/>
              <a:t>context</a:t>
            </a:r>
            <a:r>
              <a:rPr lang="en-GB" b="1" dirty="0" smtClean="0"/>
              <a:t> </a:t>
            </a:r>
            <a:r>
              <a:rPr lang="en-GB" dirty="0" smtClean="0"/>
              <a:t>of the other process.</a:t>
            </a:r>
          </a:p>
          <a:p>
            <a:r>
              <a:rPr lang="en-GB" dirty="0" smtClean="0"/>
              <a:t>The operating system must save enough status information for a process so that it can at a future time switch back to an earlier process and continue execution at the point where it left off. It does this by saving the necessary status information for a process in the context section of the process’s PCB (see diagram, slide 25).</a:t>
            </a:r>
          </a:p>
          <a:p>
            <a:r>
              <a:rPr lang="en-GB" dirty="0" smtClean="0"/>
              <a:t>Consider a two process model (</a:t>
            </a:r>
            <a:r>
              <a:rPr lang="en-GB" b="1" dirty="0" err="1" smtClean="0">
                <a:solidFill>
                  <a:srgbClr val="7030A0"/>
                </a:solidFill>
              </a:rPr>
              <a:t>Process_A</a:t>
            </a:r>
            <a:r>
              <a:rPr lang="en-GB" dirty="0" smtClean="0"/>
              <a:t>) in a </a:t>
            </a:r>
            <a:r>
              <a:rPr lang="en-GB" dirty="0" smtClean="0">
                <a:effectLst>
                  <a:outerShdw blurRad="38100" dist="38100" dir="2700000" algn="tl">
                    <a:srgbClr val="000000">
                      <a:alpha val="43137"/>
                    </a:srgbClr>
                  </a:outerShdw>
                </a:effectLst>
              </a:rPr>
              <a:t>RUNNING</a:t>
            </a:r>
            <a:r>
              <a:rPr lang="en-GB" dirty="0" smtClean="0"/>
              <a:t> state &amp; (</a:t>
            </a:r>
            <a:r>
              <a:rPr lang="en-GB" b="1" dirty="0" err="1" smtClean="0">
                <a:solidFill>
                  <a:srgbClr val="0070C0"/>
                </a:solidFill>
              </a:rPr>
              <a:t>Process_B</a:t>
            </a:r>
            <a:r>
              <a:rPr lang="en-GB" dirty="0" smtClean="0"/>
              <a:t>) in a </a:t>
            </a:r>
            <a:r>
              <a:rPr lang="en-GB" dirty="0" smtClean="0">
                <a:effectLst>
                  <a:outerShdw blurRad="38100" dist="38100" dir="2700000" algn="tl">
                    <a:srgbClr val="000000">
                      <a:alpha val="43137"/>
                    </a:srgbClr>
                  </a:outerShdw>
                </a:effectLst>
              </a:rPr>
              <a:t>READY</a:t>
            </a:r>
            <a:r>
              <a:rPr lang="en-GB" dirty="0" smtClean="0"/>
              <a:t> state.</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91790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Context Switching continued</a:t>
            </a:r>
            <a:endParaRPr lang="en-IE" dirty="0"/>
          </a:p>
        </p:txBody>
      </p:sp>
      <p:sp>
        <p:nvSpPr>
          <p:cNvPr id="3" name="Content Placeholder 2"/>
          <p:cNvSpPr>
            <a:spLocks noGrp="1"/>
          </p:cNvSpPr>
          <p:nvPr>
            <p:ph idx="1"/>
          </p:nvPr>
        </p:nvSpPr>
        <p:spPr/>
        <p:txBody>
          <a:bodyPr/>
          <a:lstStyle/>
          <a:p>
            <a:pPr marL="457200" lvl="0" indent="-457200">
              <a:buFont typeface="+mj-lt"/>
              <a:buAutoNum type="arabicParenR"/>
            </a:pPr>
            <a:r>
              <a:rPr lang="en-GB" dirty="0"/>
              <a:t>On receipt of an interrupt the processor will save the machine status to </a:t>
            </a:r>
            <a:r>
              <a:rPr lang="en-GB" b="1" dirty="0" err="1">
                <a:solidFill>
                  <a:srgbClr val="7030A0"/>
                </a:solidFill>
              </a:rPr>
              <a:t>P</a:t>
            </a:r>
            <a:r>
              <a:rPr lang="en-GB" b="1" dirty="0" err="1" smtClean="0">
                <a:solidFill>
                  <a:srgbClr val="7030A0"/>
                </a:solidFill>
              </a:rPr>
              <a:t>rocess_A's</a:t>
            </a:r>
            <a:r>
              <a:rPr lang="en-GB" dirty="0" smtClean="0">
                <a:solidFill>
                  <a:srgbClr val="7030A0"/>
                </a:solidFill>
              </a:rPr>
              <a:t> </a:t>
            </a:r>
            <a:r>
              <a:rPr lang="en-GB" b="1" dirty="0">
                <a:solidFill>
                  <a:srgbClr val="7030A0"/>
                </a:solidFill>
              </a:rPr>
              <a:t>PCB</a:t>
            </a:r>
            <a:r>
              <a:rPr lang="en-GB" dirty="0" smtClean="0"/>
              <a:t>.</a:t>
            </a:r>
          </a:p>
          <a:p>
            <a:pPr marL="457200" lvl="0" indent="-457200">
              <a:buFont typeface="+mj-lt"/>
              <a:buAutoNum type="arabicParenR"/>
            </a:pPr>
            <a:r>
              <a:rPr lang="en-GB" dirty="0" smtClean="0"/>
              <a:t>Other status information (e.g. open files) is stored to </a:t>
            </a:r>
            <a:r>
              <a:rPr lang="en-GB" b="1" dirty="0" err="1">
                <a:solidFill>
                  <a:srgbClr val="7030A0"/>
                </a:solidFill>
              </a:rPr>
              <a:t>Process_A's</a:t>
            </a:r>
            <a:r>
              <a:rPr lang="en-GB" dirty="0">
                <a:solidFill>
                  <a:srgbClr val="7030A0"/>
                </a:solidFill>
              </a:rPr>
              <a:t> </a:t>
            </a:r>
            <a:r>
              <a:rPr lang="en-GB" b="1" dirty="0">
                <a:solidFill>
                  <a:srgbClr val="7030A0"/>
                </a:solidFill>
              </a:rPr>
              <a:t>PCB</a:t>
            </a:r>
            <a:r>
              <a:rPr lang="en-GB" dirty="0" smtClean="0"/>
              <a:t>.</a:t>
            </a:r>
          </a:p>
          <a:p>
            <a:pPr marL="457200" lvl="0" indent="-457200">
              <a:buFont typeface="+mj-lt"/>
              <a:buAutoNum type="arabicParenR"/>
            </a:pPr>
            <a:r>
              <a:rPr lang="en-GB" dirty="0" smtClean="0"/>
              <a:t>The </a:t>
            </a:r>
            <a:r>
              <a:rPr lang="en-GB" dirty="0"/>
              <a:t>dispatcher will select the next most suitable process to run, </a:t>
            </a:r>
            <a:r>
              <a:rPr lang="en-GB" b="1" dirty="0" err="1" smtClean="0">
                <a:solidFill>
                  <a:srgbClr val="0070C0"/>
                </a:solidFill>
              </a:rPr>
              <a:t>process_B</a:t>
            </a:r>
            <a:r>
              <a:rPr lang="en-GB" dirty="0" smtClean="0"/>
              <a:t> in</a:t>
            </a:r>
            <a:r>
              <a:rPr lang="en-IE" dirty="0"/>
              <a:t> </a:t>
            </a:r>
            <a:r>
              <a:rPr lang="en-GB" dirty="0" smtClean="0"/>
              <a:t>this </a:t>
            </a:r>
            <a:r>
              <a:rPr lang="en-GB" dirty="0"/>
              <a:t>example</a:t>
            </a:r>
            <a:r>
              <a:rPr lang="en-GB" dirty="0" smtClean="0"/>
              <a:t>.</a:t>
            </a:r>
          </a:p>
          <a:p>
            <a:pPr marL="457200" indent="-457200">
              <a:buFont typeface="+mj-lt"/>
              <a:buAutoNum type="arabicParenR"/>
            </a:pPr>
            <a:r>
              <a:rPr lang="en-GB" b="1" dirty="0" err="1" smtClean="0">
                <a:solidFill>
                  <a:srgbClr val="7030A0"/>
                </a:solidFill>
              </a:rPr>
              <a:t>Process_A’s</a:t>
            </a:r>
            <a:r>
              <a:rPr lang="en-GB" b="1" dirty="0" smtClean="0">
                <a:solidFill>
                  <a:srgbClr val="7030A0"/>
                </a:solidFill>
              </a:rPr>
              <a:t> PCB </a:t>
            </a:r>
            <a:r>
              <a:rPr lang="en-GB" dirty="0" smtClean="0"/>
              <a:t>is put to the </a:t>
            </a:r>
            <a:r>
              <a:rPr lang="en-GB" dirty="0" smtClean="0">
                <a:effectLst>
                  <a:outerShdw blurRad="38100" dist="38100" dir="2700000" algn="tl">
                    <a:srgbClr val="000000">
                      <a:alpha val="43137"/>
                    </a:srgbClr>
                  </a:outerShdw>
                </a:effectLst>
              </a:rPr>
              <a:t>READY</a:t>
            </a:r>
            <a:r>
              <a:rPr lang="en-GB" dirty="0" smtClean="0"/>
              <a:t> queue. </a:t>
            </a:r>
            <a:r>
              <a:rPr lang="en-GB" b="1" dirty="0" err="1">
                <a:solidFill>
                  <a:srgbClr val="7030A0"/>
                </a:solidFill>
              </a:rPr>
              <a:t>Process_A’s</a:t>
            </a:r>
            <a:r>
              <a:rPr lang="en-GB" b="1" dirty="0">
                <a:solidFill>
                  <a:srgbClr val="7030A0"/>
                </a:solidFill>
              </a:rPr>
              <a:t> PCB </a:t>
            </a:r>
            <a:r>
              <a:rPr lang="en-GB" dirty="0" smtClean="0"/>
              <a:t>pointers are updated to set its queue position and the PCB field is updated. </a:t>
            </a:r>
            <a:r>
              <a:rPr lang="en-GB" dirty="0"/>
              <a:t>(If </a:t>
            </a:r>
            <a:r>
              <a:rPr lang="en-GB" b="1" dirty="0" err="1">
                <a:solidFill>
                  <a:srgbClr val="7030A0"/>
                </a:solidFill>
              </a:rPr>
              <a:t>P</a:t>
            </a:r>
            <a:r>
              <a:rPr lang="en-GB" b="1" dirty="0" err="1" smtClean="0">
                <a:solidFill>
                  <a:srgbClr val="7030A0"/>
                </a:solidFill>
              </a:rPr>
              <a:t>rocess_A</a:t>
            </a:r>
            <a:r>
              <a:rPr lang="en-GB" dirty="0" smtClean="0"/>
              <a:t> </a:t>
            </a:r>
            <a:r>
              <a:rPr lang="en-GB" dirty="0"/>
              <a:t>had, in fact, finished processing, its PCB </a:t>
            </a:r>
            <a:r>
              <a:rPr lang="en-GB" dirty="0" smtClean="0"/>
              <a:t>would</a:t>
            </a:r>
            <a:r>
              <a:rPr lang="en-IE" dirty="0"/>
              <a:t> </a:t>
            </a:r>
            <a:r>
              <a:rPr lang="en-GB" dirty="0" smtClean="0"/>
              <a:t>now </a:t>
            </a:r>
            <a:r>
              <a:rPr lang="en-GB" dirty="0"/>
              <a:t>be freed up). </a:t>
            </a:r>
            <a:endParaRPr lang="en-GB" dirty="0" smtClean="0"/>
          </a:p>
          <a:p>
            <a:pPr marL="457200" indent="-457200">
              <a:buFont typeface="+mj-lt"/>
              <a:buAutoNum type="arabicParenR"/>
            </a:pPr>
            <a:r>
              <a:rPr lang="en-GB" b="1" dirty="0" err="1" smtClean="0">
                <a:solidFill>
                  <a:srgbClr val="0070C0"/>
                </a:solidFill>
              </a:rPr>
              <a:t>Process_B’s</a:t>
            </a:r>
            <a:r>
              <a:rPr lang="en-GB" b="1" dirty="0" smtClean="0">
                <a:solidFill>
                  <a:srgbClr val="0070C0"/>
                </a:solidFill>
              </a:rPr>
              <a:t> PCB </a:t>
            </a:r>
            <a:r>
              <a:rPr lang="en-GB" dirty="0" smtClean="0"/>
              <a:t>state field is set to </a:t>
            </a:r>
            <a:r>
              <a:rPr lang="en-GB" dirty="0" smtClean="0">
                <a:effectLst>
                  <a:outerShdw blurRad="38100" dist="38100" dir="2700000" algn="tl">
                    <a:srgbClr val="000000">
                      <a:alpha val="43137"/>
                    </a:srgbClr>
                  </a:outerShdw>
                </a:effectLst>
              </a:rPr>
              <a:t>RUNNING.</a:t>
            </a:r>
            <a:r>
              <a:rPr lang="en-GB" dirty="0" smtClean="0"/>
              <a:t> The machine status and other information from </a:t>
            </a:r>
            <a:r>
              <a:rPr lang="en-GB" b="1" dirty="0" err="1" smtClean="0">
                <a:solidFill>
                  <a:srgbClr val="0070C0"/>
                </a:solidFill>
              </a:rPr>
              <a:t>Process_B’s</a:t>
            </a:r>
            <a:r>
              <a:rPr lang="en-GB" b="1" dirty="0" smtClean="0">
                <a:solidFill>
                  <a:srgbClr val="0070C0"/>
                </a:solidFill>
              </a:rPr>
              <a:t> PCB </a:t>
            </a:r>
            <a:r>
              <a:rPr lang="en-GB" dirty="0" smtClean="0"/>
              <a:t>is restored </a:t>
            </a:r>
            <a:r>
              <a:rPr lang="en-GB" b="1" dirty="0" smtClean="0"/>
              <a:t>(context is switched).</a:t>
            </a:r>
            <a:r>
              <a:rPr lang="en-GB" dirty="0" smtClean="0"/>
              <a:t> </a:t>
            </a:r>
            <a:r>
              <a:rPr lang="en-GB" b="1" dirty="0" err="1" smtClean="0">
                <a:solidFill>
                  <a:srgbClr val="0070C0"/>
                </a:solidFill>
              </a:rPr>
              <a:t>Process_B</a:t>
            </a:r>
            <a:r>
              <a:rPr lang="en-GB" dirty="0" smtClean="0"/>
              <a:t> can now continue execution from where it left off at previous context switch.</a:t>
            </a:r>
            <a:endParaRPr lang="en-IE" b="1" dirty="0" smtClean="0"/>
          </a:p>
          <a:p>
            <a:pPr marL="457200" lvl="0" indent="-457200">
              <a:buFont typeface="+mj-lt"/>
              <a:buAutoNum type="arabicParenR"/>
            </a:pPr>
            <a:endParaRPr lang="en-IE" dirty="0"/>
          </a:p>
          <a:p>
            <a:pPr marL="457200" indent="-457200">
              <a:buFont typeface="+mj-lt"/>
              <a:buAutoNum type="arabicParenR"/>
            </a:pP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310078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18" y="89287"/>
            <a:ext cx="8128000" cy="738616"/>
          </a:xfrm>
        </p:spPr>
        <p:txBody>
          <a:bodyPr/>
          <a:lstStyle/>
          <a:p>
            <a:r>
              <a:rPr lang="en-IE" dirty="0" smtClean="0"/>
              <a:t>Process Suspension (load balance)</a:t>
            </a:r>
            <a:endParaRPr lang="en-IE" dirty="0"/>
          </a:p>
        </p:txBody>
      </p:sp>
      <p:graphicFrame>
        <p:nvGraphicFramePr>
          <p:cNvPr id="4" name="Object 4"/>
          <p:cNvGraphicFramePr>
            <a:graphicFrameLocks noChangeAspect="1"/>
          </p:cNvGraphicFramePr>
          <p:nvPr>
            <p:extLst>
              <p:ext uri="{D42A27DB-BD31-4B8C-83A1-F6EECF244321}">
                <p14:modId xmlns:p14="http://schemas.microsoft.com/office/powerpoint/2010/main" val="1627743793"/>
              </p:ext>
            </p:extLst>
          </p:nvPr>
        </p:nvGraphicFramePr>
        <p:xfrm>
          <a:off x="5226909" y="1013253"/>
          <a:ext cx="6344910" cy="5214551"/>
        </p:xfrm>
        <a:graphic>
          <a:graphicData uri="http://schemas.openxmlformats.org/presentationml/2006/ole">
            <mc:AlternateContent xmlns:mc="http://schemas.openxmlformats.org/markup-compatibility/2006">
              <mc:Choice xmlns:v="urn:schemas-microsoft-com:vml" Requires="v">
                <p:oleObj spid="_x0000_s1052" name="VISIO" r:id="rId4" imgW="5763768" imgH="5282184" progId="Visio.Drawing.4">
                  <p:embed/>
                </p:oleObj>
              </mc:Choice>
              <mc:Fallback>
                <p:oleObj name="VISIO" r:id="rId4" imgW="5763768" imgH="5282184"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909" y="1013253"/>
                        <a:ext cx="6344910" cy="5214551"/>
                      </a:xfrm>
                      <a:prstGeom prst="rect">
                        <a:avLst/>
                      </a:prstGeom>
                      <a:noFill/>
                      <a:ln>
                        <a:noFill/>
                      </a:ln>
                      <a:effectLst/>
                      <a:extLst/>
                    </p:spPr>
                  </p:pic>
                </p:oleObj>
              </mc:Fallback>
            </mc:AlternateContent>
          </a:graphicData>
        </a:graphic>
      </p:graphicFrame>
      <p:sp>
        <p:nvSpPr>
          <p:cNvPr id="5" name="Rectangle 3"/>
          <p:cNvSpPr>
            <a:spLocks noChangeArrowheads="1"/>
          </p:cNvSpPr>
          <p:nvPr/>
        </p:nvSpPr>
        <p:spPr bwMode="auto">
          <a:xfrm>
            <a:off x="444843" y="1581665"/>
            <a:ext cx="3138616"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tabLst>
                <a:tab pos="-457200" algn="l"/>
              </a:tabLst>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9pPr>
          </a:lstStyle>
          <a:p>
            <a:pPr>
              <a:spcBef>
                <a:spcPct val="0"/>
              </a:spcBef>
              <a:buClrTx/>
              <a:buSzTx/>
              <a:buFontTx/>
              <a:buNone/>
            </a:pPr>
            <a:r>
              <a:rPr lang="en-GB" altLang="en-US" sz="1600" b="1"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rPr>
              <a:t>TYPICAL OPERATIONS </a:t>
            </a:r>
            <a:endParaRPr lang="en-US" altLang="en-US" sz="1600"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600" b="1"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rPr>
              <a:t>WHICH CAN BE</a:t>
            </a:r>
            <a:endParaRPr lang="en-US" altLang="en-US" sz="1600"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600" b="1"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rPr>
              <a:t>PERFORMED</a:t>
            </a:r>
            <a:endParaRPr lang="en-US" altLang="en-US" sz="1600"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600" b="1"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rPr>
              <a:t>ON A PROCESS</a:t>
            </a:r>
            <a:endParaRPr lang="en-US" altLang="en-US" sz="1600"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400" b="1" dirty="0">
                <a:latin typeface="Times New Roman" panose="02020603050405020304" pitchFamily="18" charset="0"/>
                <a:cs typeface="Times New Roman" panose="02020603050405020304" pitchFamily="18" charset="0"/>
              </a:rPr>
              <a:t> </a:t>
            </a:r>
            <a:endParaRPr lang="en-US" altLang="en-US" sz="1200" dirty="0">
              <a:latin typeface="Courier" charset="0"/>
              <a:cs typeface="Times New Roman" panose="02020603050405020304" pitchFamily="18" charset="0"/>
            </a:endParaRPr>
          </a:p>
          <a:p>
            <a:pPr marL="171450" indent="-171450">
              <a:spcBef>
                <a:spcPct val="0"/>
              </a:spcBef>
              <a:buClrTx/>
              <a:buSzTx/>
              <a:buFont typeface="Wingdings" panose="05000000000000000000" pitchFamily="2" charset="2"/>
              <a:buChar char="Ø"/>
            </a:pPr>
            <a:r>
              <a:rPr lang="en-US" altLang="en-US" sz="1200" dirty="0">
                <a:latin typeface="Courier" charset="0"/>
                <a:cs typeface="Times New Roman" panose="02020603050405020304" pitchFamily="18" charset="0"/>
              </a:rPr>
              <a:t> </a:t>
            </a: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Create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a:t>
            </a: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Destroy 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Set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priority for 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Dispatch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Block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Wakeup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Suspend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Resume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400" b="1" dirty="0">
                <a:latin typeface="Times New Roman" panose="02020603050405020304" pitchFamily="18" charset="0"/>
                <a:cs typeface="Times New Roman" panose="02020603050405020304" pitchFamily="18" charset="0"/>
              </a:rPr>
              <a:t> </a:t>
            </a:r>
            <a:endParaRPr lang="en-US" altLang="en-US" sz="1200" dirty="0">
              <a:latin typeface="Courier" charset="0"/>
              <a:cs typeface="Times New Roman" panose="02020603050405020304" pitchFamily="18" charset="0"/>
            </a:endParaRPr>
          </a:p>
          <a:p>
            <a:pPr>
              <a:spcBef>
                <a:spcPct val="0"/>
              </a:spcBef>
              <a:buClrTx/>
              <a:buSzTx/>
              <a:buFontTx/>
              <a:buNone/>
            </a:pPr>
            <a:r>
              <a:rPr lang="en-GB" altLang="en-US" sz="1200" b="1" dirty="0">
                <a:latin typeface="Times New Roman" panose="02020603050405020304" pitchFamily="18" charset="0"/>
                <a:cs typeface="Times New Roman" panose="02020603050405020304" pitchFamily="18" charset="0"/>
              </a:rPr>
              <a:t> </a:t>
            </a:r>
            <a:endParaRPr lang="en-US" altLang="en-US" sz="1200" dirty="0">
              <a:latin typeface="Courier" charset="0"/>
              <a:cs typeface="Times New Roman" panose="02020603050405020304" pitchFamily="18" charset="0"/>
            </a:endParaRPr>
          </a:p>
          <a:p>
            <a:pPr>
              <a:spcBef>
                <a:spcPct val="0"/>
              </a:spcBef>
              <a:buClrTx/>
              <a:buSzTx/>
              <a:buFontTx/>
              <a:buNone/>
            </a:pPr>
            <a:endParaRPr lang="en-US" altLang="en-US" sz="2400" dirty="0">
              <a:latin typeface="Times New Roman" panose="02020603050405020304" pitchFamily="18" charset="0"/>
            </a:endParaRPr>
          </a:p>
        </p:txBody>
      </p:sp>
      <p:sp>
        <p:nvSpPr>
          <p:cNvPr id="6"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111721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74638"/>
            <a:ext cx="7791602" cy="1135062"/>
          </a:xfrm>
        </p:spPr>
        <p:txBody>
          <a:bodyPr/>
          <a:lstStyle/>
          <a:p>
            <a:r>
              <a:rPr lang="en-IE" b="1" dirty="0" smtClean="0"/>
              <a:t>EE5012-Schedule</a:t>
            </a:r>
            <a:endParaRPr lang="en-IE" b="1" dirty="0"/>
          </a:p>
        </p:txBody>
      </p:sp>
      <p:sp>
        <p:nvSpPr>
          <p:cNvPr id="3" name="Content Placeholder 2"/>
          <p:cNvSpPr>
            <a:spLocks noGrp="1"/>
          </p:cNvSpPr>
          <p:nvPr>
            <p:ph idx="1"/>
          </p:nvPr>
        </p:nvSpPr>
        <p:spPr/>
        <p:txBody>
          <a:bodyPr/>
          <a:lstStyle/>
          <a:p>
            <a:pPr marL="0" indent="0">
              <a:buNone/>
            </a:pPr>
            <a:endParaRPr lang="en-IE" sz="2000" b="1" dirty="0" smtClean="0"/>
          </a:p>
          <a:p>
            <a:pPr marL="0" indent="0">
              <a:buNone/>
            </a:pPr>
            <a:endParaRPr lang="en-IE" sz="2000" b="1" dirty="0"/>
          </a:p>
          <a:p>
            <a:pPr marL="0" indent="0">
              <a:buNone/>
            </a:pPr>
            <a:endParaRPr lang="en-IE" dirty="0"/>
          </a:p>
        </p:txBody>
      </p:sp>
      <p:sp>
        <p:nvSpPr>
          <p:cNvPr id="4"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6" name="Picture 5"/>
          <p:cNvPicPr>
            <a:picLocks noChangeAspect="1"/>
          </p:cNvPicPr>
          <p:nvPr/>
        </p:nvPicPr>
        <p:blipFill>
          <a:blip r:embed="rId3"/>
          <a:stretch>
            <a:fillRect/>
          </a:stretch>
        </p:blipFill>
        <p:spPr>
          <a:xfrm>
            <a:off x="609601" y="1557772"/>
            <a:ext cx="10534801" cy="4602879"/>
          </a:xfrm>
          <a:prstGeom prst="rect">
            <a:avLst/>
          </a:prstGeom>
        </p:spPr>
      </p:pic>
    </p:spTree>
    <p:extLst>
      <p:ext uri="{BB962C8B-B14F-4D97-AF65-F5344CB8AC3E}">
        <p14:creationId xmlns:p14="http://schemas.microsoft.com/office/powerpoint/2010/main" val="1851781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18" y="93319"/>
            <a:ext cx="8128000" cy="842962"/>
          </a:xfrm>
        </p:spPr>
        <p:txBody>
          <a:bodyPr/>
          <a:lstStyle/>
          <a:p>
            <a:r>
              <a:rPr lang="en-IE" sz="4200" dirty="0" smtClean="0"/>
              <a:t>Process Queues</a:t>
            </a:r>
            <a:endParaRPr lang="en-IE" sz="4200"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3" name="Picture 2"/>
          <p:cNvPicPr>
            <a:picLocks noChangeAspect="1"/>
          </p:cNvPicPr>
          <p:nvPr/>
        </p:nvPicPr>
        <p:blipFill>
          <a:blip r:embed="rId3"/>
          <a:stretch>
            <a:fillRect/>
          </a:stretch>
        </p:blipFill>
        <p:spPr>
          <a:xfrm>
            <a:off x="950495" y="936281"/>
            <a:ext cx="10109196" cy="5308059"/>
          </a:xfrm>
          <a:prstGeom prst="rect">
            <a:avLst/>
          </a:prstGeom>
        </p:spPr>
      </p:pic>
    </p:spTree>
    <p:extLst>
      <p:ext uri="{BB962C8B-B14F-4D97-AF65-F5344CB8AC3E}">
        <p14:creationId xmlns:p14="http://schemas.microsoft.com/office/powerpoint/2010/main" val="1221737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Logical Queues</a:t>
            </a:r>
            <a:endParaRPr lang="en-IE" dirty="0"/>
          </a:p>
        </p:txBody>
      </p:sp>
      <p:pic>
        <p:nvPicPr>
          <p:cNvPr id="15" name="Picture 14"/>
          <p:cNvPicPr>
            <a:picLocks noChangeAspect="1"/>
          </p:cNvPicPr>
          <p:nvPr/>
        </p:nvPicPr>
        <p:blipFill>
          <a:blip r:embed="rId3"/>
          <a:stretch>
            <a:fillRect/>
          </a:stretch>
        </p:blipFill>
        <p:spPr>
          <a:xfrm>
            <a:off x="5199148" y="1323469"/>
            <a:ext cx="6675545" cy="4487779"/>
          </a:xfrm>
          <a:prstGeom prst="rect">
            <a:avLst/>
          </a:prstGeom>
          <a:ln>
            <a:solidFill>
              <a:schemeClr val="bg2"/>
            </a:solidFill>
          </a:ln>
        </p:spPr>
      </p:pic>
      <p:grpSp>
        <p:nvGrpSpPr>
          <p:cNvPr id="26" name="Group 25"/>
          <p:cNvGrpSpPr/>
          <p:nvPr/>
        </p:nvGrpSpPr>
        <p:grpSpPr>
          <a:xfrm>
            <a:off x="129610" y="1996239"/>
            <a:ext cx="4983781" cy="3500316"/>
            <a:chOff x="129610" y="1996239"/>
            <a:chExt cx="4983781" cy="3500316"/>
          </a:xfrm>
        </p:grpSpPr>
        <p:sp>
          <p:nvSpPr>
            <p:cNvPr id="5" name="Oval 4"/>
            <p:cNvSpPr/>
            <p:nvPr/>
          </p:nvSpPr>
          <p:spPr bwMode="auto">
            <a:xfrm>
              <a:off x="2356541" y="1996239"/>
              <a:ext cx="792000" cy="684000"/>
            </a:xfrm>
            <a:prstGeom prst="ellipse">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l="100000" t="100000"/>
              </a:path>
              <a:tileRect r="-100000" b="-100000"/>
            </a:gra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P3</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Oval 5"/>
            <p:cNvSpPr/>
            <p:nvPr/>
          </p:nvSpPr>
          <p:spPr bwMode="auto">
            <a:xfrm>
              <a:off x="2356541" y="2935011"/>
              <a:ext cx="792000" cy="684000"/>
            </a:xfrm>
            <a:prstGeom prst="ellipse">
              <a:avLst/>
            </a:prstGeom>
            <a:solidFill>
              <a:srgbClr val="FFD72D"/>
            </a:solidFill>
            <a:ln>
              <a:solidFill>
                <a:srgbClr val="FFC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P1</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 name="Oval 6"/>
            <p:cNvSpPr/>
            <p:nvPr/>
          </p:nvSpPr>
          <p:spPr bwMode="auto">
            <a:xfrm>
              <a:off x="2376887" y="3873783"/>
              <a:ext cx="792000" cy="684000"/>
            </a:xfrm>
            <a:prstGeom prst="ellipse">
              <a:avLst/>
            </a:prstGeom>
            <a:solidFill>
              <a:srgbClr val="FF7C80"/>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P2</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Oval 8"/>
            <p:cNvSpPr/>
            <p:nvPr/>
          </p:nvSpPr>
          <p:spPr bwMode="auto">
            <a:xfrm>
              <a:off x="1243075" y="2935011"/>
              <a:ext cx="792000" cy="684000"/>
            </a:xfrm>
            <a:prstGeom prst="ellipse">
              <a:avLst/>
            </a:prstGeom>
            <a:solidFill>
              <a:srgbClr val="FFD72D"/>
            </a:solidFill>
            <a:ln>
              <a:solidFill>
                <a:srgbClr val="FFC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P5</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Oval 9"/>
            <p:cNvSpPr/>
            <p:nvPr/>
          </p:nvSpPr>
          <p:spPr bwMode="auto">
            <a:xfrm>
              <a:off x="129610" y="2935011"/>
              <a:ext cx="792000" cy="684000"/>
            </a:xfrm>
            <a:prstGeom prst="ellipse">
              <a:avLst/>
            </a:prstGeom>
            <a:solidFill>
              <a:srgbClr val="FFD72D"/>
            </a:solidFill>
            <a:ln>
              <a:solidFill>
                <a:srgbClr val="FFC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P6</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 name="Oval 10"/>
            <p:cNvSpPr/>
            <p:nvPr/>
          </p:nvSpPr>
          <p:spPr bwMode="auto">
            <a:xfrm>
              <a:off x="1243075" y="3873783"/>
              <a:ext cx="792000" cy="684000"/>
            </a:xfrm>
            <a:prstGeom prst="ellipse">
              <a:avLst/>
            </a:prstGeom>
            <a:solidFill>
              <a:srgbClr val="FF7C80"/>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P4</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 name="Oval 13"/>
            <p:cNvSpPr/>
            <p:nvPr/>
          </p:nvSpPr>
          <p:spPr bwMode="auto">
            <a:xfrm>
              <a:off x="2376887" y="4812555"/>
              <a:ext cx="792000" cy="684000"/>
            </a:xfrm>
            <a:prstGeom prst="ellipse">
              <a:avLst/>
            </a:prstGeom>
            <a:solidFill>
              <a:srgbClr val="FF7C80"/>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P7</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TextBox 15"/>
            <p:cNvSpPr txBox="1"/>
            <p:nvPr/>
          </p:nvSpPr>
          <p:spPr>
            <a:xfrm>
              <a:off x="3216718" y="2153573"/>
              <a:ext cx="979755" cy="369332"/>
            </a:xfrm>
            <a:prstGeom prst="rect">
              <a:avLst/>
            </a:prstGeom>
            <a:noFill/>
          </p:spPr>
          <p:txBody>
            <a:bodyPr wrap="non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Running</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7" name="TextBox 16"/>
            <p:cNvSpPr txBox="1"/>
            <p:nvPr/>
          </p:nvSpPr>
          <p:spPr>
            <a:xfrm>
              <a:off x="3216718" y="3092345"/>
              <a:ext cx="774571" cy="369332"/>
            </a:xfrm>
            <a:prstGeom prst="rect">
              <a:avLst/>
            </a:prstGeom>
            <a:noFill/>
          </p:spPr>
          <p:txBody>
            <a:bodyPr wrap="non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Ready</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TextBox 17"/>
            <p:cNvSpPr txBox="1"/>
            <p:nvPr/>
          </p:nvSpPr>
          <p:spPr>
            <a:xfrm>
              <a:off x="3216718" y="4023507"/>
              <a:ext cx="1896673" cy="369332"/>
            </a:xfrm>
            <a:prstGeom prst="rect">
              <a:avLst/>
            </a:prstGeom>
            <a:noFill/>
          </p:spPr>
          <p:txBody>
            <a:bodyPr wrap="non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Blocked on I/O #4</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TextBox 18"/>
            <p:cNvSpPr txBox="1"/>
            <p:nvPr/>
          </p:nvSpPr>
          <p:spPr>
            <a:xfrm>
              <a:off x="3216718" y="4983463"/>
              <a:ext cx="1896673" cy="369332"/>
            </a:xfrm>
            <a:prstGeom prst="rect">
              <a:avLst/>
            </a:prstGeom>
            <a:noFill/>
          </p:spPr>
          <p:txBody>
            <a:bodyPr wrap="non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Blocked on I/O #6</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3" name="Straight Arrow Connector 22"/>
            <p:cNvCxnSpPr>
              <a:stCxn id="10" idx="6"/>
              <a:endCxn id="9" idx="2"/>
            </p:cNvCxnSpPr>
            <p:nvPr/>
          </p:nvCxnSpPr>
          <p:spPr bwMode="auto">
            <a:xfrm>
              <a:off x="921610" y="3277011"/>
              <a:ext cx="321465"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a:off x="2035076" y="3277011"/>
              <a:ext cx="321465"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25" name="Straight Arrow Connector 24"/>
            <p:cNvCxnSpPr/>
            <p:nvPr/>
          </p:nvCxnSpPr>
          <p:spPr bwMode="auto">
            <a:xfrm>
              <a:off x="2035074" y="4208173"/>
              <a:ext cx="360000"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grpSp>
      <p:sp>
        <p:nvSpPr>
          <p:cNvPr id="27"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501918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Questions?</a:t>
            </a:r>
            <a:endParaRPr lang="en-IE" dirty="0"/>
          </a:p>
        </p:txBody>
      </p:sp>
      <p:sp>
        <p:nvSpPr>
          <p:cNvPr id="3" name="Content Placeholder 2"/>
          <p:cNvSpPr>
            <a:spLocks noGrp="1"/>
          </p:cNvSpPr>
          <p:nvPr>
            <p:ph idx="1"/>
          </p:nvPr>
        </p:nvSpPr>
        <p:spPr/>
        <p:txBody>
          <a:bodyPr/>
          <a:lstStyle/>
          <a:p>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083903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966" y="274638"/>
            <a:ext cx="8253852" cy="1135062"/>
          </a:xfrm>
        </p:spPr>
        <p:txBody>
          <a:bodyPr/>
          <a:lstStyle/>
          <a:p>
            <a:r>
              <a:rPr lang="en-IE" b="1" dirty="0" smtClean="0"/>
              <a:t>EE5012-Assessment</a:t>
            </a:r>
            <a:endParaRPr lang="en-IE" dirty="0"/>
          </a:p>
        </p:txBody>
      </p:sp>
      <p:sp>
        <p:nvSpPr>
          <p:cNvPr id="3" name="Content Placeholder 2"/>
          <p:cNvSpPr>
            <a:spLocks noGrp="1"/>
          </p:cNvSpPr>
          <p:nvPr>
            <p:ph idx="1"/>
          </p:nvPr>
        </p:nvSpPr>
        <p:spPr/>
        <p:txBody>
          <a:bodyPr/>
          <a:lstStyle/>
          <a:p>
            <a:r>
              <a:rPr lang="en-IE" sz="2800" b="1" dirty="0"/>
              <a:t>Laboratory assignments: </a:t>
            </a:r>
            <a:r>
              <a:rPr lang="en-IE" sz="2800" dirty="0"/>
              <a:t>40% (also examined by questions in mid-term and final exam, so effective importance of the assignments is very high, as it is fully integrated with the teaching)</a:t>
            </a:r>
          </a:p>
          <a:p>
            <a:endParaRPr lang="en-IE" sz="2800" dirty="0"/>
          </a:p>
          <a:p>
            <a:r>
              <a:rPr lang="en-IE" sz="2800" b="1" dirty="0"/>
              <a:t>Mid-term exam:		</a:t>
            </a:r>
            <a:r>
              <a:rPr lang="en-IE" sz="2800" dirty="0"/>
              <a:t>10% (assess first 6 weeks of learning)</a:t>
            </a:r>
          </a:p>
          <a:p>
            <a:endParaRPr lang="en-IE" sz="2800" dirty="0"/>
          </a:p>
          <a:p>
            <a:r>
              <a:rPr lang="en-IE" sz="2800" b="1" dirty="0"/>
              <a:t>Final exam: </a:t>
            </a:r>
            <a:r>
              <a:rPr lang="en-IE" sz="2800" dirty="0"/>
              <a:t>		50%</a:t>
            </a:r>
          </a:p>
          <a:p>
            <a:pPr marL="0" indent="0">
              <a:buNone/>
            </a:pPr>
            <a:endParaRPr lang="en-IE" sz="2800"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02883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UNIT 1 Objectives</a:t>
            </a:r>
            <a:endParaRPr lang="en-IE" b="1" dirty="0"/>
          </a:p>
        </p:txBody>
      </p:sp>
      <p:sp>
        <p:nvSpPr>
          <p:cNvPr id="3" name="Content Placeholder 2"/>
          <p:cNvSpPr>
            <a:spLocks noGrp="1"/>
          </p:cNvSpPr>
          <p:nvPr>
            <p:ph idx="1"/>
          </p:nvPr>
        </p:nvSpPr>
        <p:spPr/>
        <p:txBody>
          <a:bodyPr/>
          <a:lstStyle/>
          <a:p>
            <a:r>
              <a:rPr lang="en-IE" sz="2400" dirty="0" smtClean="0"/>
              <a:t>To provide description of basic computer hardware system components</a:t>
            </a:r>
          </a:p>
          <a:p>
            <a:r>
              <a:rPr lang="en-IE" sz="2400" dirty="0" smtClean="0"/>
              <a:t>To attempt to describe what Operating system is and how it interacts with the underlying hardware.</a:t>
            </a:r>
          </a:p>
          <a:p>
            <a:r>
              <a:rPr lang="en-IE" sz="2400" dirty="0" smtClean="0"/>
              <a:t>To explore various types of Operating systems and their practical significance</a:t>
            </a:r>
          </a:p>
          <a:p>
            <a:r>
              <a:rPr lang="en-IE" sz="2400" dirty="0" smtClean="0"/>
              <a:t>To provide a summary of the major components of an Operating system</a:t>
            </a:r>
          </a:p>
          <a:p>
            <a:r>
              <a:rPr lang="en-IE" sz="2400" dirty="0" smtClean="0"/>
              <a:t>To list and explain the services provided by the Operating system </a:t>
            </a:r>
          </a:p>
          <a:p>
            <a:endParaRPr lang="en-IE" sz="2000" dirty="0" smtClean="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7843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Credits</a:t>
            </a:r>
            <a:endParaRPr lang="en-IE" b="1" dirty="0"/>
          </a:p>
        </p:txBody>
      </p:sp>
      <p:sp>
        <p:nvSpPr>
          <p:cNvPr id="3" name="Content Placeholder 2"/>
          <p:cNvSpPr>
            <a:spLocks noGrp="1"/>
          </p:cNvSpPr>
          <p:nvPr>
            <p:ph idx="1"/>
          </p:nvPr>
        </p:nvSpPr>
        <p:spPr/>
        <p:txBody>
          <a:bodyPr/>
          <a:lstStyle/>
          <a:p>
            <a:pPr marL="609600" indent="-609600">
              <a:lnSpc>
                <a:spcPct val="80000"/>
              </a:lnSpc>
            </a:pPr>
            <a:r>
              <a:rPr lang="en-US" altLang="en-US" sz="2400" dirty="0"/>
              <a:t>The slides/diagrams in this course are an adaptation, combination, and enhancement of material from the following resources and persons: </a:t>
            </a:r>
            <a:endParaRPr lang="en-US" altLang="en-US" sz="2400" dirty="0" smtClean="0"/>
          </a:p>
          <a:p>
            <a:pPr marL="0" indent="0">
              <a:lnSpc>
                <a:spcPct val="80000"/>
              </a:lnSpc>
              <a:buNone/>
            </a:pPr>
            <a:endParaRPr lang="he-IL" altLang="en-US" sz="2400" dirty="0"/>
          </a:p>
          <a:p>
            <a:pPr marL="0" indent="0">
              <a:lnSpc>
                <a:spcPct val="80000"/>
              </a:lnSpc>
              <a:buNone/>
            </a:pPr>
            <a:r>
              <a:rPr lang="en-US" altLang="en-US" sz="2400" dirty="0" smtClean="0"/>
              <a:t>1.	Slides </a:t>
            </a:r>
            <a:r>
              <a:rPr lang="en-US" altLang="en-US" sz="2400" dirty="0"/>
              <a:t>of A. </a:t>
            </a:r>
            <a:r>
              <a:rPr lang="en-US" altLang="en-US" sz="2400" dirty="0" err="1"/>
              <a:t>Silberschatz</a:t>
            </a:r>
            <a:r>
              <a:rPr lang="en-US" altLang="en-US" sz="2400" dirty="0"/>
              <a:t>, P. B. Galvin and G. Gagne (see book references ahead) </a:t>
            </a:r>
            <a:r>
              <a:rPr lang="en-US" altLang="en-US" sz="2400" dirty="0" smtClean="0"/>
              <a:t>	with </a:t>
            </a:r>
            <a:r>
              <a:rPr lang="en-US" altLang="en-US" sz="2400" dirty="0"/>
              <a:t>some enhancements by Y. Wiseman.</a:t>
            </a:r>
          </a:p>
          <a:p>
            <a:pPr marL="457200" indent="-457200">
              <a:buAutoNum type="arabicPeriod" startAt="2"/>
            </a:pPr>
            <a:r>
              <a:rPr lang="en-IE" sz="2400" dirty="0" smtClean="0"/>
              <a:t>Operating Systems Internals and Design Principles, 9</a:t>
            </a:r>
            <a:r>
              <a:rPr lang="en-IE" sz="2400" baseline="30000" dirty="0" smtClean="0"/>
              <a:t>th</a:t>
            </a:r>
            <a:r>
              <a:rPr lang="en-IE" sz="2400" dirty="0" smtClean="0"/>
              <a:t> edition, W. Stallings</a:t>
            </a:r>
          </a:p>
          <a:p>
            <a:pPr marL="457200" indent="-457200">
              <a:buAutoNum type="arabicPeriod" startAt="2"/>
            </a:pPr>
            <a:r>
              <a:rPr lang="en-IE" sz="2400" dirty="0" smtClean="0"/>
              <a:t>Modern Operating Systems, 4</a:t>
            </a:r>
            <a:r>
              <a:rPr lang="en-IE" sz="2400" baseline="30000" dirty="0" smtClean="0"/>
              <a:t>th</a:t>
            </a:r>
            <a:r>
              <a:rPr lang="en-IE" sz="2400" dirty="0" smtClean="0"/>
              <a:t> edition, A. Tanenbaum</a:t>
            </a:r>
          </a:p>
          <a:p>
            <a:pPr marL="457200" indent="-457200">
              <a:buAutoNum type="arabicPeriod" startAt="2"/>
            </a:pPr>
            <a:r>
              <a:rPr lang="en-IE" sz="2400" dirty="0" smtClean="0"/>
              <a:t>Operating Systems in Depth, Thomas W. </a:t>
            </a:r>
            <a:r>
              <a:rPr lang="en-IE" sz="2400" dirty="0" err="1" smtClean="0"/>
              <a:t>Doeppner</a:t>
            </a:r>
            <a:endParaRPr lang="en-IE" sz="2400" dirty="0" smtClean="0"/>
          </a:p>
          <a:p>
            <a:pPr marL="457200" indent="-457200">
              <a:buAutoNum type="arabicPeriod" startAt="2"/>
            </a:pPr>
            <a:r>
              <a:rPr lang="en-IE" sz="2400" dirty="0" smtClean="0"/>
              <a:t>Donal Heffernan UL, Lab Book Tutorial Style, Slides and Notes.</a:t>
            </a:r>
            <a:endParaRPr lang="en-IE" sz="2400"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616119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061" y="287890"/>
            <a:ext cx="8537070" cy="1135062"/>
          </a:xfrm>
        </p:spPr>
        <p:txBody>
          <a:bodyPr/>
          <a:lstStyle/>
          <a:p>
            <a:r>
              <a:rPr lang="en-IE" b="1" dirty="0" smtClean="0"/>
              <a:t>Computer Hardware Components</a:t>
            </a:r>
            <a:endParaRPr lang="en-IE" b="1"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20051" y="1670522"/>
            <a:ext cx="8953696" cy="4336739"/>
          </a:xfrm>
        </p:spPr>
      </p:pic>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1594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Computer System Operation</a:t>
            </a:r>
            <a:endParaRPr lang="en-IE" b="1" dirty="0"/>
          </a:p>
        </p:txBody>
      </p:sp>
      <p:pic>
        <p:nvPicPr>
          <p:cNvPr id="5" name="Picture 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72295" y="1652466"/>
            <a:ext cx="698616" cy="698616"/>
          </a:xfrm>
          <a:prstGeom prst="rect">
            <a:avLst/>
          </a:prstGeom>
        </p:spPr>
      </p:pic>
      <p:sp>
        <p:nvSpPr>
          <p:cNvPr id="10" name="Rounded Rectangle 9"/>
          <p:cNvSpPr/>
          <p:nvPr/>
        </p:nvSpPr>
        <p:spPr bwMode="auto">
          <a:xfrm>
            <a:off x="1844526" y="1631082"/>
            <a:ext cx="2349500" cy="792000"/>
          </a:xfrm>
          <a:prstGeom prst="roundRect">
            <a:avLst/>
          </a:prstGeom>
          <a:solidFill>
            <a:srgbClr val="92D050"/>
          </a:solidFill>
          <a:ln>
            <a:headEnd type="none" w="med" len="med"/>
            <a:tailEnd type="none" w="med" len="me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BOOTSTRAP</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2000" b="1" dirty="0" smtClean="0">
                <a:solidFill>
                  <a:schemeClr val="tx1"/>
                </a:solidFill>
                <a:latin typeface="Liberation Serif" panose="02020603050405020304" pitchFamily="18" charset="0"/>
                <a:ea typeface="Liberation Serif" panose="02020603050405020304" pitchFamily="18" charset="0"/>
                <a:cs typeface="Liberation Serif" panose="02020603050405020304" pitchFamily="18" charset="0"/>
              </a:rPr>
              <a:t>(BOOTLOADER)</a:t>
            </a:r>
            <a:endParaRPr kumimoji="0" lang="en-IE" sz="20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 name="Rounded Rectangle 11"/>
          <p:cNvSpPr/>
          <p:nvPr/>
        </p:nvSpPr>
        <p:spPr bwMode="auto">
          <a:xfrm>
            <a:off x="1839197" y="3252278"/>
            <a:ext cx="2350800" cy="1053022"/>
          </a:xfrm>
          <a:prstGeom prst="roundRect">
            <a:avLst/>
          </a:prstGeom>
          <a:solidFill>
            <a:schemeClr val="accent2">
              <a:lumMod val="40000"/>
              <a:lumOff val="60000"/>
            </a:schemeClr>
          </a:solidFill>
          <a:ln>
            <a:headEnd type="none" w="med" len="med"/>
            <a:tailEnd type="none" w="med" len="me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OPERATING</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tx1"/>
                </a:solidFill>
                <a:latin typeface="Liberation Serif" panose="02020603050405020304" pitchFamily="18" charset="0"/>
                <a:ea typeface="Liberation Serif" panose="02020603050405020304" pitchFamily="18" charset="0"/>
                <a:cs typeface="Liberation Serif" panose="02020603050405020304" pitchFamily="18" charset="0"/>
              </a:rPr>
              <a:t>SYSTEM</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KERNEL</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Rounded Rectangular Callout 14"/>
          <p:cNvSpPr/>
          <p:nvPr/>
        </p:nvSpPr>
        <p:spPr bwMode="auto">
          <a:xfrm>
            <a:off x="5292165" y="1409700"/>
            <a:ext cx="5326055" cy="684143"/>
          </a:xfrm>
          <a:prstGeom prst="wedgeRoundRectCallout">
            <a:avLst>
              <a:gd name="adj1" fmla="val -71052"/>
              <a:gd name="adj2" fmla="val 29086"/>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b="1" i="1"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Initialises all hardware components of the system.</a:t>
            </a:r>
            <a:r>
              <a:rPr kumimoji="0" lang="en-IE" b="1" i="1"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a:t>
            </a: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Locates the OS Kernel and loads it into memory.</a:t>
            </a:r>
            <a:endParaRPr kumimoji="0" lang="en-IE" b="1" i="1"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Rounded Rectangular Callout 17"/>
          <p:cNvSpPr/>
          <p:nvPr/>
        </p:nvSpPr>
        <p:spPr bwMode="auto">
          <a:xfrm>
            <a:off x="5003800" y="2280729"/>
            <a:ext cx="5902787" cy="2478936"/>
          </a:xfrm>
          <a:prstGeom prst="wedgeRoundRectCallout">
            <a:avLst>
              <a:gd name="adj1" fmla="val -64294"/>
              <a:gd name="adj2" fmla="val 9733"/>
              <a:gd name="adj3" fmla="val 16667"/>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b="1" i="1"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Provides services to the system and its users.</a:t>
            </a:r>
            <a:r>
              <a:rPr kumimoji="0" lang="en-IE" b="1" i="1"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a:t>
            </a: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Kernel is interrupt driven (hardware and software)</a:t>
            </a:r>
          </a:p>
          <a:p>
            <a:pPr marL="285750" marR="0" indent="-285750" algn="l" defTabSz="449263" rtl="0" eaLnBrk="1" fontAlgn="base" latinLnBrk="0" hangingPunct="1">
              <a:lnSpc>
                <a:spcPct val="100000"/>
              </a:lnSpc>
              <a:spcBef>
                <a:spcPct val="0"/>
              </a:spcBef>
              <a:spcAft>
                <a:spcPct val="0"/>
              </a:spcAft>
              <a:buClr>
                <a:srgbClr val="000000"/>
              </a:buClr>
              <a:buSzPct val="100000"/>
              <a:buFont typeface="Arial" panose="020B0604020202020204" pitchFamily="34" charset="0"/>
              <a:buChar char="•"/>
              <a:tabLst/>
            </a:pPr>
            <a:r>
              <a:rPr kumimoji="0" lang="en-IE" b="1" i="1"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Hardware – device can trigger an interrupt by sending a signal to the CPU usually</a:t>
            </a:r>
            <a:r>
              <a:rPr kumimoji="0" lang="en-IE" b="1" i="1"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by the system bus.</a:t>
            </a:r>
          </a:p>
          <a:p>
            <a:pPr marL="285750" marR="0" indent="-285750" algn="l" defTabSz="449263" rtl="0" eaLnBrk="1" fontAlgn="base" latinLnBrk="0" hangingPunct="1">
              <a:lnSpc>
                <a:spcPct val="100000"/>
              </a:lnSpc>
              <a:spcBef>
                <a:spcPct val="0"/>
              </a:spcBef>
              <a:spcAft>
                <a:spcPct val="0"/>
              </a:spcAft>
              <a:buClr>
                <a:srgbClr val="000000"/>
              </a:buClr>
              <a:buSzPct val="100000"/>
              <a:buFont typeface="Arial" panose="020B0604020202020204" pitchFamily="34" charset="0"/>
              <a:buChar char="•"/>
              <a:tabLst/>
            </a:pPr>
            <a:r>
              <a:rPr lang="en-IE" b="1" i="1" baseline="0" dirty="0" smtClean="0">
                <a:latin typeface="Liberation Serif" panose="02020603050405020304" pitchFamily="18" charset="0"/>
                <a:ea typeface="Liberation Serif" panose="02020603050405020304" pitchFamily="18" charset="0"/>
                <a:cs typeface="Liberation Serif" panose="02020603050405020304" pitchFamily="18" charset="0"/>
              </a:rPr>
              <a:t>Software:</a:t>
            </a:r>
          </a:p>
          <a:p>
            <a:pPr marR="0" algn="l" defTabSz="449263" rtl="0" eaLnBrk="1" fontAlgn="base" latinLnBrk="0" hangingPunct="1">
              <a:lnSpc>
                <a:spcPct val="100000"/>
              </a:lnSpc>
              <a:spcBef>
                <a:spcPct val="0"/>
              </a:spcBef>
              <a:spcAft>
                <a:spcPct val="0"/>
              </a:spcAft>
              <a:buClr>
                <a:srgbClr val="000000"/>
              </a:buClr>
              <a:buSzPct val="100000"/>
              <a:tabLst/>
            </a:pPr>
            <a:r>
              <a:rPr lang="en-IE" b="1" i="1" dirty="0">
                <a:latin typeface="Liberation Serif" panose="02020603050405020304" pitchFamily="18" charset="0"/>
                <a:ea typeface="Liberation Serif" panose="02020603050405020304" pitchFamily="18" charset="0"/>
                <a:cs typeface="Liberation Serif" panose="02020603050405020304" pitchFamily="18" charset="0"/>
              </a:rPr>
              <a:t>	</a:t>
            </a: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 Software error</a:t>
            </a:r>
          </a:p>
          <a:p>
            <a:pPr marR="0" algn="l" defTabSz="449263" rtl="0" eaLnBrk="1" fontAlgn="base" latinLnBrk="0" hangingPunct="1">
              <a:lnSpc>
                <a:spcPct val="100000"/>
              </a:lnSpc>
              <a:spcBef>
                <a:spcPct val="0"/>
              </a:spcBef>
              <a:spcAft>
                <a:spcPct val="0"/>
              </a:spcAft>
              <a:buClr>
                <a:srgbClr val="000000"/>
              </a:buClr>
              <a:buSzPct val="100000"/>
              <a:tabLst/>
            </a:pPr>
            <a:r>
              <a:rPr kumimoji="0" lang="en-IE" b="1" i="1"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rPr>
              <a:t>	</a:t>
            </a:r>
            <a:r>
              <a:rPr kumimoji="0" lang="en-IE" b="1" i="1"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System call (request for OS service)</a:t>
            </a:r>
          </a:p>
          <a:p>
            <a:pPr marR="0" algn="l" defTabSz="449263" rtl="0" eaLnBrk="1" fontAlgn="base" latinLnBrk="0" hangingPunct="1">
              <a:lnSpc>
                <a:spcPct val="100000"/>
              </a:lnSpc>
              <a:spcBef>
                <a:spcPct val="0"/>
              </a:spcBef>
              <a:spcAft>
                <a:spcPct val="0"/>
              </a:spcAft>
              <a:buClr>
                <a:srgbClr val="000000"/>
              </a:buClr>
              <a:buSzPct val="100000"/>
              <a:tabLst/>
            </a:pPr>
            <a:r>
              <a:rPr lang="en-IE" b="1" i="1" dirty="0">
                <a:latin typeface="Liberation Serif" panose="02020603050405020304" pitchFamily="18" charset="0"/>
                <a:ea typeface="Liberation Serif" panose="02020603050405020304" pitchFamily="18" charset="0"/>
                <a:cs typeface="Liberation Serif" panose="02020603050405020304" pitchFamily="18" charset="0"/>
              </a:rPr>
              <a:t>	</a:t>
            </a: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 Other process problems (infinite loops etc.)</a:t>
            </a:r>
            <a:endParaRPr kumimoji="0" lang="en-IE" b="1" i="1"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0" name="Rounded Rectangle 19"/>
          <p:cNvSpPr/>
          <p:nvPr/>
        </p:nvSpPr>
        <p:spPr bwMode="auto">
          <a:xfrm>
            <a:off x="989601" y="5017230"/>
            <a:ext cx="3200396" cy="811236"/>
          </a:xfrm>
          <a:prstGeom prst="roundRect">
            <a:avLst/>
          </a:prstGeom>
          <a:solidFill>
            <a:srgbClr val="00B0F0"/>
          </a:solidFill>
          <a:ln>
            <a:headEnd type="none" w="med" len="med"/>
            <a:tailEnd type="none" w="med" len="me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tx1"/>
                </a:solidFill>
                <a:latin typeface="Liberation Serif" panose="02020603050405020304" pitchFamily="18" charset="0"/>
                <a:ea typeface="Liberation Serif" panose="02020603050405020304" pitchFamily="18" charset="0"/>
                <a:cs typeface="Liberation Serif" panose="02020603050405020304" pitchFamily="18" charset="0"/>
              </a:rPr>
              <a:t>OPERATING SYSTEM </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tx1"/>
                </a:solidFill>
                <a:latin typeface="Liberation Serif" panose="02020603050405020304" pitchFamily="18" charset="0"/>
                <a:ea typeface="Liberation Serif" panose="02020603050405020304" pitchFamily="18" charset="0"/>
                <a:cs typeface="Liberation Serif" panose="02020603050405020304" pitchFamily="18" charset="0"/>
              </a:rPr>
              <a:t>SERVICES &amp; DAEMONS</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Rounded Rectangular Callout 21"/>
          <p:cNvSpPr/>
          <p:nvPr/>
        </p:nvSpPr>
        <p:spPr bwMode="auto">
          <a:xfrm>
            <a:off x="5003800" y="5023516"/>
            <a:ext cx="4514127" cy="804950"/>
          </a:xfrm>
          <a:prstGeom prst="wedgeRoundRectCallout">
            <a:avLst>
              <a:gd name="adj1" fmla="val -67093"/>
              <a:gd name="adj2" fmla="val 8588"/>
              <a:gd name="adj3" fmla="val 1666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All system services are running as long as the operating system kernel is running</a:t>
            </a:r>
            <a:endParaRPr kumimoji="0" lang="en-IE" sz="1800" b="1" i="1"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38" name="Straight Arrow Connector 37"/>
          <p:cNvCxnSpPr/>
          <p:nvPr/>
        </p:nvCxnSpPr>
        <p:spPr bwMode="auto">
          <a:xfrm flipV="1">
            <a:off x="1070911" y="1981200"/>
            <a:ext cx="768286" cy="0"/>
          </a:xfrm>
          <a:prstGeom prst="straightConnector1">
            <a:avLst/>
          </a:prstGeom>
          <a:solidFill>
            <a:srgbClr val="00B8FF"/>
          </a:solidFill>
          <a:ln w="38100" cap="flat" cmpd="sng" algn="ctr">
            <a:solidFill>
              <a:schemeClr val="tx1"/>
            </a:solidFill>
            <a:prstDash val="sysDot"/>
            <a:round/>
            <a:headEnd type="none" w="med" len="med"/>
            <a:tailEnd type="triangle"/>
          </a:ln>
          <a:effectLst/>
        </p:spPr>
      </p:cxnSp>
      <p:grpSp>
        <p:nvGrpSpPr>
          <p:cNvPr id="47" name="Group 46"/>
          <p:cNvGrpSpPr/>
          <p:nvPr/>
        </p:nvGrpSpPr>
        <p:grpSpPr>
          <a:xfrm>
            <a:off x="569747" y="2409138"/>
            <a:ext cx="2452422" cy="1341454"/>
            <a:chOff x="569747" y="2409138"/>
            <a:chExt cx="2452422" cy="1341454"/>
          </a:xfrm>
        </p:grpSpPr>
        <p:cxnSp>
          <p:nvCxnSpPr>
            <p:cNvPr id="40" name="Straight Connector 39"/>
            <p:cNvCxnSpPr/>
            <p:nvPr/>
          </p:nvCxnSpPr>
          <p:spPr bwMode="auto">
            <a:xfrm>
              <a:off x="3022169" y="2409138"/>
              <a:ext cx="0" cy="396000"/>
            </a:xfrm>
            <a:prstGeom prst="line">
              <a:avLst/>
            </a:prstGeom>
            <a:solidFill>
              <a:srgbClr val="00B8FF"/>
            </a:solidFill>
            <a:ln w="38100" cap="flat" cmpd="sng" algn="ctr">
              <a:solidFill>
                <a:schemeClr val="tx1"/>
              </a:solidFill>
              <a:prstDash val="sysDot"/>
              <a:round/>
              <a:headEnd type="none" w="med" len="med"/>
              <a:tailEnd type="none" w="med" len="med"/>
            </a:ln>
            <a:effectLst/>
          </p:spPr>
        </p:cxnSp>
        <p:cxnSp>
          <p:nvCxnSpPr>
            <p:cNvPr id="42" name="Straight Connector 41"/>
            <p:cNvCxnSpPr/>
            <p:nvPr/>
          </p:nvCxnSpPr>
          <p:spPr bwMode="auto">
            <a:xfrm flipH="1">
              <a:off x="569747" y="2796583"/>
              <a:ext cx="2448000" cy="0"/>
            </a:xfrm>
            <a:prstGeom prst="line">
              <a:avLst/>
            </a:prstGeom>
            <a:solidFill>
              <a:srgbClr val="00B8FF"/>
            </a:solidFill>
            <a:ln w="38100" cap="flat" cmpd="sng" algn="ctr">
              <a:solidFill>
                <a:schemeClr val="tx1"/>
              </a:solidFill>
              <a:prstDash val="sysDot"/>
              <a:round/>
              <a:headEnd type="none" w="med" len="med"/>
              <a:tailEnd type="none" w="med" len="med"/>
            </a:ln>
            <a:effectLst/>
          </p:spPr>
        </p:cxnSp>
        <p:cxnSp>
          <p:nvCxnSpPr>
            <p:cNvPr id="44" name="Straight Connector 43"/>
            <p:cNvCxnSpPr/>
            <p:nvPr/>
          </p:nvCxnSpPr>
          <p:spPr bwMode="auto">
            <a:xfrm>
              <a:off x="569747" y="2800078"/>
              <a:ext cx="0" cy="936000"/>
            </a:xfrm>
            <a:prstGeom prst="line">
              <a:avLst/>
            </a:prstGeom>
            <a:solidFill>
              <a:srgbClr val="00B8FF"/>
            </a:solidFill>
            <a:ln w="38100" cap="flat" cmpd="sng" algn="ctr">
              <a:solidFill>
                <a:schemeClr val="tx1"/>
              </a:solidFill>
              <a:prstDash val="sysDot"/>
              <a:round/>
              <a:headEnd type="none" w="med" len="med"/>
              <a:tailEnd type="none" w="med" len="med"/>
            </a:ln>
            <a:effectLst/>
          </p:spPr>
        </p:cxnSp>
        <p:cxnSp>
          <p:nvCxnSpPr>
            <p:cNvPr id="46" name="Straight Arrow Connector 45"/>
            <p:cNvCxnSpPr/>
            <p:nvPr/>
          </p:nvCxnSpPr>
          <p:spPr bwMode="auto">
            <a:xfrm flipV="1">
              <a:off x="569751" y="3750592"/>
              <a:ext cx="1260000" cy="0"/>
            </a:xfrm>
            <a:prstGeom prst="straightConnector1">
              <a:avLst/>
            </a:prstGeom>
            <a:solidFill>
              <a:srgbClr val="00B8FF"/>
            </a:solidFill>
            <a:ln w="38100" cap="flat" cmpd="sng" algn="ctr">
              <a:solidFill>
                <a:schemeClr val="tx1"/>
              </a:solidFill>
              <a:prstDash val="sysDot"/>
              <a:round/>
              <a:headEnd type="none" w="med" len="med"/>
              <a:tailEnd type="triangle"/>
            </a:ln>
            <a:effectLst/>
          </p:spPr>
        </p:cxnSp>
      </p:grpSp>
      <p:grpSp>
        <p:nvGrpSpPr>
          <p:cNvPr id="59" name="Group 58"/>
          <p:cNvGrpSpPr/>
          <p:nvPr/>
        </p:nvGrpSpPr>
        <p:grpSpPr>
          <a:xfrm>
            <a:off x="569747" y="3736078"/>
            <a:ext cx="419854" cy="1686770"/>
            <a:chOff x="569747" y="3736078"/>
            <a:chExt cx="419854" cy="1686770"/>
          </a:xfrm>
        </p:grpSpPr>
        <p:cxnSp>
          <p:nvCxnSpPr>
            <p:cNvPr id="56" name="Straight Connector 55"/>
            <p:cNvCxnSpPr/>
            <p:nvPr/>
          </p:nvCxnSpPr>
          <p:spPr bwMode="auto">
            <a:xfrm>
              <a:off x="569747" y="3736078"/>
              <a:ext cx="0" cy="1686770"/>
            </a:xfrm>
            <a:prstGeom prst="line">
              <a:avLst/>
            </a:prstGeom>
            <a:solidFill>
              <a:srgbClr val="00B8FF"/>
            </a:solidFill>
            <a:ln w="38100" cap="flat" cmpd="sng" algn="ctr">
              <a:solidFill>
                <a:schemeClr val="tx1"/>
              </a:solidFill>
              <a:prstDash val="sysDot"/>
              <a:round/>
              <a:headEnd type="none" w="med" len="med"/>
              <a:tailEnd type="none" w="med" len="med"/>
            </a:ln>
            <a:effectLst/>
          </p:spPr>
        </p:cxnSp>
        <p:cxnSp>
          <p:nvCxnSpPr>
            <p:cNvPr id="58" name="Straight Arrow Connector 57"/>
            <p:cNvCxnSpPr>
              <a:endCxn id="20" idx="1"/>
            </p:cNvCxnSpPr>
            <p:nvPr/>
          </p:nvCxnSpPr>
          <p:spPr bwMode="auto">
            <a:xfrm>
              <a:off x="569747" y="5422848"/>
              <a:ext cx="419854" cy="0"/>
            </a:xfrm>
            <a:prstGeom prst="straightConnector1">
              <a:avLst/>
            </a:prstGeom>
            <a:solidFill>
              <a:srgbClr val="00B8FF"/>
            </a:solidFill>
            <a:ln w="38100" cap="flat" cmpd="sng" algn="ctr">
              <a:solidFill>
                <a:schemeClr val="tx1"/>
              </a:solidFill>
              <a:prstDash val="sysDot"/>
              <a:round/>
              <a:headEnd type="none" w="med" len="med"/>
              <a:tailEnd type="triangle"/>
            </a:ln>
            <a:effectLst/>
          </p:spPr>
        </p:cxnSp>
      </p:grpSp>
      <p:sp>
        <p:nvSpPr>
          <p:cNvPr id="60"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20198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remove" nodeType="clickEffect">
                                  <p:stCondLst>
                                    <p:cond delay="0"/>
                                  </p:stCondLst>
                                  <p:childTnLst>
                                    <p:animEffect transition="out" filter="fade">
                                      <p:cBhvr>
                                        <p:cTn id="6" dur="2000" tmFilter="0, 0; .2, .5; .8, .5; 1, 0"/>
                                        <p:tgtEl>
                                          <p:spTgt spid="5"/>
                                        </p:tgtEl>
                                      </p:cBhvr>
                                    </p:animEffect>
                                    <p:animScale>
                                      <p:cBhvr>
                                        <p:cTn id="7" dur="100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8" presetClass="entr" presetSubtype="6" repeatCount="400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strips(downRight)">
                                      <p:cBhvr>
                                        <p:cTn id="12" dur="20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iterate type="wd">
                                    <p:tmPct val="10000"/>
                                  </p:iterate>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100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000" fill="hold"/>
                                        <p:tgtEl>
                                          <p:spTgt spid="15"/>
                                        </p:tgtEl>
                                        <p:attrNameLst>
                                          <p:attrName>ppt_x</p:attrName>
                                        </p:attrNameLst>
                                      </p:cBhvr>
                                      <p:tavLst>
                                        <p:tav tm="0">
                                          <p:val>
                                            <p:strVal val="1+#ppt_w/2"/>
                                          </p:val>
                                        </p:tav>
                                        <p:tav tm="100000">
                                          <p:val>
                                            <p:strVal val="#ppt_x"/>
                                          </p:val>
                                        </p:tav>
                                      </p:tavLst>
                                    </p:anim>
                                    <p:anim calcmode="lin" valueType="num">
                                      <p:cBhvr additive="base">
                                        <p:cTn id="23"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12" repeatCount="200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strips(downLeft)">
                                      <p:cBhvr>
                                        <p:cTn id="28" dur="20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repeatCount="2000" fill="hold" grpId="0" nodeType="clickEffect">
                                  <p:stCondLst>
                                    <p:cond delay="50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2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100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1000" fill="hold"/>
                                        <p:tgtEl>
                                          <p:spTgt spid="18"/>
                                        </p:tgtEl>
                                        <p:attrNameLst>
                                          <p:attrName>ppt_x</p:attrName>
                                        </p:attrNameLst>
                                      </p:cBhvr>
                                      <p:tavLst>
                                        <p:tav tm="0">
                                          <p:val>
                                            <p:strVal val="1+#ppt_w/2"/>
                                          </p:val>
                                        </p:tav>
                                        <p:tav tm="100000">
                                          <p:val>
                                            <p:strVal val="#ppt_x"/>
                                          </p:val>
                                        </p:tav>
                                      </p:tavLst>
                                    </p:anim>
                                    <p:anim calcmode="lin" valueType="num">
                                      <p:cBhvr additive="base">
                                        <p:cTn id="39"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8" presetClass="entr" presetSubtype="6" repeatCount="2000" fill="hold"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strips(downRight)">
                                      <p:cBhvr>
                                        <p:cTn id="44" dur="2000"/>
                                        <p:tgtEl>
                                          <p:spTgt spid="59"/>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500"/>
                                  </p:stCondLst>
                                  <p:childTnLst>
                                    <p:set>
                                      <p:cBhvr>
                                        <p:cTn id="48" dur="1" fill="hold">
                                          <p:stCondLst>
                                            <p:cond delay="0"/>
                                          </p:stCondLst>
                                        </p:cTn>
                                        <p:tgtEl>
                                          <p:spTgt spid="20">
                                            <p:bg/>
                                          </p:spTgt>
                                        </p:tgtEl>
                                        <p:attrNameLst>
                                          <p:attrName>style.visibility</p:attrName>
                                        </p:attrNameLst>
                                      </p:cBhvr>
                                      <p:to>
                                        <p:strVal val="visible"/>
                                      </p:to>
                                    </p:set>
                                    <p:animEffect transition="in" filter="barn(inVertical)">
                                      <p:cBhvr>
                                        <p:cTn id="49" dur="2000"/>
                                        <p:tgtEl>
                                          <p:spTgt spid="20">
                                            <p:bg/>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500"/>
                                  </p:stCondLst>
                                  <p:childTnLst>
                                    <p:set>
                                      <p:cBhvr>
                                        <p:cTn id="53" dur="1" fill="hold">
                                          <p:stCondLst>
                                            <p:cond delay="0"/>
                                          </p:stCondLst>
                                        </p:cTn>
                                        <p:tgtEl>
                                          <p:spTgt spid="20">
                                            <p:txEl>
                                              <p:pRg st="0" end="0"/>
                                            </p:txEl>
                                          </p:spTgt>
                                        </p:tgtEl>
                                        <p:attrNameLst>
                                          <p:attrName>style.visibility</p:attrName>
                                        </p:attrNameLst>
                                      </p:cBhvr>
                                      <p:to>
                                        <p:strVal val="visible"/>
                                      </p:to>
                                    </p:set>
                                    <p:animEffect transition="in" filter="barn(inVertical)">
                                      <p:cBhvr>
                                        <p:cTn id="54" dur="2000"/>
                                        <p:tgtEl>
                                          <p:spTgt spid="20">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500"/>
                                  </p:stCondLst>
                                  <p:childTnLst>
                                    <p:set>
                                      <p:cBhvr>
                                        <p:cTn id="58" dur="1" fill="hold">
                                          <p:stCondLst>
                                            <p:cond delay="0"/>
                                          </p:stCondLst>
                                        </p:cTn>
                                        <p:tgtEl>
                                          <p:spTgt spid="20">
                                            <p:txEl>
                                              <p:charRg st="18" end="37"/>
                                            </p:txEl>
                                          </p:spTgt>
                                        </p:tgtEl>
                                        <p:attrNameLst>
                                          <p:attrName>style.visibility</p:attrName>
                                        </p:attrNameLst>
                                      </p:cBhvr>
                                      <p:to>
                                        <p:strVal val="visible"/>
                                      </p:to>
                                    </p:set>
                                    <p:animEffect transition="in" filter="barn(inVertical)">
                                      <p:cBhvr>
                                        <p:cTn id="59" dur="2000"/>
                                        <p:tgtEl>
                                          <p:spTgt spid="20">
                                            <p:txEl>
                                              <p:charRg st="18" end="3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1+#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5" grpId="0" animBg="1"/>
      <p:bldP spid="18" grpId="0" animBg="1"/>
      <p:bldP spid="20" grpId="0" build="p"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What is an Operating System?</a:t>
            </a:r>
            <a:endParaRPr lang="en-IE" b="1" dirty="0"/>
          </a:p>
        </p:txBody>
      </p:sp>
      <p:sp>
        <p:nvSpPr>
          <p:cNvPr id="3" name="Content Placeholder 2"/>
          <p:cNvSpPr>
            <a:spLocks noGrp="1"/>
          </p:cNvSpPr>
          <p:nvPr>
            <p:ph idx="1"/>
          </p:nvPr>
        </p:nvSpPr>
        <p:spPr/>
        <p:txBody>
          <a:bodyPr/>
          <a:lstStyle/>
          <a:p>
            <a:r>
              <a:rPr lang="en-US" altLang="en-US" sz="2400" dirty="0"/>
              <a:t>An Operating System is a program that acts as an intermediary/interface between a </a:t>
            </a:r>
            <a:r>
              <a:rPr lang="en-US" altLang="en-US" sz="2400" dirty="0" smtClean="0"/>
              <a:t>user </a:t>
            </a:r>
            <a:r>
              <a:rPr lang="en-US" altLang="en-US" sz="2400" dirty="0"/>
              <a:t>of a computer and the computer hardware</a:t>
            </a:r>
            <a:r>
              <a:rPr lang="en-US" altLang="en-US" sz="2400" dirty="0" smtClean="0"/>
              <a:t>.</a:t>
            </a:r>
          </a:p>
          <a:p>
            <a:pPr marL="0" indent="0">
              <a:buNone/>
            </a:pPr>
            <a:endParaRPr lang="en-US" altLang="en-US" sz="2400"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296" y="2574998"/>
            <a:ext cx="4547217" cy="3221166"/>
          </a:xfrm>
          <a:prstGeom prst="rect">
            <a:avLst/>
          </a:prstGeom>
        </p:spPr>
      </p:pic>
      <p:sp>
        <p:nvSpPr>
          <p:cNvPr id="6"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612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UNIT 1"/>
  <p:tag name="ISPRING_FIRST_PUBLISH" val="1"/>
  <p:tag name="ISPRING_UUID" val="{718854E4-3E55-459D-AC1F-C099B8B79581}"/>
  <p:tag name="ISPRING_RESOURCE_FOLDER" val="C:\Users\Hristo\Desktop\EE5012\Unit 1\UNIT 1\"/>
  <p:tag name="ISPRING_PRESENTATION_PATH" val="C:\Users\Hristo\Desktop\EE5012\Unit 1\UNIT 1.pptx"/>
  <p:tag name="ISPRING_PROJECT_VERSION" val="9"/>
  <p:tag name="ISPRING_PROJECT_FOLDER_UPDATED" val="1"/>
  <p:tag name="ISPRING_SCREEN_RECS_UPDATED" val="C:\Users\Hristo\Desktop\EE5012\Unit 1\UNIT 1\"/>
</p:tagLst>
</file>

<file path=ppt/theme/theme1.xml><?xml version="1.0" encoding="utf-8"?>
<a:theme xmlns:a="http://schemas.openxmlformats.org/drawingml/2006/main" name="Theme_UL">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Gothic"/>
        <a:cs typeface="MS Gothic"/>
      </a:majorFont>
      <a:minorFont>
        <a:latin typeface="Calibri"/>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_UL" id="{4E8A9C19-A292-4523-B4CD-CB1EE14CD90F}" vid="{ABB28E14-C69F-4732-8178-D73C22277C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Theme_UL</Template>
  <TotalTime>7701</TotalTime>
  <Words>5706</Words>
  <Application>Microsoft Office PowerPoint</Application>
  <PresentationFormat>Widescreen</PresentationFormat>
  <Paragraphs>469</Paragraphs>
  <Slides>32</Slides>
  <Notes>24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 Unicode MS</vt:lpstr>
      <vt:lpstr>MS Gothic</vt:lpstr>
      <vt:lpstr>Arial</vt:lpstr>
      <vt:lpstr>Calibri</vt:lpstr>
      <vt:lpstr>Courier</vt:lpstr>
      <vt:lpstr>Liberation Serif</vt:lpstr>
      <vt:lpstr>Times New Roman</vt:lpstr>
      <vt:lpstr>Wingdings</vt:lpstr>
      <vt:lpstr>Theme_UL</vt:lpstr>
      <vt:lpstr>VISIO</vt:lpstr>
      <vt:lpstr>EE5012 – Operating Systems</vt:lpstr>
      <vt:lpstr>UNIT 1 </vt:lpstr>
      <vt:lpstr>EE5012-Schedule</vt:lpstr>
      <vt:lpstr>EE5012-Assessment</vt:lpstr>
      <vt:lpstr>UNIT 1 Objectives</vt:lpstr>
      <vt:lpstr>Credits</vt:lpstr>
      <vt:lpstr>Computer Hardware Components</vt:lpstr>
      <vt:lpstr>Computer System Operation</vt:lpstr>
      <vt:lpstr>What is an Operating System?</vt:lpstr>
      <vt:lpstr>What Operating Systems Do?</vt:lpstr>
      <vt:lpstr>What Operating Systems Do? (2)</vt:lpstr>
      <vt:lpstr>Operating System as a VM</vt:lpstr>
      <vt:lpstr>Operating System Types</vt:lpstr>
      <vt:lpstr>Summary of OSs services</vt:lpstr>
      <vt:lpstr>A View of OS Services</vt:lpstr>
      <vt:lpstr>Some Definitions</vt:lpstr>
      <vt:lpstr>Some Definitions … continued</vt:lpstr>
      <vt:lpstr>OS Definition recap</vt:lpstr>
      <vt:lpstr>PowerPoint Presentation</vt:lpstr>
      <vt:lpstr>Process Creation</vt:lpstr>
      <vt:lpstr>Process Creation (1)</vt:lpstr>
      <vt:lpstr>Process Creation (2)</vt:lpstr>
      <vt:lpstr>Process Control Block (PCB)</vt:lpstr>
      <vt:lpstr>PCB continued</vt:lpstr>
      <vt:lpstr>Processes States</vt:lpstr>
      <vt:lpstr>Processes States continued</vt:lpstr>
      <vt:lpstr>Context Switching</vt:lpstr>
      <vt:lpstr>Context Switching continued</vt:lpstr>
      <vt:lpstr>Process Suspension (load balance)</vt:lpstr>
      <vt:lpstr>Process Queues</vt:lpstr>
      <vt:lpstr>Process Logical Queues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Hristo</dc:creator>
  <cp:lastModifiedBy>Hristo</cp:lastModifiedBy>
  <cp:revision>313</cp:revision>
  <dcterms:created xsi:type="dcterms:W3CDTF">2019-01-15T15:30:13Z</dcterms:created>
  <dcterms:modified xsi:type="dcterms:W3CDTF">2019-01-21T20:14:12Z</dcterms:modified>
</cp:coreProperties>
</file>