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450" r:id="rId3"/>
    <p:sldId id="258" r:id="rId4"/>
    <p:sldId id="657" r:id="rId5"/>
    <p:sldId id="573" r:id="rId6"/>
    <p:sldId id="658" r:id="rId7"/>
    <p:sldId id="659" r:id="rId8"/>
    <p:sldId id="660" r:id="rId9"/>
    <p:sldId id="666" r:id="rId10"/>
    <p:sldId id="667" r:id="rId11"/>
    <p:sldId id="669" r:id="rId12"/>
    <p:sldId id="670" r:id="rId13"/>
    <p:sldId id="671" r:id="rId14"/>
    <p:sldId id="672" r:id="rId15"/>
    <p:sldId id="673" r:id="rId16"/>
    <p:sldId id="674" r:id="rId17"/>
    <p:sldId id="703" r:id="rId18"/>
    <p:sldId id="704" r:id="rId19"/>
    <p:sldId id="675" r:id="rId20"/>
    <p:sldId id="676" r:id="rId21"/>
    <p:sldId id="683" r:id="rId22"/>
    <p:sldId id="685" r:id="rId23"/>
    <p:sldId id="684" r:id="rId24"/>
    <p:sldId id="686" r:id="rId25"/>
    <p:sldId id="687" r:id="rId26"/>
    <p:sldId id="688" r:id="rId27"/>
    <p:sldId id="689" r:id="rId28"/>
    <p:sldId id="691" r:id="rId29"/>
    <p:sldId id="697" r:id="rId30"/>
    <p:sldId id="412" r:id="rId31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3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06/04/2019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11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11: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Timer Modes,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Output Setting using Output Compare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8CA4-A9C6-401C-9EC6-77154BDE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Base Unit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2019F-2775-4F35-8436-1C9CD1A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A079C-1224-4DB7-8565-FE0C5183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9BCD-3254-4C7C-89FB-F446B0C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51DE3-03C9-4D51-B9C6-15E8A66D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58700"/>
            <a:ext cx="6924675" cy="608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BF58E-F937-43BD-825C-EE11A8206162}"/>
              </a:ext>
            </a:extLst>
          </p:cNvPr>
          <p:cNvSpPr txBox="1"/>
          <p:nvPr/>
        </p:nvSpPr>
        <p:spPr>
          <a:xfrm>
            <a:off x="457200" y="1674674"/>
            <a:ext cx="213360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C000"/>
                </a:solidFill>
              </a:rPr>
              <a:t>No matter what mode we use for the Timer/Counter, we have to set up options to control the Time Base Unit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14478-4803-4FEF-A0B4-A1CFEEE85E9E}"/>
              </a:ext>
            </a:extLst>
          </p:cNvPr>
          <p:cNvSpPr txBox="1"/>
          <p:nvPr/>
        </p:nvSpPr>
        <p:spPr>
          <a:xfrm>
            <a:off x="468040" y="4197265"/>
            <a:ext cx="244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options must be setup to enable Input Capture too</a:t>
            </a:r>
          </a:p>
          <a:p>
            <a:r>
              <a:rPr lang="en-IE" dirty="0"/>
              <a:t>Clock and </a:t>
            </a:r>
            <a:r>
              <a:rPr lang="en-IE" dirty="0" err="1"/>
              <a:t>Prescaler</a:t>
            </a:r>
            <a:r>
              <a:rPr lang="en-IE" dirty="0"/>
              <a:t> affect timing resolution</a:t>
            </a:r>
          </a:p>
        </p:txBody>
      </p:sp>
    </p:spTree>
    <p:extLst>
      <p:ext uri="{BB962C8B-B14F-4D97-AF65-F5344CB8AC3E}">
        <p14:creationId xmlns:p14="http://schemas.microsoft.com/office/powerpoint/2010/main" val="412349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E9C-636B-418A-B442-2557FC00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3E5D1-69D4-4260-9D40-C47CF38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4C27C-63C9-414A-9979-2939E9BC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9226F-FD5D-4715-AA81-F39236B5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9A0CB-7FC0-440F-A150-1EAF2009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210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E1115-C4DA-43C4-8B8E-DA386CD5604E}"/>
              </a:ext>
            </a:extLst>
          </p:cNvPr>
          <p:cNvSpPr txBox="1"/>
          <p:nvPr/>
        </p:nvSpPr>
        <p:spPr>
          <a:xfrm>
            <a:off x="251520" y="3086978"/>
            <a:ext cx="822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Sets Direction, ARR Source, whether an Update Event updates the counter etc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085AC-F176-49FB-A4F7-AB456DF2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416"/>
            <a:ext cx="9144000" cy="1991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5FD48-F4B5-4657-BDC7-56A92F77BA9B}"/>
              </a:ext>
            </a:extLst>
          </p:cNvPr>
          <p:cNvSpPr txBox="1"/>
          <p:nvPr/>
        </p:nvSpPr>
        <p:spPr>
          <a:xfrm>
            <a:off x="251519" y="569260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CCDS enables DMA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C7AED-872C-41CB-8DC3-3075C2BD72E3}"/>
              </a:ext>
            </a:extLst>
          </p:cNvPr>
          <p:cNvSpPr txBox="1"/>
          <p:nvPr/>
        </p:nvSpPr>
        <p:spPr>
          <a:xfrm>
            <a:off x="4915970" y="37674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will see how these registers map to STM32CubeMX and to HAL </a:t>
            </a:r>
            <a:r>
              <a:rPr lang="en-IE" dirty="0" err="1"/>
              <a:t>TypeDefs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01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FFA-272D-4F9D-B02F-0F4787E6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TIM2 CH2 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E026-D63D-4CD6-BA4F-53C45C5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configure TIM2 CH2 for Output Compare</a:t>
            </a:r>
          </a:p>
          <a:p>
            <a:r>
              <a:rPr lang="en-IE" dirty="0"/>
              <a:t>First, what pin does this map onto?</a:t>
            </a:r>
          </a:p>
          <a:p>
            <a:r>
              <a:rPr lang="en-IE" dirty="0"/>
              <a:t>See STM32L476RG Data Sheet, Alternate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7B4E-545C-4340-B208-1BE2BB1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555B-16CE-4B1C-AC8D-54CB1FA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30CC-9AFD-42D1-AC30-E28553B6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6162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DBCC9-063D-4AB0-B9DE-A52603B2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58ECB-E33C-4805-8594-DF5239E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A464-C6A7-4A63-8428-9342614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9F3A-0D2B-4219-9A06-15E6D10D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271"/>
            <a:ext cx="9144000" cy="6227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190AF-801B-4377-9717-0F267B82A6AE}"/>
              </a:ext>
            </a:extLst>
          </p:cNvPr>
          <p:cNvSpPr/>
          <p:nvPr/>
        </p:nvSpPr>
        <p:spPr>
          <a:xfrm>
            <a:off x="452423" y="2060848"/>
            <a:ext cx="857929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FE1EF-C9CB-4FD8-80EA-03AAE2232470}"/>
              </a:ext>
            </a:extLst>
          </p:cNvPr>
          <p:cNvSpPr txBox="1"/>
          <p:nvPr/>
        </p:nvSpPr>
        <p:spPr>
          <a:xfrm>
            <a:off x="6296405" y="87110"/>
            <a:ext cx="2847596" cy="5335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C000"/>
                </a:solidFill>
              </a:rPr>
              <a:t>We must use PA1, which is on the Arduino Header</a:t>
            </a:r>
          </a:p>
        </p:txBody>
      </p:sp>
    </p:spTree>
    <p:extLst>
      <p:ext uri="{BB962C8B-B14F-4D97-AF65-F5344CB8AC3E}">
        <p14:creationId xmlns:p14="http://schemas.microsoft.com/office/powerpoint/2010/main" val="222361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2B0FF-DDE7-4E9D-852C-345158AF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995" y="1007626"/>
            <a:ext cx="2981325" cy="3819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242006" y="686139"/>
            <a:ext cx="33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Next select TIM2 under Timers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4A21BF-979F-4EB2-A55F-1FD1A51F4D98}"/>
              </a:ext>
            </a:extLst>
          </p:cNvPr>
          <p:cNvCxnSpPr>
            <a:stCxn id="10" idx="2"/>
          </p:cNvCxnSpPr>
          <p:nvPr/>
        </p:nvCxnSpPr>
        <p:spPr>
          <a:xfrm>
            <a:off x="5903230" y="1055471"/>
            <a:ext cx="829010" cy="17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6035C3-580A-4C9D-8C26-B1230F54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176814"/>
            <a:ext cx="2028825" cy="3571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AA6798-8602-413E-8CE9-4812304AD06B}"/>
              </a:ext>
            </a:extLst>
          </p:cNvPr>
          <p:cNvSpPr txBox="1"/>
          <p:nvPr/>
        </p:nvSpPr>
        <p:spPr>
          <a:xfrm>
            <a:off x="107504" y="5496520"/>
            <a:ext cx="459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see its list of Alternative Functions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7291E-E049-4E82-B974-279D72F0D26B}"/>
              </a:ext>
            </a:extLst>
          </p:cNvPr>
          <p:cNvCxnSpPr/>
          <p:nvPr/>
        </p:nvCxnSpPr>
        <p:spPr>
          <a:xfrm flipV="1">
            <a:off x="1763688" y="4293096"/>
            <a:ext cx="0" cy="120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PA1, TIM2 CH2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15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04592" y="853579"/>
            <a:ext cx="37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Channel 2, Select Output Compare CH2</a:t>
            </a:r>
          </a:p>
          <a:p>
            <a:r>
              <a:rPr lang="en-IE" dirty="0"/>
              <a:t>Opens up the Configuration and Parameter Settings</a:t>
            </a:r>
          </a:p>
          <a:p>
            <a:r>
              <a:rPr lang="en-IE" dirty="0"/>
              <a:t>(Same as IC 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4A258-A3D7-42CD-8E9F-15C7B16C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5" y="836613"/>
            <a:ext cx="4543425" cy="54006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9E5924-B04F-4266-BF7B-2575A2DE8740}"/>
              </a:ext>
            </a:extLst>
          </p:cNvPr>
          <p:cNvCxnSpPr>
            <a:stCxn id="10" idx="2"/>
          </p:cNvCxnSpPr>
          <p:nvPr/>
        </p:nvCxnSpPr>
        <p:spPr>
          <a:xfrm flipH="1">
            <a:off x="4860033" y="2330907"/>
            <a:ext cx="2305184" cy="174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TIM2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98935" y="836613"/>
            <a:ext cx="3721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Clock Frequency is 80MHz</a:t>
            </a:r>
          </a:p>
          <a:p>
            <a:endParaRPr lang="en-IE" dirty="0"/>
          </a:p>
          <a:p>
            <a:r>
              <a:rPr lang="en-IE" dirty="0"/>
              <a:t>Divide by 80 will give a TIM2 Clock frequency of 1 MHz, Period = 1 us</a:t>
            </a:r>
          </a:p>
          <a:p>
            <a:endParaRPr lang="en-IE" dirty="0"/>
          </a:p>
          <a:p>
            <a:r>
              <a:rPr lang="en-IE" dirty="0"/>
              <a:t>Select 0xffffffff (8 f’s – max count for a 32 bit counter)</a:t>
            </a:r>
          </a:p>
          <a:p>
            <a:endParaRPr lang="en-IE" dirty="0"/>
          </a:p>
          <a:p>
            <a:r>
              <a:rPr lang="en-IE" dirty="0"/>
              <a:t>Up counter </a:t>
            </a:r>
          </a:p>
          <a:p>
            <a:endParaRPr lang="en-IE" dirty="0"/>
          </a:p>
          <a:p>
            <a:r>
              <a:rPr lang="en-IE" dirty="0"/>
              <a:t>No division of the internal clock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79E32-5A52-4878-929C-9BFC42E5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" y="836613"/>
            <a:ext cx="5435677" cy="4691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640D4-8CBA-4B6A-B644-5707FBFA622B}"/>
              </a:ext>
            </a:extLst>
          </p:cNvPr>
          <p:cNvSpPr txBox="1"/>
          <p:nvPr/>
        </p:nvSpPr>
        <p:spPr>
          <a:xfrm>
            <a:off x="5471551" y="4365104"/>
            <a:ext cx="321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(These TIM2 Clock Settings are the same as those we used for Input Capture)</a:t>
            </a:r>
          </a:p>
        </p:txBody>
      </p:sp>
    </p:spTree>
    <p:extLst>
      <p:ext uri="{BB962C8B-B14F-4D97-AF65-F5344CB8AC3E}">
        <p14:creationId xmlns:p14="http://schemas.microsoft.com/office/powerpoint/2010/main" val="163827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TIM2 CH2, OC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323528" y="4673361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Select Toggle On match</a:t>
            </a:r>
          </a:p>
          <a:p>
            <a:endParaRPr lang="en-IE" dirty="0"/>
          </a:p>
          <a:p>
            <a:r>
              <a:rPr lang="en-IE" dirty="0"/>
              <a:t>But note that the other options allow for more flexible output signals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F369F-C9B8-45FA-AE3F-545E713D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052737"/>
            <a:ext cx="61482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7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TIM2 CH2, OC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18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323528" y="4673361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Select Toggle On match</a:t>
            </a:r>
          </a:p>
          <a:p>
            <a:endParaRPr lang="en-IE" dirty="0"/>
          </a:p>
          <a:p>
            <a:r>
              <a:rPr lang="en-IE" dirty="0"/>
              <a:t>Set First Pulse Value – in this case 500000 gives </a:t>
            </a:r>
            <a:r>
              <a:rPr lang="en-IE"/>
              <a:t>0.5s delay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9701E-E769-4386-AE9F-CC77E8FE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9" y="866024"/>
            <a:ext cx="6243651" cy="36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8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Generated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B5BFD-23CE-4D6A-B75C-5EC5917A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1" y="934031"/>
            <a:ext cx="7565185" cy="4151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159175" y="2683964"/>
            <a:ext cx="372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Calls </a:t>
            </a:r>
            <a:r>
              <a:rPr lang="en-IE" dirty="0" err="1"/>
              <a:t>HAL_TIM_OC_Init</a:t>
            </a:r>
            <a:r>
              <a:rPr lang="en-IE" dirty="0"/>
              <a:t>(&amp;htim2);</a:t>
            </a:r>
          </a:p>
          <a:p>
            <a:r>
              <a:rPr lang="en-IE" dirty="0"/>
              <a:t>OC – Output 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20EAB-87B8-4669-8BAC-88D6E359FB70}"/>
              </a:ext>
            </a:extLst>
          </p:cNvPr>
          <p:cNvSpPr txBox="1"/>
          <p:nvPr/>
        </p:nvSpPr>
        <p:spPr>
          <a:xfrm>
            <a:off x="457200" y="5177647"/>
            <a:ext cx="8492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Note that this example also initialised Input Capture on TIM2 CH1</a:t>
            </a:r>
          </a:p>
          <a:p>
            <a:endParaRPr lang="en-IE" dirty="0"/>
          </a:p>
          <a:p>
            <a:r>
              <a:rPr lang="en-IE" dirty="0"/>
              <a:t>Indicates that TIM2 can simultaneously support both modes on different channels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651B5-8E7A-4A43-ABD2-CE5C53A9D7B9}"/>
              </a:ext>
            </a:extLst>
          </p:cNvPr>
          <p:cNvSpPr txBox="1"/>
          <p:nvPr/>
        </p:nvSpPr>
        <p:spPr>
          <a:xfrm>
            <a:off x="3737704" y="4519160"/>
            <a:ext cx="5211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MX generated code includes Trigger Out/In initialisation</a:t>
            </a:r>
          </a:p>
          <a:p>
            <a:r>
              <a:rPr lang="en-IE" sz="1600" dirty="0"/>
              <a:t>(You can just keep the defaults – disabled)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0BBE5-09B6-4262-B373-BAEF57A0038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275856" y="4519160"/>
            <a:ext cx="461848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look at the Compare/Capture features of STM32 Timers</a:t>
            </a:r>
          </a:p>
          <a:p>
            <a:r>
              <a:rPr lang="en-IE" dirty="0"/>
              <a:t>We look at how to set up a Timer using Output Compare (OC) to generate a periodic output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HAL_TIM_OC_Init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390372" y="4968662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Like </a:t>
            </a:r>
            <a:r>
              <a:rPr lang="en-IE" dirty="0" err="1"/>
              <a:t>HAL_TIM_ICInit</a:t>
            </a:r>
            <a:r>
              <a:rPr lang="en-IE" dirty="0"/>
              <a:t>(), this is found in stm32l4xx_hal_tim.c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D090E-AFDC-47EB-9852-D36A0DF3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2" y="869722"/>
            <a:ext cx="8625104" cy="35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088ED-BC77-4D27-B0D5-334125844568}"/>
              </a:ext>
            </a:extLst>
          </p:cNvPr>
          <p:cNvSpPr txBox="1"/>
          <p:nvPr/>
        </p:nvSpPr>
        <p:spPr>
          <a:xfrm>
            <a:off x="3376103" y="1153769"/>
            <a:ext cx="5760640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Depending on the setting of these fields, the upper or lower rows determine what’s enabled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866F56-AC7B-4759-922D-B23293A79844}"/>
              </a:ext>
            </a:extLst>
          </p:cNvPr>
          <p:cNvCxnSpPr/>
          <p:nvPr/>
        </p:nvCxnSpPr>
        <p:spPr>
          <a:xfrm flipH="1">
            <a:off x="4355976" y="1772816"/>
            <a:ext cx="1872208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51C4B-1EC4-499E-99D2-77029664E3DB}"/>
              </a:ext>
            </a:extLst>
          </p:cNvPr>
          <p:cNvCxnSpPr/>
          <p:nvPr/>
        </p:nvCxnSpPr>
        <p:spPr>
          <a:xfrm>
            <a:off x="6256423" y="1800100"/>
            <a:ext cx="1955102" cy="34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A54D7B-6885-45F1-A4B0-BAD88ABF0EC1}"/>
              </a:ext>
            </a:extLst>
          </p:cNvPr>
          <p:cNvSpPr txBox="1"/>
          <p:nvPr/>
        </p:nvSpPr>
        <p:spPr>
          <a:xfrm>
            <a:off x="5769358" y="244460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This register applies to CH1 &amp; CH2</a:t>
            </a:r>
          </a:p>
          <a:p>
            <a:r>
              <a:rPr lang="en-IE" sz="1600" dirty="0"/>
              <a:t>CCMR2 applies to CH3 &amp; CH4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7DE0C-6102-4EA9-B7F0-AD9F41E840F4}"/>
              </a:ext>
            </a:extLst>
          </p:cNvPr>
          <p:cNvSpPr txBox="1"/>
          <p:nvPr/>
        </p:nvSpPr>
        <p:spPr>
          <a:xfrm>
            <a:off x="0" y="3354056"/>
            <a:ext cx="449353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upper row applies to Output Compare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6CE6-6DF0-4FD3-8CA1-B45FE690BF76}"/>
              </a:ext>
            </a:extLst>
          </p:cNvPr>
          <p:cNvCxnSpPr/>
          <p:nvPr/>
        </p:nvCxnSpPr>
        <p:spPr>
          <a:xfrm>
            <a:off x="2073644" y="3538722"/>
            <a:ext cx="0" cy="197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5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109"/>
            <a:ext cx="9144000" cy="519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C9E2-3E4D-4243-90A7-F1E6159780EA}"/>
              </a:ext>
            </a:extLst>
          </p:cNvPr>
          <p:cNvSpPr txBox="1"/>
          <p:nvPr/>
        </p:nvSpPr>
        <p:spPr>
          <a:xfrm>
            <a:off x="2308528" y="3662818"/>
            <a:ext cx="56477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Setting these bits to Zero sets Output Compare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413DA-3528-4DB7-B9D6-1D3A6C6B8D7D}"/>
              </a:ext>
            </a:extLst>
          </p:cNvPr>
          <p:cNvSpPr txBox="1"/>
          <p:nvPr/>
        </p:nvSpPr>
        <p:spPr>
          <a:xfrm>
            <a:off x="4838631" y="678041"/>
            <a:ext cx="384816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 need to program Output Control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2B96C0-D1C1-49E5-A4A7-EF8F114E459E}"/>
              </a:ext>
            </a:extLst>
          </p:cNvPr>
          <p:cNvCxnSpPr/>
          <p:nvPr/>
        </p:nvCxnSpPr>
        <p:spPr>
          <a:xfrm flipH="1">
            <a:off x="3779912" y="1885331"/>
            <a:ext cx="3840088" cy="6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9B0605-8A84-44E9-B7B3-18E7D115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1631246"/>
            <a:ext cx="6234112" cy="17276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C1E07-2AD7-470A-AD96-F14A05ED4968}"/>
              </a:ext>
            </a:extLst>
          </p:cNvPr>
          <p:cNvCxnSpPr/>
          <p:nvPr/>
        </p:nvCxnSpPr>
        <p:spPr>
          <a:xfrm>
            <a:off x="5580112" y="4149080"/>
            <a:ext cx="2696717" cy="129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DC59B-5BC7-49AB-8A8A-D2160398144E}"/>
              </a:ext>
            </a:extLst>
          </p:cNvPr>
          <p:cNvCxnSpPr/>
          <p:nvPr/>
        </p:nvCxnSpPr>
        <p:spPr>
          <a:xfrm flipH="1">
            <a:off x="6228184" y="1294619"/>
            <a:ext cx="432048" cy="109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70749-0F99-4ACD-AA55-61B5973F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12501"/>
            <a:ext cx="7562850" cy="1771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32414-27C2-49A4-8076-06903B0DFDD1}"/>
              </a:ext>
            </a:extLst>
          </p:cNvPr>
          <p:cNvCxnSpPr>
            <a:cxnSpLocks/>
          </p:cNvCxnSpPr>
          <p:nvPr/>
        </p:nvCxnSpPr>
        <p:spPr>
          <a:xfrm>
            <a:off x="4572000" y="1988840"/>
            <a:ext cx="3464718" cy="337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3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FE2-E86E-40D6-AA75-A484E1D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CCMRx</a:t>
            </a:r>
            <a:r>
              <a:rPr lang="en-IE" dirty="0"/>
              <a:t> Registers: </a:t>
            </a:r>
            <a:r>
              <a:rPr lang="en-IE" dirty="0" err="1"/>
              <a:t>CubeMX</a:t>
            </a:r>
            <a:r>
              <a:rPr lang="en-IE" dirty="0"/>
              <a:t>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203F4-7112-4921-B7C0-5FB1674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2A2A-247E-43E7-8A0F-07A448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5C39-863C-406C-9AC5-C3D4B8F0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8EE13-4FA5-44C4-9735-44C9CC61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326"/>
            <a:ext cx="8460130" cy="4392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150B6-0105-4ED8-8F04-3700E5E447AA}"/>
              </a:ext>
            </a:extLst>
          </p:cNvPr>
          <p:cNvSpPr txBox="1"/>
          <p:nvPr/>
        </p:nvSpPr>
        <p:spPr>
          <a:xfrm>
            <a:off x="5004048" y="400506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code sets the bit of the upper row of CCMR1 when OC Mode is in use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3FFC7-9B34-4689-A3B1-8817A62FD5B1}"/>
              </a:ext>
            </a:extLst>
          </p:cNvPr>
          <p:cNvCxnSpPr/>
          <p:nvPr/>
        </p:nvCxnSpPr>
        <p:spPr>
          <a:xfrm flipH="1" flipV="1">
            <a:off x="4572000" y="3717032"/>
            <a:ext cx="432048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9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CH2 NVIC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69CB7-0F72-4717-97F0-4B85F7A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7981922" cy="2088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1619672" y="3120889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  <a:p>
            <a:endParaRPr lang="en-IE" dirty="0"/>
          </a:p>
          <a:p>
            <a:r>
              <a:rPr lang="en-IE" dirty="0"/>
              <a:t>TIM2 uses the same global interrupt for IC and OC interrupts</a:t>
            </a:r>
          </a:p>
        </p:txBody>
      </p:sp>
    </p:spTree>
    <p:extLst>
      <p:ext uri="{BB962C8B-B14F-4D97-AF65-F5344CB8AC3E}">
        <p14:creationId xmlns:p14="http://schemas.microsoft.com/office/powerpoint/2010/main" val="294916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CH2 NVIC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838762" y="5501561"/>
            <a:ext cx="5733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  <a:p>
            <a:r>
              <a:rPr lang="en-IE" dirty="0"/>
              <a:t>Appears here because we set it in the TIM2 NVIC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9C76-D8AF-4E52-BE35-B4C54B18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17411"/>
            <a:ext cx="8162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CH2 NVIC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438313" y="501500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Make sure that Interrupt handler code is generated and that initialisation code is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30A1-AA2C-47EC-9267-A7F1ACC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991915"/>
            <a:ext cx="6854819" cy="3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3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80A-B7EE-4567-9184-5BB0101D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363272" cy="647700"/>
          </a:xfrm>
        </p:spPr>
        <p:txBody>
          <a:bodyPr/>
          <a:lstStyle/>
          <a:p>
            <a:r>
              <a:rPr lang="en-IE" dirty="0"/>
              <a:t>Output Compare Interrupt Handler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FF2-3B73-4C94-AD62-B1407761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Very similar to the IC case we looked at previously</a:t>
            </a:r>
          </a:p>
          <a:p>
            <a:r>
              <a:rPr lang="en-IE" dirty="0"/>
              <a:t>A </a:t>
            </a:r>
            <a:r>
              <a:rPr lang="en-IE" dirty="0" err="1"/>
              <a:t>callback</a:t>
            </a:r>
            <a:r>
              <a:rPr lang="en-IE" dirty="0"/>
              <a:t> function is used, with a __weak version in the Timer HAL, stm32l4xx_hal_tim.c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56C0-B2E8-43EC-8C12-50C1A76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5110-359F-413C-90A1-AF371AF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79BB-FA47-4CCE-AD72-EFCE6BF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7969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0AD-D38E-42C5-987C-A2CE7EC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Compare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D029-6E2F-4CE6-A9DC-69BE864C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8C5B-9A25-47DD-BF7B-9D66C84C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770E-01C8-4B24-9491-7FF05FA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3FE8C-2B32-402C-A67A-133F8B81E5A8}"/>
              </a:ext>
            </a:extLst>
          </p:cNvPr>
          <p:cNvSpPr txBox="1"/>
          <p:nvPr/>
        </p:nvSpPr>
        <p:spPr>
          <a:xfrm>
            <a:off x="827584" y="3383894"/>
            <a:ext cx="785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read the current compare register (remember it’s the same register that is used for capture purposes) and we rewrite it using a macro</a:t>
            </a:r>
          </a:p>
          <a:p>
            <a:endParaRPr lang="en-IE" dirty="0"/>
          </a:p>
          <a:p>
            <a:r>
              <a:rPr lang="en-IE" dirty="0"/>
              <a:t>The updated version is  the current time + the time till the next pulse</a:t>
            </a:r>
          </a:p>
          <a:p>
            <a:endParaRPr lang="en-IE" dirty="0"/>
          </a:p>
          <a:p>
            <a:r>
              <a:rPr lang="en-IE" dirty="0"/>
              <a:t>In my case, at 80MHz with </a:t>
            </a:r>
            <a:r>
              <a:rPr lang="en-IE" dirty="0" err="1"/>
              <a:t>prescale</a:t>
            </a:r>
            <a:r>
              <a:rPr lang="en-IE" dirty="0"/>
              <a:t> of 80 (80-1) to give a clock period of 1us, I set PULSE_TIME to 500000 for 0.5 seconds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3A4FC-F15C-482E-8E75-47BCE840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3148"/>
            <a:ext cx="9166537" cy="17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Explain the use of the Capture/Compare features of the STM32 timers</a:t>
            </a:r>
          </a:p>
          <a:p>
            <a:pPr eaLnBrk="1" hangingPunct="1">
              <a:defRPr/>
            </a:pPr>
            <a:r>
              <a:rPr lang="en-IE" altLang="en-US" dirty="0"/>
              <a:t>Explain how the HAL libraries describe the Timer Registers</a:t>
            </a:r>
          </a:p>
          <a:p>
            <a:pPr eaLnBrk="1" hangingPunct="1">
              <a:defRPr/>
            </a:pPr>
            <a:r>
              <a:rPr lang="en-IE" altLang="en-US" dirty="0"/>
              <a:t>Initialise and use Timer Interrupts starting with ST32CubeMX</a:t>
            </a:r>
          </a:p>
          <a:p>
            <a:pPr eaLnBrk="1" hangingPunct="1">
              <a:defRPr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Worked example using </a:t>
            </a:r>
            <a:r>
              <a:rPr lang="en-IE" dirty="0" err="1"/>
              <a:t>CubeMX</a:t>
            </a:r>
            <a:r>
              <a:rPr lang="en-IE" dirty="0"/>
              <a:t> and the HAL libraries to implement a measurement of a periodic signal using the STM32 bit counter in input capture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30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6F7-0F69-4E69-9678-9BCCBD2D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Output Compare using MCU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1AC-522A-4908-9431-46246BC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Given a free running counter set a value in the Compare Register, so that when the current counter value matches the Compare Register an event will occur – usually driving a change on an output pin</a:t>
            </a:r>
          </a:p>
          <a:p>
            <a:r>
              <a:rPr lang="en-IE" dirty="0"/>
              <a:t>If you change the Compare Register value and reset the compare event, then you can create a periodic (or non-periodic) set of signals on the output pin</a:t>
            </a:r>
          </a:p>
          <a:p>
            <a:r>
              <a:rPr lang="en-IE" dirty="0"/>
              <a:t>A variation on this technique is called Pulse Width Modulation (PWM)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FB5-1044-4291-A8F9-40D8733C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70C3-DCB9-4073-BF42-661579B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888-E6C3-492A-8094-EBDBF396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945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Output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107504" y="3454814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 clock input of known frequency </a:t>
            </a:r>
          </a:p>
          <a:p>
            <a:endParaRPr lang="en-IE" dirty="0"/>
          </a:p>
          <a:p>
            <a:r>
              <a:rPr lang="en-IE" dirty="0"/>
              <a:t>Start at zero</a:t>
            </a:r>
          </a:p>
          <a:p>
            <a:endParaRPr lang="en-IE" dirty="0"/>
          </a:p>
          <a:p>
            <a:r>
              <a:rPr lang="en-IE" dirty="0"/>
              <a:t>Compare with a known </a:t>
            </a:r>
            <a:r>
              <a:rPr lang="en-IE" dirty="0" err="1"/>
              <a:t>preset</a:t>
            </a:r>
            <a:r>
              <a:rPr lang="en-IE" dirty="0"/>
              <a:t> value</a:t>
            </a:r>
          </a:p>
          <a:p>
            <a:endParaRPr lang="en-IE" dirty="0"/>
          </a:p>
          <a:p>
            <a:r>
              <a:rPr lang="en-IE" dirty="0"/>
              <a:t>When they match you have made your delay or tick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7DBC9-0D5A-429D-A6F5-3DAB286A05D6}"/>
              </a:ext>
            </a:extLst>
          </p:cNvPr>
          <p:cNvSpPr/>
          <p:nvPr/>
        </p:nvSpPr>
        <p:spPr>
          <a:xfrm>
            <a:off x="6019800" y="1887439"/>
            <a:ext cx="2133600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Compare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7CB69-E7AA-450A-9803-9DE7177B5F06}"/>
              </a:ext>
            </a:extLst>
          </p:cNvPr>
          <p:cNvSpPr/>
          <p:nvPr/>
        </p:nvSpPr>
        <p:spPr>
          <a:xfrm>
            <a:off x="4795664" y="3684377"/>
            <a:ext cx="2448272" cy="647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Comparator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21E22-2242-4CC8-8817-FB56F79903CE}"/>
              </a:ext>
            </a:extLst>
          </p:cNvPr>
          <p:cNvCxnSpPr>
            <a:stCxn id="10" idx="2"/>
          </p:cNvCxnSpPr>
          <p:nvPr/>
        </p:nvCxnSpPr>
        <p:spPr>
          <a:xfrm>
            <a:off x="6019800" y="4332077"/>
            <a:ext cx="0" cy="68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8061F-F589-499A-9876-98507EAF7905}"/>
              </a:ext>
            </a:extLst>
          </p:cNvPr>
          <p:cNvCxnSpPr/>
          <p:nvPr/>
        </p:nvCxnSpPr>
        <p:spPr>
          <a:xfrm>
            <a:off x="5220072" y="3429000"/>
            <a:ext cx="0" cy="25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78B40-9B5B-4F64-B2E7-68115766FE9D}"/>
              </a:ext>
            </a:extLst>
          </p:cNvPr>
          <p:cNvCxnSpPr/>
          <p:nvPr/>
        </p:nvCxnSpPr>
        <p:spPr>
          <a:xfrm>
            <a:off x="3779912" y="3284984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2B524F-30A5-4192-8137-879B893F2D26}"/>
              </a:ext>
            </a:extLst>
          </p:cNvPr>
          <p:cNvCxnSpPr/>
          <p:nvPr/>
        </p:nvCxnSpPr>
        <p:spPr>
          <a:xfrm>
            <a:off x="3779912" y="3424997"/>
            <a:ext cx="1440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A0B878-05EF-4B58-8377-63DF8DF356F0}"/>
              </a:ext>
            </a:extLst>
          </p:cNvPr>
          <p:cNvCxnSpPr>
            <a:stCxn id="8" idx="2"/>
            <a:endCxn id="8" idx="2"/>
          </p:cNvCxnSpPr>
          <p:nvPr/>
        </p:nvCxnSpPr>
        <p:spPr>
          <a:xfrm>
            <a:off x="7086600" y="25351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5F686-F785-487F-B824-8CF4B681F530}"/>
              </a:ext>
            </a:extLst>
          </p:cNvPr>
          <p:cNvCxnSpPr/>
          <p:nvPr/>
        </p:nvCxnSpPr>
        <p:spPr>
          <a:xfrm>
            <a:off x="7086600" y="27089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96C1B-CDE1-44B6-8072-51BBBCB2EA53}"/>
              </a:ext>
            </a:extLst>
          </p:cNvPr>
          <p:cNvCxnSpPr>
            <a:stCxn id="8" idx="2"/>
          </p:cNvCxnSpPr>
          <p:nvPr/>
        </p:nvCxnSpPr>
        <p:spPr>
          <a:xfrm>
            <a:off x="7086600" y="2535139"/>
            <a:ext cx="0" cy="317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40C75D-F182-41CC-8193-CB09B93CDFCB}"/>
              </a:ext>
            </a:extLst>
          </p:cNvPr>
          <p:cNvCxnSpPr/>
          <p:nvPr/>
        </p:nvCxnSpPr>
        <p:spPr>
          <a:xfrm flipH="1">
            <a:off x="6732240" y="2852936"/>
            <a:ext cx="354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81F85A-05CF-43D5-9A4F-9B1ABA437489}"/>
              </a:ext>
            </a:extLst>
          </p:cNvPr>
          <p:cNvCxnSpPr>
            <a:cxnSpLocks/>
          </p:cNvCxnSpPr>
          <p:nvPr/>
        </p:nvCxnSpPr>
        <p:spPr>
          <a:xfrm>
            <a:off x="6732240" y="2852936"/>
            <a:ext cx="0" cy="831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E9C838-A54E-4A38-9A05-4792428CBC16}"/>
              </a:ext>
            </a:extLst>
          </p:cNvPr>
          <p:cNvSpPr txBox="1"/>
          <p:nvPr/>
        </p:nvSpPr>
        <p:spPr>
          <a:xfrm>
            <a:off x="4044583" y="502817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Delay Generated or Event Occurrence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171B8-4785-490D-829E-A111FA9E96D0}"/>
              </a:ext>
            </a:extLst>
          </p:cNvPr>
          <p:cNvSpPr txBox="1"/>
          <p:nvPr/>
        </p:nvSpPr>
        <p:spPr>
          <a:xfrm>
            <a:off x="3396969" y="5313259"/>
            <a:ext cx="5404043" cy="92333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Event Occurrence can be sent to an output pin</a:t>
            </a:r>
          </a:p>
          <a:p>
            <a:r>
              <a:rPr lang="en-IE" dirty="0">
                <a:solidFill>
                  <a:srgbClr val="FFFF00"/>
                </a:solidFill>
              </a:rPr>
              <a:t>You can generate an output signal this way</a:t>
            </a:r>
          </a:p>
          <a:p>
            <a:r>
              <a:rPr lang="en-IE" dirty="0" err="1">
                <a:solidFill>
                  <a:srgbClr val="FFFF00"/>
                </a:solidFill>
              </a:rPr>
              <a:t>E,g</a:t>
            </a:r>
            <a:r>
              <a:rPr lang="en-IE" dirty="0">
                <a:solidFill>
                  <a:srgbClr val="FFFF00"/>
                </a:solidFill>
              </a:rPr>
              <a:t>. for motor control (PWM)</a:t>
            </a:r>
          </a:p>
        </p:txBody>
      </p:sp>
    </p:spTree>
    <p:extLst>
      <p:ext uri="{BB962C8B-B14F-4D97-AF65-F5344CB8AC3E}">
        <p14:creationId xmlns:p14="http://schemas.microsoft.com/office/powerpoint/2010/main" val="262567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F75B-D953-4A01-8D70-10A6659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F1D-94A9-4169-A355-826B0009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has four types of Timer:</a:t>
            </a:r>
          </a:p>
          <a:p>
            <a:r>
              <a:rPr lang="en-IE" dirty="0"/>
              <a:t>Advanced-Control Timers (TIM1/TIM8)</a:t>
            </a:r>
          </a:p>
          <a:p>
            <a:pPr lvl="1"/>
            <a:r>
              <a:rPr lang="en-IE" dirty="0"/>
              <a:t>16-bit timers with master-slave and break features</a:t>
            </a:r>
          </a:p>
          <a:p>
            <a:r>
              <a:rPr lang="en-IE" dirty="0"/>
              <a:t>General-Purpose Timers (TIM2/TIM3/TIM4/TIM5)</a:t>
            </a:r>
          </a:p>
          <a:p>
            <a:pPr lvl="1"/>
            <a:r>
              <a:rPr lang="en-IE" dirty="0"/>
              <a:t>TIM2 and TIM5 are 32-bit timers</a:t>
            </a:r>
          </a:p>
          <a:p>
            <a:pPr lvl="1"/>
            <a:r>
              <a:rPr lang="en-IE" dirty="0"/>
              <a:t>TIM3 and TIM4 are 16-bit timers</a:t>
            </a:r>
          </a:p>
          <a:p>
            <a:r>
              <a:rPr lang="en-IE" dirty="0"/>
              <a:t>Basic Timers (TIM6/TIM7)</a:t>
            </a:r>
          </a:p>
          <a:p>
            <a:pPr lvl="1"/>
            <a:r>
              <a:rPr lang="en-IE" dirty="0"/>
              <a:t>No connection to IO pins (Channels)</a:t>
            </a:r>
          </a:p>
          <a:p>
            <a:r>
              <a:rPr lang="en-IE" dirty="0"/>
              <a:t>Low Power Timer (LPTIM)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25A8-76FE-4CE7-A073-8CEE3D40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2F6-B3E2-444B-ACFA-B5E2441B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C748-CE37-4834-87B1-4DB8E60E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6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2722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9DD-F2B2-413E-B093-CE3DD246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Purpose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A442-27CC-46CE-83AB-8588CAD6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These timers may be used for time delays or for output (compare) signal generation or for input capture</a:t>
            </a:r>
          </a:p>
          <a:p>
            <a:r>
              <a:rPr lang="en-IE" dirty="0"/>
              <a:t>Output Compare (including PWM) changes the state of an output pin (Channel in STM32)</a:t>
            </a:r>
          </a:p>
          <a:p>
            <a:r>
              <a:rPr lang="en-IE" dirty="0"/>
              <a:t>Input Capture detects an edge on an </a:t>
            </a:r>
            <a:r>
              <a:rPr lang="en-IE" dirty="0" err="1"/>
              <a:t>inout</a:t>
            </a:r>
            <a:r>
              <a:rPr lang="en-IE" dirty="0"/>
              <a:t> pin (or channel)</a:t>
            </a:r>
          </a:p>
          <a:p>
            <a:r>
              <a:rPr lang="en-IE" dirty="0"/>
              <a:t>These timers support 4 channels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7EBE-CF27-447D-8E0B-AB1813EA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D801-19D5-4C65-9947-57C68738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5C9-D576-4DC5-9DD3-B8BFE2F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321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8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6CF1E4-5774-40C2-869A-4B5D66001C5F}"/>
              </a:ext>
            </a:extLst>
          </p:cNvPr>
          <p:cNvSpPr/>
          <p:nvPr/>
        </p:nvSpPr>
        <p:spPr>
          <a:xfrm>
            <a:off x="4788024" y="3140968"/>
            <a:ext cx="389877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30B80-DAE4-48DE-B135-C862AF83107C}"/>
              </a:ext>
            </a:extLst>
          </p:cNvPr>
          <p:cNvSpPr txBox="1"/>
          <p:nvPr/>
        </p:nvSpPr>
        <p:spPr>
          <a:xfrm>
            <a:off x="451835" y="1484784"/>
            <a:ext cx="36004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time we’re looking at the output signal generation</a:t>
            </a:r>
          </a:p>
          <a:p>
            <a:r>
              <a:rPr lang="en-IE" dirty="0">
                <a:solidFill>
                  <a:srgbClr val="FFFF00"/>
                </a:solidFill>
              </a:rPr>
              <a:t>Note that the same registers are used for capture and compare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2D1F8-8A53-40F3-BCD4-4BFEAEFA2F38}"/>
              </a:ext>
            </a:extLst>
          </p:cNvPr>
          <p:cNvCxnSpPr/>
          <p:nvPr/>
        </p:nvCxnSpPr>
        <p:spPr>
          <a:xfrm>
            <a:off x="3563888" y="2685113"/>
            <a:ext cx="1440160" cy="959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6AB6F-A793-4403-B0CE-6854DE7B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1171-E93E-4F03-89BD-5F5938A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28E7-CA79-45C3-B0AC-C39BDB5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2E38-4504-4962-A786-650827D9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14363"/>
            <a:ext cx="69246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702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17880</TotalTime>
  <Words>1194</Words>
  <Application>Microsoft Office PowerPoint</Application>
  <PresentationFormat>On-screen Show (4:3)</PresentationFormat>
  <Paragraphs>220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Output Compare using MCU Timers</vt:lpstr>
      <vt:lpstr>Four Bit Up Counter Output Generation</vt:lpstr>
      <vt:lpstr>STM32 Timers</vt:lpstr>
      <vt:lpstr>General Purpose Timers</vt:lpstr>
      <vt:lpstr>PowerPoint Presentation</vt:lpstr>
      <vt:lpstr>PowerPoint Presentation</vt:lpstr>
      <vt:lpstr>Time Base Unit</vt:lpstr>
      <vt:lpstr>Control Registers</vt:lpstr>
      <vt:lpstr>Example: TIM2 CH2 Output Compare</vt:lpstr>
      <vt:lpstr>PowerPoint Presentation</vt:lpstr>
      <vt:lpstr>STM32CubeMX: PA1</vt:lpstr>
      <vt:lpstr>STM32CubeMX: PA1, TIM2 CH2</vt:lpstr>
      <vt:lpstr>STM32CubeMX: TIM2</vt:lpstr>
      <vt:lpstr>STM32CubeMX: TIM2 CH2, OC</vt:lpstr>
      <vt:lpstr>STM32CubeMX: TIM2 CH2, OC</vt:lpstr>
      <vt:lpstr>STM32CubeMX Generated Code</vt:lpstr>
      <vt:lpstr>HAL_TIM_OC_Init()</vt:lpstr>
      <vt:lpstr>TIMx_CCMRy Registers</vt:lpstr>
      <vt:lpstr>TIMx_CCMRy Registers</vt:lpstr>
      <vt:lpstr>TIMx_CCMRy Registers</vt:lpstr>
      <vt:lpstr>CCMRx Registers: CubeMX code</vt:lpstr>
      <vt:lpstr>CubeMX TIM2 CH2 NVIC Settings</vt:lpstr>
      <vt:lpstr>CubeMX TIM2 CH2 NVIC Settings</vt:lpstr>
      <vt:lpstr>CubeMX TIM2 CH2 NVIC Settings</vt:lpstr>
      <vt:lpstr>Output Compare Interrupt Handler (ISR)</vt:lpstr>
      <vt:lpstr>Compare Callback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676</cp:revision>
  <cp:lastPrinted>2019-01-27T15:29:49Z</cp:lastPrinted>
  <dcterms:created xsi:type="dcterms:W3CDTF">2012-09-05T13:54:38Z</dcterms:created>
  <dcterms:modified xsi:type="dcterms:W3CDTF">2019-04-06T23:29:15Z</dcterms:modified>
</cp:coreProperties>
</file>