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3"/>
  </p:notesMasterIdLst>
  <p:handoutMasterIdLst>
    <p:handoutMasterId r:id="rId34"/>
  </p:handoutMasterIdLst>
  <p:sldIdLst>
    <p:sldId id="256" r:id="rId2"/>
    <p:sldId id="707" r:id="rId3"/>
    <p:sldId id="708" r:id="rId4"/>
    <p:sldId id="709" r:id="rId5"/>
    <p:sldId id="710" r:id="rId6"/>
    <p:sldId id="484" r:id="rId7"/>
    <p:sldId id="711" r:id="rId8"/>
    <p:sldId id="712" r:id="rId9"/>
    <p:sldId id="720" r:id="rId10"/>
    <p:sldId id="721" r:id="rId11"/>
    <p:sldId id="751" r:id="rId12"/>
    <p:sldId id="752" r:id="rId13"/>
    <p:sldId id="485" r:id="rId14"/>
    <p:sldId id="749" r:id="rId15"/>
    <p:sldId id="722" r:id="rId16"/>
    <p:sldId id="723" r:id="rId17"/>
    <p:sldId id="725" r:id="rId18"/>
    <p:sldId id="726" r:id="rId19"/>
    <p:sldId id="727" r:id="rId20"/>
    <p:sldId id="728" r:id="rId21"/>
    <p:sldId id="744" r:id="rId22"/>
    <p:sldId id="745" r:id="rId23"/>
    <p:sldId id="746" r:id="rId24"/>
    <p:sldId id="747" r:id="rId25"/>
    <p:sldId id="753" r:id="rId26"/>
    <p:sldId id="758" r:id="rId27"/>
    <p:sldId id="754" r:id="rId28"/>
    <p:sldId id="755" r:id="rId29"/>
    <p:sldId id="757" r:id="rId30"/>
    <p:sldId id="756" r:id="rId31"/>
    <p:sldId id="748" r:id="rId32"/>
  </p:sldIdLst>
  <p:sldSz cx="9144000" cy="6858000" type="screen4x3"/>
  <p:notesSz cx="6858000" cy="9945688"/>
  <p:defaultTextStyle>
    <a:defPPr>
      <a:defRPr lang="en-IE"/>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0000"/>
    <a:srgbClr val="00FFFF"/>
    <a:srgbClr val="B3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022" autoAdjust="0"/>
  </p:normalViewPr>
  <p:slideViewPr>
    <p:cSldViewPr>
      <p:cViewPr varScale="1">
        <p:scale>
          <a:sx n="66" d="100"/>
          <a:sy n="66" d="100"/>
        </p:scale>
        <p:origin x="1530"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51" d="100"/>
          <a:sy n="51" d="100"/>
        </p:scale>
        <p:origin x="29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B8789A-6880-4222-B427-EE97DDDE2013}"/>
              </a:ext>
            </a:extLst>
          </p:cNvPr>
          <p:cNvSpPr>
            <a:spLocks noGrp="1"/>
          </p:cNvSpPr>
          <p:nvPr>
            <p:ph type="hdr" sz="quarter"/>
          </p:nvPr>
        </p:nvSpPr>
        <p:spPr>
          <a:xfrm>
            <a:off x="1" y="0"/>
            <a:ext cx="2971337" cy="497536"/>
          </a:xfrm>
          <a:prstGeom prst="rect">
            <a:avLst/>
          </a:prstGeom>
        </p:spPr>
        <p:txBody>
          <a:bodyPr vert="horz" lIns="93973" tIns="46986" rIns="93973" bIns="46986" rtlCol="0"/>
          <a:lstStyle>
            <a:lvl1pPr algn="l">
              <a:defRPr sz="1200">
                <a:latin typeface="Arial" charset="0"/>
                <a:cs typeface="Arial" charset="0"/>
              </a:defRPr>
            </a:lvl1pPr>
          </a:lstStyle>
          <a:p>
            <a:pPr>
              <a:defRPr/>
            </a:pPr>
            <a:endParaRPr lang="en-IE"/>
          </a:p>
        </p:txBody>
      </p:sp>
      <p:sp>
        <p:nvSpPr>
          <p:cNvPr id="3" name="Date Placeholder 2">
            <a:extLst>
              <a:ext uri="{FF2B5EF4-FFF2-40B4-BE49-F238E27FC236}">
                <a16:creationId xmlns:a16="http://schemas.microsoft.com/office/drawing/2014/main" id="{E72FCB9B-BF94-4D24-9204-6A5750529905}"/>
              </a:ext>
            </a:extLst>
          </p:cNvPr>
          <p:cNvSpPr>
            <a:spLocks noGrp="1"/>
          </p:cNvSpPr>
          <p:nvPr>
            <p:ph type="dt" sz="quarter" idx="1"/>
          </p:nvPr>
        </p:nvSpPr>
        <p:spPr>
          <a:xfrm>
            <a:off x="3885120" y="0"/>
            <a:ext cx="2971336" cy="497536"/>
          </a:xfrm>
          <a:prstGeom prst="rect">
            <a:avLst/>
          </a:prstGeom>
        </p:spPr>
        <p:txBody>
          <a:bodyPr vert="horz" lIns="93973" tIns="46986" rIns="93973" bIns="46986" rtlCol="0"/>
          <a:lstStyle>
            <a:lvl1pPr algn="r">
              <a:defRPr sz="1200">
                <a:latin typeface="Arial" charset="0"/>
                <a:cs typeface="Arial" charset="0"/>
              </a:defRPr>
            </a:lvl1pPr>
          </a:lstStyle>
          <a:p>
            <a:pPr>
              <a:defRPr/>
            </a:pPr>
            <a:fld id="{245CD64C-0B54-441C-97C5-7C071B8A6CA0}" type="datetimeFigureOut">
              <a:rPr lang="en-IE"/>
              <a:pPr>
                <a:defRPr/>
              </a:pPr>
              <a:t>09/04/2019</a:t>
            </a:fld>
            <a:endParaRPr lang="en-IE"/>
          </a:p>
        </p:txBody>
      </p:sp>
      <p:sp>
        <p:nvSpPr>
          <p:cNvPr id="4" name="Footer Placeholder 3">
            <a:extLst>
              <a:ext uri="{FF2B5EF4-FFF2-40B4-BE49-F238E27FC236}">
                <a16:creationId xmlns:a16="http://schemas.microsoft.com/office/drawing/2014/main" id="{4F14906E-0917-40FB-B176-F28752B60D19}"/>
              </a:ext>
            </a:extLst>
          </p:cNvPr>
          <p:cNvSpPr>
            <a:spLocks noGrp="1"/>
          </p:cNvSpPr>
          <p:nvPr>
            <p:ph type="ftr" sz="quarter" idx="2"/>
          </p:nvPr>
        </p:nvSpPr>
        <p:spPr>
          <a:xfrm>
            <a:off x="1" y="9446470"/>
            <a:ext cx="2971337" cy="497536"/>
          </a:xfrm>
          <a:prstGeom prst="rect">
            <a:avLst/>
          </a:prstGeom>
        </p:spPr>
        <p:txBody>
          <a:bodyPr vert="horz" lIns="93973" tIns="46986" rIns="93973" bIns="46986" rtlCol="0" anchor="b"/>
          <a:lstStyle>
            <a:lvl1pPr algn="l">
              <a:defRPr sz="1200">
                <a:latin typeface="Arial" charset="0"/>
                <a:cs typeface="Arial" charset="0"/>
              </a:defRPr>
            </a:lvl1pPr>
          </a:lstStyle>
          <a:p>
            <a:pPr>
              <a:defRPr/>
            </a:pPr>
            <a:endParaRPr lang="en-IE"/>
          </a:p>
        </p:txBody>
      </p:sp>
      <p:sp>
        <p:nvSpPr>
          <p:cNvPr id="5" name="Slide Number Placeholder 4">
            <a:extLst>
              <a:ext uri="{FF2B5EF4-FFF2-40B4-BE49-F238E27FC236}">
                <a16:creationId xmlns:a16="http://schemas.microsoft.com/office/drawing/2014/main" id="{5B04F16C-54D3-4AE0-90F5-EBF279BFCCFA}"/>
              </a:ext>
            </a:extLst>
          </p:cNvPr>
          <p:cNvSpPr>
            <a:spLocks noGrp="1"/>
          </p:cNvSpPr>
          <p:nvPr>
            <p:ph type="sldNum" sz="quarter" idx="3"/>
          </p:nvPr>
        </p:nvSpPr>
        <p:spPr>
          <a:xfrm>
            <a:off x="3885120" y="9446470"/>
            <a:ext cx="2971336" cy="497536"/>
          </a:xfrm>
          <a:prstGeom prst="rect">
            <a:avLst/>
          </a:prstGeom>
        </p:spPr>
        <p:txBody>
          <a:bodyPr vert="horz" wrap="square" lIns="93973" tIns="46986" rIns="93973" bIns="46986" numCol="1" anchor="b" anchorCtr="0" compatLnSpc="1">
            <a:prstTxWarp prst="textNoShape">
              <a:avLst/>
            </a:prstTxWarp>
          </a:bodyPr>
          <a:lstStyle>
            <a:lvl1pPr algn="r">
              <a:defRPr sz="1200"/>
            </a:lvl1pPr>
          </a:lstStyle>
          <a:p>
            <a:fld id="{BBE9BB88-4594-452D-97CF-DBF539BC167B}" type="slidenum">
              <a:rPr lang="en-IE" altLang="en-US"/>
              <a:pPr/>
              <a:t>‹#›</a:t>
            </a:fld>
            <a:endParaRPr lang="en-IE" altLang="en-US"/>
          </a:p>
        </p:txBody>
      </p:sp>
    </p:spTree>
    <p:extLst>
      <p:ext uri="{BB962C8B-B14F-4D97-AF65-F5344CB8AC3E}">
        <p14:creationId xmlns:p14="http://schemas.microsoft.com/office/powerpoint/2010/main" val="754346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98C2741-2BDD-48D5-86A8-EC87CA77042C}"/>
              </a:ext>
            </a:extLst>
          </p:cNvPr>
          <p:cNvSpPr>
            <a:spLocks noGrp="1" noChangeArrowheads="1"/>
          </p:cNvSpPr>
          <p:nvPr>
            <p:ph type="hdr" sz="quarter"/>
          </p:nvPr>
        </p:nvSpPr>
        <p:spPr bwMode="auto">
          <a:xfrm>
            <a:off x="1" y="0"/>
            <a:ext cx="2971337" cy="4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t" anchorCtr="0" compatLnSpc="1">
            <a:prstTxWarp prst="textNoShape">
              <a:avLst/>
            </a:prstTxWarp>
          </a:bodyPr>
          <a:lstStyle>
            <a:lvl1pPr eaLnBrk="1" hangingPunct="1">
              <a:defRPr sz="1200">
                <a:latin typeface="Arial" charset="0"/>
                <a:cs typeface="Arial" charset="0"/>
              </a:defRPr>
            </a:lvl1pPr>
          </a:lstStyle>
          <a:p>
            <a:pPr>
              <a:defRPr/>
            </a:pPr>
            <a:endParaRPr lang="en-IE"/>
          </a:p>
        </p:txBody>
      </p:sp>
      <p:sp>
        <p:nvSpPr>
          <p:cNvPr id="17411" name="Rectangle 3">
            <a:extLst>
              <a:ext uri="{FF2B5EF4-FFF2-40B4-BE49-F238E27FC236}">
                <a16:creationId xmlns:a16="http://schemas.microsoft.com/office/drawing/2014/main" id="{50C64AE7-5771-4C10-A0C5-8D17B9816510}"/>
              </a:ext>
            </a:extLst>
          </p:cNvPr>
          <p:cNvSpPr>
            <a:spLocks noGrp="1" noChangeArrowheads="1"/>
          </p:cNvSpPr>
          <p:nvPr>
            <p:ph type="dt" idx="1"/>
          </p:nvPr>
        </p:nvSpPr>
        <p:spPr bwMode="auto">
          <a:xfrm>
            <a:off x="3885120" y="0"/>
            <a:ext cx="2971336" cy="4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IE"/>
          </a:p>
        </p:txBody>
      </p:sp>
      <p:sp>
        <p:nvSpPr>
          <p:cNvPr id="3076" name="Rectangle 4"/>
          <p:cNvSpPr>
            <a:spLocks noGrp="1" noRot="1" noChangeAspect="1" noChangeArrowheads="1" noTextEdit="1"/>
          </p:cNvSpPr>
          <p:nvPr>
            <p:ph type="sldImg" idx="2"/>
          </p:nvPr>
        </p:nvSpPr>
        <p:spPr bwMode="auto">
          <a:xfrm>
            <a:off x="942975" y="746125"/>
            <a:ext cx="4973638"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FCE66508-9FA6-46C8-9854-34103033F9DE}"/>
              </a:ext>
            </a:extLst>
          </p:cNvPr>
          <p:cNvSpPr>
            <a:spLocks noGrp="1" noChangeArrowheads="1"/>
          </p:cNvSpPr>
          <p:nvPr>
            <p:ph type="body" sz="quarter" idx="3"/>
          </p:nvPr>
        </p:nvSpPr>
        <p:spPr bwMode="auto">
          <a:xfrm>
            <a:off x="685337" y="4724917"/>
            <a:ext cx="5487326" cy="4474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17414" name="Rectangle 6">
            <a:extLst>
              <a:ext uri="{FF2B5EF4-FFF2-40B4-BE49-F238E27FC236}">
                <a16:creationId xmlns:a16="http://schemas.microsoft.com/office/drawing/2014/main" id="{B80F41B3-29AB-420A-BD01-FA1262759037}"/>
              </a:ext>
            </a:extLst>
          </p:cNvPr>
          <p:cNvSpPr>
            <a:spLocks noGrp="1" noChangeArrowheads="1"/>
          </p:cNvSpPr>
          <p:nvPr>
            <p:ph type="ftr" sz="quarter" idx="4"/>
          </p:nvPr>
        </p:nvSpPr>
        <p:spPr bwMode="auto">
          <a:xfrm>
            <a:off x="1" y="9446470"/>
            <a:ext cx="2971337" cy="4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b" anchorCtr="0" compatLnSpc="1">
            <a:prstTxWarp prst="textNoShape">
              <a:avLst/>
            </a:prstTxWarp>
          </a:bodyPr>
          <a:lstStyle>
            <a:lvl1pPr eaLnBrk="1" hangingPunct="1">
              <a:defRPr sz="1200">
                <a:latin typeface="Arial" charset="0"/>
                <a:cs typeface="Arial" charset="0"/>
              </a:defRPr>
            </a:lvl1pPr>
          </a:lstStyle>
          <a:p>
            <a:pPr>
              <a:defRPr/>
            </a:pPr>
            <a:endParaRPr lang="en-IE"/>
          </a:p>
        </p:txBody>
      </p:sp>
      <p:sp>
        <p:nvSpPr>
          <p:cNvPr id="17415" name="Rectangle 7">
            <a:extLst>
              <a:ext uri="{FF2B5EF4-FFF2-40B4-BE49-F238E27FC236}">
                <a16:creationId xmlns:a16="http://schemas.microsoft.com/office/drawing/2014/main" id="{2454F4F7-A6DF-4F56-806B-AB9A342F52D2}"/>
              </a:ext>
            </a:extLst>
          </p:cNvPr>
          <p:cNvSpPr>
            <a:spLocks noGrp="1" noChangeArrowheads="1"/>
          </p:cNvSpPr>
          <p:nvPr>
            <p:ph type="sldNum" sz="quarter" idx="5"/>
          </p:nvPr>
        </p:nvSpPr>
        <p:spPr bwMode="auto">
          <a:xfrm>
            <a:off x="3885120" y="9446470"/>
            <a:ext cx="2971336" cy="4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b" anchorCtr="0" compatLnSpc="1">
            <a:prstTxWarp prst="textNoShape">
              <a:avLst/>
            </a:prstTxWarp>
          </a:bodyPr>
          <a:lstStyle>
            <a:lvl1pPr algn="r" eaLnBrk="1" hangingPunct="1">
              <a:defRPr sz="1200"/>
            </a:lvl1pPr>
          </a:lstStyle>
          <a:p>
            <a:fld id="{82D78038-9F06-419B-A634-E48307815C35}" type="slidenum">
              <a:rPr lang="en-IE" altLang="en-US"/>
              <a:pPr/>
              <a:t>‹#›</a:t>
            </a:fld>
            <a:endParaRPr lang="en-IE" altLang="en-US"/>
          </a:p>
        </p:txBody>
      </p:sp>
    </p:spTree>
    <p:extLst>
      <p:ext uri="{BB962C8B-B14F-4D97-AF65-F5344CB8AC3E}">
        <p14:creationId xmlns:p14="http://schemas.microsoft.com/office/powerpoint/2010/main" val="14841280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a:t>
            </a:fld>
            <a:endParaRPr lang="en-IE" altLang="en-US"/>
          </a:p>
        </p:txBody>
      </p:sp>
    </p:spTree>
    <p:extLst>
      <p:ext uri="{BB962C8B-B14F-4D97-AF65-F5344CB8AC3E}">
        <p14:creationId xmlns:p14="http://schemas.microsoft.com/office/powerpoint/2010/main" val="2848883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organisation attempts to improve the</a:t>
            </a:r>
            <a:r>
              <a:rPr lang="en-IE" baseline="0" dirty="0"/>
              <a:t> timing response. ISRs are short, and set status flags, while the main loop processes the less time critical tasks.</a:t>
            </a:r>
          </a:p>
          <a:p>
            <a:r>
              <a:rPr lang="en-IE" baseline="0" dirty="0"/>
              <a:t>This means that the main loop can be very messy, and again timing is hard to predict.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6</a:t>
            </a:fld>
            <a:endParaRPr lang="en-IE" altLang="en-US"/>
          </a:p>
        </p:txBody>
      </p:sp>
    </p:spTree>
    <p:extLst>
      <p:ext uri="{BB962C8B-B14F-4D97-AF65-F5344CB8AC3E}">
        <p14:creationId xmlns:p14="http://schemas.microsoft.com/office/powerpoint/2010/main" val="1596535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err="1"/>
              <a:t>FreeRTOS</a:t>
            </a:r>
            <a:r>
              <a:rPr lang="en-IE" dirty="0"/>
              <a:t> provides the core real time scheduling functionality, inter-task communication, timing and synchronisation primitives only. This means it is more accurately described as a real time kernel, or real time executive. Additional functionality, such as a command console interface, or networking stacks, can then be included with add-on components.</a:t>
            </a:r>
          </a:p>
          <a:p>
            <a:endParaRPr lang="en-IE" dirty="0"/>
          </a:p>
        </p:txBody>
      </p:sp>
      <p:sp>
        <p:nvSpPr>
          <p:cNvPr id="4" name="Slide Number Placeholder 3"/>
          <p:cNvSpPr>
            <a:spLocks noGrp="1"/>
          </p:cNvSpPr>
          <p:nvPr>
            <p:ph type="sldNum" sz="quarter" idx="5"/>
          </p:nvPr>
        </p:nvSpPr>
        <p:spPr/>
        <p:txBody>
          <a:bodyPr/>
          <a:lstStyle/>
          <a:p>
            <a:fld id="{82D78038-9F06-419B-A634-E48307815C35}" type="slidenum">
              <a:rPr lang="en-IE" altLang="en-US" smtClean="0"/>
              <a:pPr/>
              <a:t>12</a:t>
            </a:fld>
            <a:endParaRPr lang="en-IE" altLang="en-US"/>
          </a:p>
        </p:txBody>
      </p:sp>
    </p:spTree>
    <p:extLst>
      <p:ext uri="{BB962C8B-B14F-4D97-AF65-F5344CB8AC3E}">
        <p14:creationId xmlns:p14="http://schemas.microsoft.com/office/powerpoint/2010/main" val="161738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RTOS can be the best</a:t>
            </a:r>
            <a:r>
              <a:rPr lang="en-IE" baseline="0" dirty="0"/>
              <a:t> option for more complex embedded systems. High priority tasks can have guaranteed timing. The disadvantages are costs and complexity as you need to learn how to set up and work with the RTOS. The advantage is that the system becomes more predictable and the code for individual tasks can be easier to develop and can be made independent (within limits) of each other.</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13</a:t>
            </a:fld>
            <a:endParaRPr lang="en-IE" altLang="en-US"/>
          </a:p>
        </p:txBody>
      </p:sp>
    </p:spTree>
    <p:extLst>
      <p:ext uri="{BB962C8B-B14F-4D97-AF65-F5344CB8AC3E}">
        <p14:creationId xmlns:p14="http://schemas.microsoft.com/office/powerpoint/2010/main" val="6550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386" name="Rectangle 2"/>
          <p:cNvSpPr>
            <a:spLocks noGrp="1" noChangeArrowheads="1"/>
          </p:cNvSpPr>
          <p:nvPr>
            <p:ph type="ctrTitle"/>
          </p:nvPr>
        </p:nvSpPr>
        <p:spPr>
          <a:xfrm>
            <a:off x="914400" y="1524000"/>
            <a:ext cx="7623175" cy="1752600"/>
          </a:xfrm>
        </p:spPr>
        <p:txBody>
          <a:bodyPr/>
          <a:lstStyle>
            <a:lvl1pPr>
              <a:defRPr sz="3400"/>
            </a:lvl1pPr>
          </a:lstStyle>
          <a:p>
            <a:pPr lvl="0"/>
            <a:r>
              <a:rPr lang="en-IE" altLang="en-US" noProof="0"/>
              <a:t>Click to edit Master title style</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IE" altLang="en-US" noProof="0"/>
              <a:t>Click to edit Master subtitle style</a:t>
            </a:r>
          </a:p>
        </p:txBody>
      </p:sp>
      <p:sp>
        <p:nvSpPr>
          <p:cNvPr id="6" name="Rectangle 4">
            <a:extLst>
              <a:ext uri="{FF2B5EF4-FFF2-40B4-BE49-F238E27FC236}">
                <a16:creationId xmlns:a16="http://schemas.microsoft.com/office/drawing/2014/main" id="{8AE628FB-ACFE-48A4-B69E-F28FD7759AB8}"/>
              </a:ext>
            </a:extLst>
          </p:cNvPr>
          <p:cNvSpPr>
            <a:spLocks noGrp="1" noChangeArrowheads="1"/>
          </p:cNvSpPr>
          <p:nvPr>
            <p:ph type="dt" sz="half" idx="10"/>
          </p:nvPr>
        </p:nvSpPr>
        <p:spPr/>
        <p:txBody>
          <a:bodyPr/>
          <a:lstStyle>
            <a:lvl1pPr>
              <a:defRPr/>
            </a:lvl1pPr>
          </a:lstStyle>
          <a:p>
            <a:pPr>
              <a:defRPr/>
            </a:pPr>
            <a:r>
              <a:rPr lang="en-US" altLang="en-US"/>
              <a:t>Spring 2019</a:t>
            </a:r>
            <a:endParaRPr lang="en-IE" altLang="en-US"/>
          </a:p>
        </p:txBody>
      </p:sp>
      <p:sp>
        <p:nvSpPr>
          <p:cNvPr id="7" name="Rectangle 5">
            <a:extLst>
              <a:ext uri="{FF2B5EF4-FFF2-40B4-BE49-F238E27FC236}">
                <a16:creationId xmlns:a16="http://schemas.microsoft.com/office/drawing/2014/main" id="{1FFEC5AF-4338-43D6-B111-46449E451CBE}"/>
              </a:ext>
            </a:extLst>
          </p:cNvPr>
          <p:cNvSpPr>
            <a:spLocks noGrp="1" noChangeArrowheads="1"/>
          </p:cNvSpPr>
          <p:nvPr>
            <p:ph type="ftr" sz="quarter" idx="11"/>
          </p:nvPr>
        </p:nvSpPr>
        <p:spPr>
          <a:xfrm>
            <a:off x="3124200" y="6243638"/>
            <a:ext cx="2895600" cy="457200"/>
          </a:xfrm>
        </p:spPr>
        <p:txBody>
          <a:bodyPr/>
          <a:lstStyle>
            <a:lvl1pPr>
              <a:defRPr/>
            </a:lvl1pPr>
          </a:lstStyle>
          <a:p>
            <a:pPr>
              <a:defRPr/>
            </a:pPr>
            <a:r>
              <a:rPr lang="en-IE" altLang="en-US"/>
              <a:t>Lecture 13</a:t>
            </a:r>
          </a:p>
        </p:txBody>
      </p:sp>
      <p:sp>
        <p:nvSpPr>
          <p:cNvPr id="8" name="Rectangle 6">
            <a:extLst>
              <a:ext uri="{FF2B5EF4-FFF2-40B4-BE49-F238E27FC236}">
                <a16:creationId xmlns:a16="http://schemas.microsoft.com/office/drawing/2014/main" id="{E2578602-52F6-407A-94C1-934E6D89CE4F}"/>
              </a:ext>
            </a:extLst>
          </p:cNvPr>
          <p:cNvSpPr>
            <a:spLocks noGrp="1" noChangeArrowheads="1"/>
          </p:cNvSpPr>
          <p:nvPr>
            <p:ph type="sldNum" sz="quarter" idx="12"/>
          </p:nvPr>
        </p:nvSpPr>
        <p:spPr/>
        <p:txBody>
          <a:bodyPr/>
          <a:lstStyle>
            <a:lvl1pPr>
              <a:defRPr/>
            </a:lvl1pPr>
          </a:lstStyle>
          <a:p>
            <a:fld id="{C6AB795E-2992-41FB-9AFE-FDD23EF301EC}" type="slidenum">
              <a:rPr lang="en-IE" altLang="en-US"/>
              <a:pPr/>
              <a:t>‹#›</a:t>
            </a:fld>
            <a:endParaRPr lang="en-IE" altLang="en-US"/>
          </a:p>
        </p:txBody>
      </p:sp>
    </p:spTree>
    <p:extLst>
      <p:ext uri="{BB962C8B-B14F-4D97-AF65-F5344CB8AC3E}">
        <p14:creationId xmlns:p14="http://schemas.microsoft.com/office/powerpoint/2010/main" val="331221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76A2425E-98D4-4FBF-AF67-8C9D6C7FC7FE}" type="slidenum">
              <a:rPr lang="en-IE" altLang="en-US"/>
              <a:pPr/>
              <a:t>‹#›</a:t>
            </a:fld>
            <a:endParaRPr lang="en-IE" altLang="en-US"/>
          </a:p>
        </p:txBody>
      </p:sp>
    </p:spTree>
    <p:extLst>
      <p:ext uri="{BB962C8B-B14F-4D97-AF65-F5344CB8AC3E}">
        <p14:creationId xmlns:p14="http://schemas.microsoft.com/office/powerpoint/2010/main" val="47722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8913"/>
            <a:ext cx="2057400" cy="5942012"/>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188913"/>
            <a:ext cx="6019800" cy="5942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E790B3FF-503E-44DE-B03C-217DF22481CF}" type="slidenum">
              <a:rPr lang="en-IE" altLang="en-US"/>
              <a:pPr/>
              <a:t>‹#›</a:t>
            </a:fld>
            <a:endParaRPr lang="en-IE" altLang="en-US"/>
          </a:p>
        </p:txBody>
      </p:sp>
    </p:spTree>
    <p:extLst>
      <p:ext uri="{BB962C8B-B14F-4D97-AF65-F5344CB8AC3E}">
        <p14:creationId xmlns:p14="http://schemas.microsoft.com/office/powerpoint/2010/main" val="72078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647700"/>
          </a:xfrm>
        </p:spPr>
        <p:txBody>
          <a:bodyPr/>
          <a:lstStyle/>
          <a:p>
            <a:r>
              <a:rPr lang="en-US"/>
              <a:t>Click to edit Master title style</a:t>
            </a:r>
            <a:endParaRPr lang="en-IE"/>
          </a:p>
        </p:txBody>
      </p:sp>
      <p:sp>
        <p:nvSpPr>
          <p:cNvPr id="3" name="Table Placeholder 2"/>
          <p:cNvSpPr>
            <a:spLocks noGrp="1"/>
          </p:cNvSpPr>
          <p:nvPr>
            <p:ph type="tbl" idx="1"/>
          </p:nvPr>
        </p:nvSpPr>
        <p:spPr>
          <a:xfrm>
            <a:off x="457200" y="908050"/>
            <a:ext cx="8229600" cy="5222875"/>
          </a:xfrm>
        </p:spPr>
        <p:txBody>
          <a:bodyPr/>
          <a:lstStyle/>
          <a:p>
            <a:pPr lvl="0"/>
            <a:endParaRPr lang="en-IE" noProof="0"/>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ACD60EC2-F83B-4EA5-89D7-D13ADD964D29}" type="slidenum">
              <a:rPr lang="en-IE" altLang="en-US"/>
              <a:pPr/>
              <a:t>‹#›</a:t>
            </a:fld>
            <a:endParaRPr lang="en-IE" altLang="en-US"/>
          </a:p>
        </p:txBody>
      </p:sp>
    </p:spTree>
    <p:extLst>
      <p:ext uri="{BB962C8B-B14F-4D97-AF65-F5344CB8AC3E}">
        <p14:creationId xmlns:p14="http://schemas.microsoft.com/office/powerpoint/2010/main" val="411259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BEDFABE9-A1F0-4D25-A546-B48E1EC44F84}" type="slidenum">
              <a:rPr lang="en-IE" altLang="en-US"/>
              <a:pPr/>
              <a:t>‹#›</a:t>
            </a:fld>
            <a:endParaRPr lang="en-IE" altLang="en-US"/>
          </a:p>
        </p:txBody>
      </p:sp>
    </p:spTree>
    <p:extLst>
      <p:ext uri="{BB962C8B-B14F-4D97-AF65-F5344CB8AC3E}">
        <p14:creationId xmlns:p14="http://schemas.microsoft.com/office/powerpoint/2010/main" val="268682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351173D2-418A-47DD-A23C-C5D14B0AAB3D}" type="slidenum">
              <a:rPr lang="en-IE" altLang="en-US"/>
              <a:pPr/>
              <a:t>‹#›</a:t>
            </a:fld>
            <a:endParaRPr lang="en-IE" altLang="en-US"/>
          </a:p>
        </p:txBody>
      </p:sp>
    </p:spTree>
    <p:extLst>
      <p:ext uri="{BB962C8B-B14F-4D97-AF65-F5344CB8AC3E}">
        <p14:creationId xmlns:p14="http://schemas.microsoft.com/office/powerpoint/2010/main" val="211501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908050"/>
            <a:ext cx="4038600" cy="522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908050"/>
            <a:ext cx="4038600" cy="522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6"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7"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71874E5F-DAEC-4CA2-8834-37FB243B2B13}" type="slidenum">
              <a:rPr lang="en-IE" altLang="en-US"/>
              <a:pPr/>
              <a:t>‹#›</a:t>
            </a:fld>
            <a:endParaRPr lang="en-IE" altLang="en-US"/>
          </a:p>
        </p:txBody>
      </p:sp>
    </p:spTree>
    <p:extLst>
      <p:ext uri="{BB962C8B-B14F-4D97-AF65-F5344CB8AC3E}">
        <p14:creationId xmlns:p14="http://schemas.microsoft.com/office/powerpoint/2010/main" val="2103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8"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9"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A2B58BCF-E64A-438B-BFF1-976839A23CF3}" type="slidenum">
              <a:rPr lang="en-IE" altLang="en-US"/>
              <a:pPr/>
              <a:t>‹#›</a:t>
            </a:fld>
            <a:endParaRPr lang="en-IE" altLang="en-US"/>
          </a:p>
        </p:txBody>
      </p:sp>
    </p:spTree>
    <p:extLst>
      <p:ext uri="{BB962C8B-B14F-4D97-AF65-F5344CB8AC3E}">
        <p14:creationId xmlns:p14="http://schemas.microsoft.com/office/powerpoint/2010/main" val="30606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4"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5"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0358CAD8-78B5-4715-9523-5EB050334FBB}" type="slidenum">
              <a:rPr lang="en-IE" altLang="en-US"/>
              <a:pPr/>
              <a:t>‹#›</a:t>
            </a:fld>
            <a:endParaRPr lang="en-IE" altLang="en-US"/>
          </a:p>
        </p:txBody>
      </p:sp>
    </p:spTree>
    <p:extLst>
      <p:ext uri="{BB962C8B-B14F-4D97-AF65-F5344CB8AC3E}">
        <p14:creationId xmlns:p14="http://schemas.microsoft.com/office/powerpoint/2010/main" val="217725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3"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4"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67A28AD9-E164-47E9-A133-BC0A8A9B8613}" type="slidenum">
              <a:rPr lang="en-IE" altLang="en-US"/>
              <a:pPr/>
              <a:t>‹#›</a:t>
            </a:fld>
            <a:endParaRPr lang="en-IE" altLang="en-US"/>
          </a:p>
        </p:txBody>
      </p:sp>
    </p:spTree>
    <p:extLst>
      <p:ext uri="{BB962C8B-B14F-4D97-AF65-F5344CB8AC3E}">
        <p14:creationId xmlns:p14="http://schemas.microsoft.com/office/powerpoint/2010/main" val="343190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6"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7"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3FF5495F-ABC7-4D7D-AACD-1388F0121A21}" type="slidenum">
              <a:rPr lang="en-IE" altLang="en-US"/>
              <a:pPr/>
              <a:t>‹#›</a:t>
            </a:fld>
            <a:endParaRPr lang="en-IE" altLang="en-US"/>
          </a:p>
        </p:txBody>
      </p:sp>
    </p:spTree>
    <p:extLst>
      <p:ext uri="{BB962C8B-B14F-4D97-AF65-F5344CB8AC3E}">
        <p14:creationId xmlns:p14="http://schemas.microsoft.com/office/powerpoint/2010/main" val="79634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6"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13</a:t>
            </a:r>
          </a:p>
        </p:txBody>
      </p:sp>
      <p:sp>
        <p:nvSpPr>
          <p:cNvPr id="7"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7E9A50F8-407A-4F90-8D31-B36F606E59DD}" type="slidenum">
              <a:rPr lang="en-IE" altLang="en-US"/>
              <a:pPr/>
              <a:t>‹#›</a:t>
            </a:fld>
            <a:endParaRPr lang="en-IE" altLang="en-US"/>
          </a:p>
        </p:txBody>
      </p:sp>
    </p:spTree>
    <p:extLst>
      <p:ext uri="{BB962C8B-B14F-4D97-AF65-F5344CB8AC3E}">
        <p14:creationId xmlns:p14="http://schemas.microsoft.com/office/powerpoint/2010/main" val="11556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E" altLang="en-US"/>
              <a:t>Click to edit Master title style</a:t>
            </a:r>
          </a:p>
        </p:txBody>
      </p:sp>
      <p:sp>
        <p:nvSpPr>
          <p:cNvPr id="1027" name="Rectangle 3"/>
          <p:cNvSpPr>
            <a:spLocks noGrp="1" noChangeArrowheads="1"/>
          </p:cNvSpPr>
          <p:nvPr>
            <p:ph type="body" idx="1"/>
          </p:nvPr>
        </p:nvSpPr>
        <p:spPr bwMode="auto">
          <a:xfrm>
            <a:off x="457200" y="908050"/>
            <a:ext cx="82296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E" altLang="en-US"/>
              <a:t>Click to edit Master text styles</a:t>
            </a:r>
          </a:p>
          <a:p>
            <a:pPr lvl="1"/>
            <a:r>
              <a:rPr lang="en-IE" altLang="en-US"/>
              <a:t>Second level</a:t>
            </a:r>
          </a:p>
          <a:p>
            <a:pPr lvl="2"/>
            <a:r>
              <a:rPr lang="en-IE" altLang="en-US"/>
              <a:t>Third level</a:t>
            </a:r>
          </a:p>
          <a:p>
            <a:pPr lvl="3"/>
            <a:r>
              <a:rPr lang="en-IE" altLang="en-US"/>
              <a:t>Fourth level</a:t>
            </a:r>
          </a:p>
          <a:p>
            <a:pPr lvl="4"/>
            <a:r>
              <a:rPr lang="en-IE" altLang="en-US"/>
              <a:t>Fifth level</a:t>
            </a:r>
          </a:p>
        </p:txBody>
      </p:sp>
      <p:sp>
        <p:nvSpPr>
          <p:cNvPr id="15364" name="Rectangle 4">
            <a:extLst>
              <a:ext uri="{FF2B5EF4-FFF2-40B4-BE49-F238E27FC236}">
                <a16:creationId xmlns:a16="http://schemas.microsoft.com/office/drawing/2014/main" id="{BABAB8EE-DC4E-4EFA-B182-E26333643113}"/>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atin typeface="Arial" charset="0"/>
                <a:cs typeface="Arial" charset="0"/>
              </a:defRPr>
            </a:lvl1pPr>
          </a:lstStyle>
          <a:p>
            <a:pPr>
              <a:defRPr/>
            </a:pPr>
            <a:r>
              <a:rPr lang="en-US" altLang="en-US"/>
              <a:t>Spring 2019</a:t>
            </a:r>
            <a:endParaRPr lang="en-IE" altLang="en-US"/>
          </a:p>
        </p:txBody>
      </p:sp>
      <p:sp>
        <p:nvSpPr>
          <p:cNvPr id="15365" name="Rectangle 5">
            <a:extLst>
              <a:ext uri="{FF2B5EF4-FFF2-40B4-BE49-F238E27FC236}">
                <a16:creationId xmlns:a16="http://schemas.microsoft.com/office/drawing/2014/main" id="{06F91DBD-C2D1-4DAE-9444-724D6372EEC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000">
                <a:latin typeface="Arial" charset="0"/>
                <a:cs typeface="Arial" charset="0"/>
              </a:defRPr>
            </a:lvl1pPr>
          </a:lstStyle>
          <a:p>
            <a:pPr>
              <a:defRPr/>
            </a:pPr>
            <a:r>
              <a:rPr lang="en-IE" altLang="en-US"/>
              <a:t>Lecture 13</a:t>
            </a:r>
          </a:p>
        </p:txBody>
      </p:sp>
      <p:sp>
        <p:nvSpPr>
          <p:cNvPr id="15366" name="Rectangle 6">
            <a:extLst>
              <a:ext uri="{FF2B5EF4-FFF2-40B4-BE49-F238E27FC236}">
                <a16:creationId xmlns:a16="http://schemas.microsoft.com/office/drawing/2014/main" id="{9A8368F0-C529-4086-BAD7-26E374DFDF2E}"/>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fld id="{03B3636E-62EF-4D06-B875-1EED8D9631B0}" type="slidenum">
              <a:rPr lang="en-IE" altLang="en-US"/>
              <a:pPr/>
              <a:t>‹#›</a:t>
            </a:fld>
            <a:endParaRPr lang="en-IE"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cSld>
  <p:clrMap bg1="lt1" tx1="dk1" bg2="lt2" tx2="dk2" accent1="accent1" accent2="accent2" accent3="accent3" accent4="accent4" accent5="accent5" accent6="accent6" hlink="hlink" folHlink="folHlink"/>
  <p:sldLayoutIdLst>
    <p:sldLayoutId id="2147483879"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www.freerto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micrium.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dt" sz="quarter" idx="10"/>
          </p:nvPr>
        </p:nvSpPr>
        <p:spPr>
          <a:noFill/>
        </p:spPr>
        <p:txBody>
          <a:bodyPr/>
          <a:lstStyle>
            <a:lvl1pPr>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1000"/>
              <a:t>Spring 2019</a:t>
            </a:r>
            <a:endParaRPr lang="en-IE" altLang="en-US" sz="1000"/>
          </a:p>
        </p:txBody>
      </p:sp>
      <p:sp>
        <p:nvSpPr>
          <p:cNvPr id="5123" name="Rectangle 5"/>
          <p:cNvSpPr>
            <a:spLocks noGrp="1" noChangeArrowheads="1"/>
          </p:cNvSpPr>
          <p:nvPr>
            <p:ph type="ftr" sz="quarter" idx="11"/>
          </p:nvPr>
        </p:nvSpPr>
        <p:spPr>
          <a:noFill/>
        </p:spPr>
        <p:txBody>
          <a:bodyPr/>
          <a:lstStyle>
            <a:lvl1pPr>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IE" altLang="en-US" sz="1000"/>
              <a:t>Lecture 13</a:t>
            </a:r>
          </a:p>
        </p:txBody>
      </p:sp>
      <p:sp>
        <p:nvSpPr>
          <p:cNvPr id="5124" name="Rectangle 6"/>
          <p:cNvSpPr>
            <a:spLocks noGrp="1" noChangeArrowheads="1"/>
          </p:cNvSpPr>
          <p:nvPr>
            <p:ph type="sldNum" sz="quarter" idx="12"/>
          </p:nvPr>
        </p:nvSpPr>
        <p:spPr>
          <a:noFill/>
        </p:spPr>
        <p:txBody>
          <a:bodyPr/>
          <a:lstStyle>
            <a:lvl1pPr>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fld id="{EFB4A196-E8AA-441C-B267-4C29E5FE499F}" type="slidenum">
              <a:rPr lang="en-IE" altLang="en-US" sz="1000"/>
              <a:pPr>
                <a:spcBef>
                  <a:spcPct val="0"/>
                </a:spcBef>
                <a:buClrTx/>
                <a:buSzTx/>
                <a:buFontTx/>
                <a:buNone/>
              </a:pPr>
              <a:t>1</a:t>
            </a:fld>
            <a:endParaRPr lang="en-IE" altLang="en-US" sz="1000"/>
          </a:p>
        </p:txBody>
      </p:sp>
      <p:sp>
        <p:nvSpPr>
          <p:cNvPr id="5125" name="Rectangle 2"/>
          <p:cNvSpPr>
            <a:spLocks noGrp="1" noChangeArrowheads="1"/>
          </p:cNvSpPr>
          <p:nvPr>
            <p:ph type="ctrTitle"/>
          </p:nvPr>
        </p:nvSpPr>
        <p:spPr>
          <a:xfrm>
            <a:off x="611188" y="1524000"/>
            <a:ext cx="8424862" cy="1752600"/>
          </a:xfrm>
        </p:spPr>
        <p:txBody>
          <a:bodyPr/>
          <a:lstStyle/>
          <a:p>
            <a:pPr eaLnBrk="1" hangingPunct="1"/>
            <a:r>
              <a:rPr lang="en-IE" altLang="en-US" dirty="0"/>
              <a:t>ED5502</a:t>
            </a:r>
            <a:br>
              <a:rPr lang="en-IE" altLang="en-US" dirty="0"/>
            </a:br>
            <a:r>
              <a:rPr lang="en-IE" altLang="en-US" dirty="0"/>
              <a:t>Embedded Software</a:t>
            </a:r>
          </a:p>
        </p:txBody>
      </p:sp>
      <p:sp>
        <p:nvSpPr>
          <p:cNvPr id="5126" name="Rectangle 3"/>
          <p:cNvSpPr>
            <a:spLocks noGrp="1" noChangeArrowheads="1"/>
          </p:cNvSpPr>
          <p:nvPr>
            <p:ph type="subTitle" idx="1"/>
          </p:nvPr>
        </p:nvSpPr>
        <p:spPr/>
        <p:txBody>
          <a:bodyPr/>
          <a:lstStyle/>
          <a:p>
            <a:pPr eaLnBrk="1" hangingPunct="1">
              <a:lnSpc>
                <a:spcPct val="90000"/>
              </a:lnSpc>
            </a:pPr>
            <a:r>
              <a:rPr lang="en-IE" altLang="en-US" sz="2400" dirty="0"/>
              <a:t>Lecture 13: </a:t>
            </a:r>
          </a:p>
          <a:p>
            <a:pPr eaLnBrk="1" hangingPunct="1">
              <a:lnSpc>
                <a:spcPct val="90000"/>
              </a:lnSpc>
            </a:pPr>
            <a:r>
              <a:rPr lang="en-IE" altLang="en-US" sz="2400" dirty="0"/>
              <a:t>STM32 and RTOS: </a:t>
            </a:r>
            <a:r>
              <a:rPr lang="en-IE" altLang="en-US" sz="2400" dirty="0" err="1"/>
              <a:t>FreeRTOS</a:t>
            </a:r>
            <a:endParaRPr lang="en-IE" altLang="en-US" sz="2400" dirty="0"/>
          </a:p>
          <a:p>
            <a:pPr eaLnBrk="1" hangingPunct="1">
              <a:lnSpc>
                <a:spcPct val="90000"/>
              </a:lnSpc>
            </a:pPr>
            <a:r>
              <a:rPr lang="en-IE" altLang="en-US" sz="2400" dirty="0"/>
              <a:t>Ciaran MacNamee</a:t>
            </a:r>
          </a:p>
        </p:txBody>
      </p:sp>
      <p:sp>
        <p:nvSpPr>
          <p:cNvPr id="7" name="Text Box 8"/>
          <p:cNvSpPr txBox="1">
            <a:spLocks noChangeArrowheads="1"/>
          </p:cNvSpPr>
          <p:nvPr/>
        </p:nvSpPr>
        <p:spPr bwMode="auto">
          <a:xfrm>
            <a:off x="6228184" y="5309905"/>
            <a:ext cx="3097212"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50000"/>
              </a:spcBef>
              <a:buClrTx/>
              <a:buSzTx/>
              <a:buFontTx/>
              <a:buNone/>
            </a:pPr>
            <a:r>
              <a:rPr lang="en-IE" altLang="en-US" sz="1800" dirty="0"/>
              <a:t>See </a:t>
            </a:r>
            <a:r>
              <a:rPr lang="en-IE" altLang="en-US" sz="1800" dirty="0">
                <a:hlinkClick r:id="rId6"/>
              </a:rPr>
              <a:t>www.micrium.com</a:t>
            </a:r>
            <a:r>
              <a:rPr lang="en-IE" altLang="en-US" sz="1800" dirty="0"/>
              <a:t> for </a:t>
            </a:r>
            <a:r>
              <a:rPr lang="en-IE" altLang="en-US" sz="1800" dirty="0" err="1"/>
              <a:t>uCOS</a:t>
            </a:r>
            <a:r>
              <a:rPr lang="en-IE" altLang="en-US" sz="1800" dirty="0"/>
              <a:t>-III &amp; </a:t>
            </a:r>
            <a:r>
              <a:rPr lang="en-IE" altLang="en-US" sz="1800" dirty="0" err="1"/>
              <a:t>uCOS</a:t>
            </a:r>
            <a:r>
              <a:rPr lang="en-IE" altLang="en-US" sz="1800" dirty="0"/>
              <a:t>-II RTOS</a:t>
            </a:r>
          </a:p>
          <a:p>
            <a:pPr>
              <a:spcBef>
                <a:spcPct val="50000"/>
              </a:spcBef>
              <a:buClrTx/>
              <a:buSzTx/>
              <a:buFontTx/>
              <a:buNone/>
            </a:pPr>
            <a:r>
              <a:rPr lang="en-US" altLang="en-US" sz="1800" dirty="0"/>
              <a:t>See </a:t>
            </a:r>
            <a:r>
              <a:rPr lang="en-US" altLang="en-US" sz="1800" dirty="0">
                <a:hlinkClick r:id="rId7"/>
              </a:rPr>
              <a:t>www.freertos.org</a:t>
            </a:r>
            <a:r>
              <a:rPr lang="en-US" altLang="en-US" sz="1800" dirty="0"/>
              <a:t> for </a:t>
            </a:r>
            <a:r>
              <a:rPr lang="en-US" altLang="en-US" sz="1800" dirty="0" err="1"/>
              <a:t>FreeRTOS</a:t>
            </a:r>
            <a:endParaRPr lang="en-US"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6D2028D3-C206-47A5-81EE-51D4608A3830}" type="slidenum">
              <a:rPr lang="en-GB" altLang="en-US" sz="1200"/>
              <a:pPr>
                <a:spcBef>
                  <a:spcPct val="0"/>
                </a:spcBef>
                <a:buClrTx/>
                <a:buSzTx/>
                <a:buFontTx/>
                <a:buNone/>
              </a:pPr>
              <a:t>10</a:t>
            </a:fld>
            <a:endParaRPr lang="en-GB" altLang="en-US" sz="1200"/>
          </a:p>
        </p:txBody>
      </p:sp>
      <p:sp>
        <p:nvSpPr>
          <p:cNvPr id="359426" name="Rectangle 2"/>
          <p:cNvSpPr>
            <a:spLocks noGrp="1" noChangeArrowheads="1"/>
          </p:cNvSpPr>
          <p:nvPr>
            <p:ph type="title"/>
          </p:nvPr>
        </p:nvSpPr>
        <p:spPr/>
        <p:txBody>
          <a:bodyPr/>
          <a:lstStyle/>
          <a:p>
            <a:pPr eaLnBrk="1" hangingPunct="1">
              <a:defRPr/>
            </a:pPr>
            <a:r>
              <a:rPr lang="en-IE" sz="3200"/>
              <a:t>Multi-tasking</a:t>
            </a:r>
            <a:endParaRPr lang="en-US" sz="3200"/>
          </a:p>
        </p:txBody>
      </p:sp>
      <p:sp>
        <p:nvSpPr>
          <p:cNvPr id="359427" name="Rectangle 3"/>
          <p:cNvSpPr>
            <a:spLocks noGrp="1" noChangeArrowheads="1"/>
          </p:cNvSpPr>
          <p:nvPr>
            <p:ph type="body" idx="1"/>
          </p:nvPr>
        </p:nvSpPr>
        <p:spPr/>
        <p:txBody>
          <a:bodyPr/>
          <a:lstStyle/>
          <a:p>
            <a:pPr eaLnBrk="1" hangingPunct="1">
              <a:defRPr/>
            </a:pPr>
            <a:r>
              <a:rPr lang="en-IE" altLang="en-US" dirty="0"/>
              <a:t>Involves scheduling and switching the CPU among several tasks</a:t>
            </a:r>
          </a:p>
          <a:p>
            <a:pPr eaLnBrk="1" hangingPunct="1">
              <a:defRPr/>
            </a:pPr>
            <a:r>
              <a:rPr lang="en-IE" altLang="en-US" dirty="0"/>
              <a:t>CPU switches between several sequential tasks</a:t>
            </a:r>
          </a:p>
          <a:p>
            <a:r>
              <a:rPr lang="en-IE" dirty="0"/>
              <a:t>The scheduler part of the OS decides which program to run and when, providing the illusion of simultaneous execution by rapidly switching between each program</a:t>
            </a:r>
          </a:p>
          <a:p>
            <a:pPr eaLnBrk="1" hangingPunct="1">
              <a:defRPr/>
            </a:pPr>
            <a:endParaRPr lang="en-IE" altLang="en-US" dirty="0"/>
          </a:p>
        </p:txBody>
      </p:sp>
    </p:spTree>
    <p:extLst>
      <p:ext uri="{BB962C8B-B14F-4D97-AF65-F5344CB8AC3E}">
        <p14:creationId xmlns:p14="http://schemas.microsoft.com/office/powerpoint/2010/main" val="86806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F538-2B70-4337-B46D-7A3651868311}"/>
              </a:ext>
            </a:extLst>
          </p:cNvPr>
          <p:cNvSpPr>
            <a:spLocks noGrp="1"/>
          </p:cNvSpPr>
          <p:nvPr>
            <p:ph type="title"/>
          </p:nvPr>
        </p:nvSpPr>
        <p:spPr/>
        <p:txBody>
          <a:bodyPr/>
          <a:lstStyle/>
          <a:p>
            <a:r>
              <a:rPr lang="en-IE" dirty="0"/>
              <a:t>OS and RTOS</a:t>
            </a:r>
          </a:p>
        </p:txBody>
      </p:sp>
      <p:sp>
        <p:nvSpPr>
          <p:cNvPr id="3" name="Content Placeholder 2">
            <a:extLst>
              <a:ext uri="{FF2B5EF4-FFF2-40B4-BE49-F238E27FC236}">
                <a16:creationId xmlns:a16="http://schemas.microsoft.com/office/drawing/2014/main" id="{37AA4D55-6F1D-4878-B2DF-AA85D5F9C7D9}"/>
              </a:ext>
            </a:extLst>
          </p:cNvPr>
          <p:cNvSpPr>
            <a:spLocks noGrp="1"/>
          </p:cNvSpPr>
          <p:nvPr>
            <p:ph idx="1"/>
          </p:nvPr>
        </p:nvSpPr>
        <p:spPr/>
        <p:txBody>
          <a:bodyPr/>
          <a:lstStyle/>
          <a:p>
            <a:r>
              <a:rPr lang="en-IE" dirty="0"/>
              <a:t>How the scheduler decides which program to run and when determines the type of OS</a:t>
            </a:r>
          </a:p>
          <a:p>
            <a:r>
              <a:rPr lang="en-IE" dirty="0"/>
              <a:t>Multiuser OS (Unix): scheduler will ensure each user gets a fair amount of the processing time</a:t>
            </a:r>
          </a:p>
          <a:p>
            <a:r>
              <a:rPr lang="en-IE" dirty="0"/>
              <a:t>Desktop OS scheduler (Windows) will try to ensure the computer is responsive to its user</a:t>
            </a:r>
          </a:p>
        </p:txBody>
      </p:sp>
      <p:sp>
        <p:nvSpPr>
          <p:cNvPr id="4" name="Date Placeholder 3">
            <a:extLst>
              <a:ext uri="{FF2B5EF4-FFF2-40B4-BE49-F238E27FC236}">
                <a16:creationId xmlns:a16="http://schemas.microsoft.com/office/drawing/2014/main" id="{4EEAFBFD-9795-482C-BC41-5FF6D3ED1C0F}"/>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D749C4A5-64F3-4549-AC3B-82D65BC6CC25}"/>
              </a:ext>
            </a:extLst>
          </p:cNvPr>
          <p:cNvSpPr>
            <a:spLocks noGrp="1"/>
          </p:cNvSpPr>
          <p:nvPr>
            <p:ph type="ftr" sz="quarter" idx="11"/>
          </p:nvPr>
        </p:nvSpPr>
        <p:spPr/>
        <p:txBody>
          <a:bodyPr/>
          <a:lstStyle/>
          <a:p>
            <a:pPr>
              <a:defRPr/>
            </a:pPr>
            <a:r>
              <a:rPr lang="en-IE" altLang="en-US"/>
              <a:t>Lecture 13</a:t>
            </a:r>
          </a:p>
        </p:txBody>
      </p:sp>
      <p:sp>
        <p:nvSpPr>
          <p:cNvPr id="6" name="Slide Number Placeholder 5">
            <a:extLst>
              <a:ext uri="{FF2B5EF4-FFF2-40B4-BE49-F238E27FC236}">
                <a16:creationId xmlns:a16="http://schemas.microsoft.com/office/drawing/2014/main" id="{EB353AB7-5785-44DE-9E92-A14F8E6D535F}"/>
              </a:ext>
            </a:extLst>
          </p:cNvPr>
          <p:cNvSpPr>
            <a:spLocks noGrp="1"/>
          </p:cNvSpPr>
          <p:nvPr>
            <p:ph type="sldNum" sz="quarter" idx="12"/>
          </p:nvPr>
        </p:nvSpPr>
        <p:spPr/>
        <p:txBody>
          <a:bodyPr/>
          <a:lstStyle/>
          <a:p>
            <a:fld id="{BEDFABE9-A1F0-4D25-A546-B48E1EC44F84}" type="slidenum">
              <a:rPr lang="en-IE" altLang="en-US" smtClean="0"/>
              <a:pPr/>
              <a:t>11</a:t>
            </a:fld>
            <a:endParaRPr lang="en-IE" altLang="en-US"/>
          </a:p>
        </p:txBody>
      </p:sp>
    </p:spTree>
    <p:extLst>
      <p:ext uri="{BB962C8B-B14F-4D97-AF65-F5344CB8AC3E}">
        <p14:creationId xmlns:p14="http://schemas.microsoft.com/office/powerpoint/2010/main" val="359090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F538-2B70-4337-B46D-7A3651868311}"/>
              </a:ext>
            </a:extLst>
          </p:cNvPr>
          <p:cNvSpPr>
            <a:spLocks noGrp="1"/>
          </p:cNvSpPr>
          <p:nvPr>
            <p:ph type="title"/>
          </p:nvPr>
        </p:nvSpPr>
        <p:spPr/>
        <p:txBody>
          <a:bodyPr/>
          <a:lstStyle/>
          <a:p>
            <a:r>
              <a:rPr lang="en-IE" dirty="0"/>
              <a:t>OS and RTOS</a:t>
            </a:r>
          </a:p>
        </p:txBody>
      </p:sp>
      <p:sp>
        <p:nvSpPr>
          <p:cNvPr id="3" name="Content Placeholder 2">
            <a:extLst>
              <a:ext uri="{FF2B5EF4-FFF2-40B4-BE49-F238E27FC236}">
                <a16:creationId xmlns:a16="http://schemas.microsoft.com/office/drawing/2014/main" id="{37AA4D55-6F1D-4878-B2DF-AA85D5F9C7D9}"/>
              </a:ext>
            </a:extLst>
          </p:cNvPr>
          <p:cNvSpPr>
            <a:spLocks noGrp="1"/>
          </p:cNvSpPr>
          <p:nvPr>
            <p:ph idx="1"/>
          </p:nvPr>
        </p:nvSpPr>
        <p:spPr/>
        <p:txBody>
          <a:bodyPr/>
          <a:lstStyle/>
          <a:p>
            <a:r>
              <a:rPr lang="en-IE" dirty="0"/>
              <a:t>Real time schedulers allow the user to assign a priority to each thread of execution (or Task)</a:t>
            </a:r>
          </a:p>
          <a:p>
            <a:r>
              <a:rPr lang="en-IE" dirty="0"/>
              <a:t>The scheduler then uses the priority to know which thread of execution to run next</a:t>
            </a:r>
          </a:p>
          <a:p>
            <a:r>
              <a:rPr lang="en-IE" i="1" u="sng" dirty="0"/>
              <a:t>Priority assignment enables determinism</a:t>
            </a:r>
          </a:p>
          <a:p>
            <a:r>
              <a:rPr lang="en-IE" dirty="0" err="1"/>
              <a:t>FreeRTOS</a:t>
            </a:r>
            <a:r>
              <a:rPr lang="en-IE" dirty="0"/>
              <a:t> and </a:t>
            </a:r>
            <a:r>
              <a:rPr lang="en-IE" dirty="0" err="1"/>
              <a:t>uCOS</a:t>
            </a:r>
            <a:r>
              <a:rPr lang="en-IE" dirty="0"/>
              <a:t>-III are designed to be small enough to run on a microcontroller</a:t>
            </a:r>
          </a:p>
          <a:p>
            <a:r>
              <a:rPr lang="en-IE" dirty="0"/>
              <a:t>(</a:t>
            </a:r>
            <a:r>
              <a:rPr lang="en-IE" dirty="0" err="1"/>
              <a:t>FreeRTOS</a:t>
            </a:r>
            <a:r>
              <a:rPr lang="en-IE" dirty="0"/>
              <a:t> is smaller than a full-size OS)</a:t>
            </a:r>
          </a:p>
          <a:p>
            <a:r>
              <a:rPr lang="en-IE" dirty="0"/>
              <a:t>Like a kernel with additions</a:t>
            </a:r>
          </a:p>
        </p:txBody>
      </p:sp>
      <p:sp>
        <p:nvSpPr>
          <p:cNvPr id="4" name="Date Placeholder 3">
            <a:extLst>
              <a:ext uri="{FF2B5EF4-FFF2-40B4-BE49-F238E27FC236}">
                <a16:creationId xmlns:a16="http://schemas.microsoft.com/office/drawing/2014/main" id="{4EEAFBFD-9795-482C-BC41-5FF6D3ED1C0F}"/>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D749C4A5-64F3-4549-AC3B-82D65BC6CC25}"/>
              </a:ext>
            </a:extLst>
          </p:cNvPr>
          <p:cNvSpPr>
            <a:spLocks noGrp="1"/>
          </p:cNvSpPr>
          <p:nvPr>
            <p:ph type="ftr" sz="quarter" idx="11"/>
          </p:nvPr>
        </p:nvSpPr>
        <p:spPr/>
        <p:txBody>
          <a:bodyPr/>
          <a:lstStyle/>
          <a:p>
            <a:pPr>
              <a:defRPr/>
            </a:pPr>
            <a:r>
              <a:rPr lang="en-IE" altLang="en-US"/>
              <a:t>Lecture 13</a:t>
            </a:r>
          </a:p>
        </p:txBody>
      </p:sp>
      <p:sp>
        <p:nvSpPr>
          <p:cNvPr id="6" name="Slide Number Placeholder 5">
            <a:extLst>
              <a:ext uri="{FF2B5EF4-FFF2-40B4-BE49-F238E27FC236}">
                <a16:creationId xmlns:a16="http://schemas.microsoft.com/office/drawing/2014/main" id="{EB353AB7-5785-44DE-9E92-A14F8E6D535F}"/>
              </a:ext>
            </a:extLst>
          </p:cNvPr>
          <p:cNvSpPr>
            <a:spLocks noGrp="1"/>
          </p:cNvSpPr>
          <p:nvPr>
            <p:ph type="sldNum" sz="quarter" idx="12"/>
          </p:nvPr>
        </p:nvSpPr>
        <p:spPr/>
        <p:txBody>
          <a:bodyPr/>
          <a:lstStyle/>
          <a:p>
            <a:fld id="{BEDFABE9-A1F0-4D25-A546-B48E1EC44F84}" type="slidenum">
              <a:rPr lang="en-IE" altLang="en-US" smtClean="0"/>
              <a:pPr/>
              <a:t>12</a:t>
            </a:fld>
            <a:endParaRPr lang="en-IE" altLang="en-US"/>
          </a:p>
        </p:txBody>
      </p:sp>
    </p:spTree>
    <p:extLst>
      <p:ext uri="{BB962C8B-B14F-4D97-AF65-F5344CB8AC3E}">
        <p14:creationId xmlns:p14="http://schemas.microsoft.com/office/powerpoint/2010/main" val="1572650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2"/>
            <a:ext cx="2667000" cy="1727919"/>
          </a:xfrm>
        </p:spPr>
        <p:txBody>
          <a:bodyPr/>
          <a:lstStyle/>
          <a:p>
            <a:r>
              <a:rPr lang="en-IE" dirty="0"/>
              <a:t>Real Time Operating System</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13</a:t>
            </a:fld>
            <a:endParaRPr lang="en-IE" altLang="en-US"/>
          </a:p>
        </p:txBody>
      </p:sp>
      <p:pic>
        <p:nvPicPr>
          <p:cNvPr id="3" name="Picture 2"/>
          <p:cNvPicPr>
            <a:picLocks noChangeAspect="1"/>
          </p:cNvPicPr>
          <p:nvPr/>
        </p:nvPicPr>
        <p:blipFill>
          <a:blip r:embed="rId3"/>
          <a:stretch>
            <a:fillRect/>
          </a:stretch>
        </p:blipFill>
        <p:spPr>
          <a:xfrm>
            <a:off x="2699792" y="188912"/>
            <a:ext cx="6136159" cy="5799470"/>
          </a:xfrm>
          <a:prstGeom prst="rect">
            <a:avLst/>
          </a:prstGeom>
        </p:spPr>
      </p:pic>
      <p:sp>
        <p:nvSpPr>
          <p:cNvPr id="8" name="TextBox 7"/>
          <p:cNvSpPr txBox="1"/>
          <p:nvPr/>
        </p:nvSpPr>
        <p:spPr>
          <a:xfrm>
            <a:off x="457200" y="2708920"/>
            <a:ext cx="2530624" cy="1200329"/>
          </a:xfrm>
          <a:prstGeom prst="rect">
            <a:avLst/>
          </a:prstGeom>
          <a:noFill/>
        </p:spPr>
        <p:txBody>
          <a:bodyPr wrap="square" rtlCol="0">
            <a:spAutoFit/>
          </a:bodyPr>
          <a:lstStyle/>
          <a:p>
            <a:r>
              <a:rPr lang="en-IE" sz="2400" dirty="0"/>
              <a:t>An RTOS can handle multiple tasks</a:t>
            </a:r>
          </a:p>
        </p:txBody>
      </p:sp>
      <p:sp>
        <p:nvSpPr>
          <p:cNvPr id="7" name="TextBox 6">
            <a:extLst>
              <a:ext uri="{FF2B5EF4-FFF2-40B4-BE49-F238E27FC236}">
                <a16:creationId xmlns:a16="http://schemas.microsoft.com/office/drawing/2014/main" id="{5453E6B7-3594-4BE5-9864-32270539356F}"/>
              </a:ext>
            </a:extLst>
          </p:cNvPr>
          <p:cNvSpPr txBox="1"/>
          <p:nvPr/>
        </p:nvSpPr>
        <p:spPr>
          <a:xfrm>
            <a:off x="457200" y="5559631"/>
            <a:ext cx="4433971" cy="369332"/>
          </a:xfrm>
          <a:prstGeom prst="rect">
            <a:avLst/>
          </a:prstGeom>
          <a:noFill/>
        </p:spPr>
        <p:txBody>
          <a:bodyPr wrap="none" rtlCol="0">
            <a:spAutoFit/>
          </a:bodyPr>
          <a:lstStyle/>
          <a:p>
            <a:r>
              <a:rPr lang="en-IE" dirty="0"/>
              <a:t>RTOS: Separate Timing and Functionality</a:t>
            </a:r>
          </a:p>
        </p:txBody>
      </p:sp>
    </p:spTree>
    <p:extLst>
      <p:ext uri="{BB962C8B-B14F-4D97-AF65-F5344CB8AC3E}">
        <p14:creationId xmlns:p14="http://schemas.microsoft.com/office/powerpoint/2010/main" val="298940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8E57-5959-4F78-B384-F88DFD824B66}"/>
              </a:ext>
            </a:extLst>
          </p:cNvPr>
          <p:cNvSpPr>
            <a:spLocks noGrp="1"/>
          </p:cNvSpPr>
          <p:nvPr>
            <p:ph type="title"/>
          </p:nvPr>
        </p:nvSpPr>
        <p:spPr/>
        <p:txBody>
          <a:bodyPr/>
          <a:lstStyle/>
          <a:p>
            <a:r>
              <a:rPr lang="en-IE" dirty="0"/>
              <a:t>Real-Time: Deterministic</a:t>
            </a:r>
          </a:p>
        </p:txBody>
      </p:sp>
      <p:sp>
        <p:nvSpPr>
          <p:cNvPr id="3" name="Date Placeholder 2">
            <a:extLst>
              <a:ext uri="{FF2B5EF4-FFF2-40B4-BE49-F238E27FC236}">
                <a16:creationId xmlns:a16="http://schemas.microsoft.com/office/drawing/2014/main" id="{3D2BED81-F238-4D48-AB8C-F212F3239220}"/>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8A8B8137-F181-45ED-85BA-33DC474F2FEC}"/>
              </a:ext>
            </a:extLst>
          </p:cNvPr>
          <p:cNvSpPr>
            <a:spLocks noGrp="1"/>
          </p:cNvSpPr>
          <p:nvPr>
            <p:ph type="ftr" sz="quarter" idx="11"/>
          </p:nvPr>
        </p:nvSpPr>
        <p:spPr/>
        <p:txBody>
          <a:bodyPr/>
          <a:lstStyle/>
          <a:p>
            <a:pPr>
              <a:defRPr/>
            </a:pPr>
            <a:r>
              <a:rPr lang="en-IE" altLang="en-US"/>
              <a:t>Lecture 13</a:t>
            </a:r>
          </a:p>
        </p:txBody>
      </p:sp>
      <p:sp>
        <p:nvSpPr>
          <p:cNvPr id="5" name="Slide Number Placeholder 4">
            <a:extLst>
              <a:ext uri="{FF2B5EF4-FFF2-40B4-BE49-F238E27FC236}">
                <a16:creationId xmlns:a16="http://schemas.microsoft.com/office/drawing/2014/main" id="{042BAC71-EB80-425F-8F08-B044F04D39AD}"/>
              </a:ext>
            </a:extLst>
          </p:cNvPr>
          <p:cNvSpPr>
            <a:spLocks noGrp="1"/>
          </p:cNvSpPr>
          <p:nvPr>
            <p:ph type="sldNum" sz="quarter" idx="12"/>
          </p:nvPr>
        </p:nvSpPr>
        <p:spPr/>
        <p:txBody>
          <a:bodyPr/>
          <a:lstStyle/>
          <a:p>
            <a:fld id="{0358CAD8-78B5-4715-9523-5EB050334FBB}" type="slidenum">
              <a:rPr lang="en-IE" altLang="en-US" smtClean="0"/>
              <a:pPr/>
              <a:t>14</a:t>
            </a:fld>
            <a:endParaRPr lang="en-IE" altLang="en-US"/>
          </a:p>
        </p:txBody>
      </p:sp>
      <p:pic>
        <p:nvPicPr>
          <p:cNvPr id="6" name="Picture 5">
            <a:extLst>
              <a:ext uri="{FF2B5EF4-FFF2-40B4-BE49-F238E27FC236}">
                <a16:creationId xmlns:a16="http://schemas.microsoft.com/office/drawing/2014/main" id="{C9884AFC-3807-4B92-AA92-4174FC3A8E57}"/>
              </a:ext>
            </a:extLst>
          </p:cNvPr>
          <p:cNvPicPr>
            <a:picLocks noChangeAspect="1"/>
          </p:cNvPicPr>
          <p:nvPr/>
        </p:nvPicPr>
        <p:blipFill>
          <a:blip r:embed="rId2"/>
          <a:stretch>
            <a:fillRect/>
          </a:stretch>
        </p:blipFill>
        <p:spPr>
          <a:xfrm>
            <a:off x="0" y="1611358"/>
            <a:ext cx="9144000" cy="4860880"/>
          </a:xfrm>
          <a:prstGeom prst="rect">
            <a:avLst/>
          </a:prstGeom>
        </p:spPr>
      </p:pic>
      <p:sp>
        <p:nvSpPr>
          <p:cNvPr id="7" name="TextBox 6">
            <a:extLst>
              <a:ext uri="{FF2B5EF4-FFF2-40B4-BE49-F238E27FC236}">
                <a16:creationId xmlns:a16="http://schemas.microsoft.com/office/drawing/2014/main" id="{7D0C7CC9-B41F-4FE4-B24E-DC9E60DE9518}"/>
              </a:ext>
            </a:extLst>
          </p:cNvPr>
          <p:cNvSpPr txBox="1"/>
          <p:nvPr/>
        </p:nvSpPr>
        <p:spPr>
          <a:xfrm>
            <a:off x="457200" y="903472"/>
            <a:ext cx="6419056" cy="707886"/>
          </a:xfrm>
          <a:prstGeom prst="rect">
            <a:avLst/>
          </a:prstGeom>
          <a:solidFill>
            <a:srgbClr val="FFFF00"/>
          </a:solidFill>
        </p:spPr>
        <p:txBody>
          <a:bodyPr wrap="square" rtlCol="0">
            <a:spAutoFit/>
          </a:bodyPr>
          <a:lstStyle/>
          <a:p>
            <a:r>
              <a:rPr lang="en-IE" sz="2000" dirty="0"/>
              <a:t>Hard Real Time: It must occur in a certain time</a:t>
            </a:r>
          </a:p>
          <a:p>
            <a:r>
              <a:rPr lang="en-IE" sz="2000" dirty="0"/>
              <a:t>Soft Real Time: It should occur in a certain time</a:t>
            </a:r>
          </a:p>
        </p:txBody>
      </p:sp>
    </p:spTree>
    <p:extLst>
      <p:ext uri="{BB962C8B-B14F-4D97-AF65-F5344CB8AC3E}">
        <p14:creationId xmlns:p14="http://schemas.microsoft.com/office/powerpoint/2010/main" val="321847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3FDE95F6-031F-4AD3-BFE4-897E79793CAA}" type="slidenum">
              <a:rPr lang="en-GB" altLang="en-US" sz="1200"/>
              <a:pPr>
                <a:spcBef>
                  <a:spcPct val="0"/>
                </a:spcBef>
                <a:buClrTx/>
                <a:buSzTx/>
                <a:buFontTx/>
                <a:buNone/>
              </a:pPr>
              <a:t>15</a:t>
            </a:fld>
            <a:endParaRPr lang="en-GB" altLang="en-US" sz="1200"/>
          </a:p>
        </p:txBody>
      </p:sp>
      <p:sp>
        <p:nvSpPr>
          <p:cNvPr id="360450" name="Rectangle 2"/>
          <p:cNvSpPr>
            <a:spLocks noGrp="1" noChangeArrowheads="1"/>
          </p:cNvSpPr>
          <p:nvPr>
            <p:ph type="title"/>
          </p:nvPr>
        </p:nvSpPr>
        <p:spPr/>
        <p:txBody>
          <a:bodyPr/>
          <a:lstStyle/>
          <a:p>
            <a:pPr eaLnBrk="1" hangingPunct="1">
              <a:defRPr/>
            </a:pPr>
            <a:r>
              <a:rPr lang="en-IE" sz="3200" dirty="0"/>
              <a:t>Tasks or Threads</a:t>
            </a:r>
            <a:endParaRPr lang="en-US" sz="3200" dirty="0"/>
          </a:p>
        </p:txBody>
      </p:sp>
      <p:sp>
        <p:nvSpPr>
          <p:cNvPr id="360451" name="Rectangle 3"/>
          <p:cNvSpPr>
            <a:spLocks noGrp="1" noChangeArrowheads="1"/>
          </p:cNvSpPr>
          <p:nvPr>
            <p:ph type="body" idx="1"/>
          </p:nvPr>
        </p:nvSpPr>
        <p:spPr/>
        <p:txBody>
          <a:bodyPr/>
          <a:lstStyle/>
          <a:p>
            <a:pPr eaLnBrk="1" hangingPunct="1">
              <a:lnSpc>
                <a:spcPct val="80000"/>
              </a:lnSpc>
              <a:defRPr/>
            </a:pPr>
            <a:r>
              <a:rPr lang="en-IE" dirty="0"/>
              <a:t>A task (or thread) is a simple program that thinks it has the CPU to itself</a:t>
            </a:r>
          </a:p>
          <a:p>
            <a:pPr eaLnBrk="1" hangingPunct="1">
              <a:lnSpc>
                <a:spcPct val="80000"/>
              </a:lnSpc>
              <a:defRPr/>
            </a:pPr>
            <a:r>
              <a:rPr lang="en-IE" dirty="0"/>
              <a:t>Real-Time application design: split the work into tasks responsible for a portion of the problem</a:t>
            </a:r>
          </a:p>
          <a:p>
            <a:pPr eaLnBrk="1" hangingPunct="1">
              <a:lnSpc>
                <a:spcPct val="80000"/>
              </a:lnSpc>
              <a:defRPr/>
            </a:pPr>
            <a:r>
              <a:rPr lang="en-IE" dirty="0"/>
              <a:t>Each task gets a </a:t>
            </a:r>
            <a:r>
              <a:rPr lang="en-IE" b="1" i="1" u="sng" dirty="0">
                <a:effectLst/>
              </a:rPr>
              <a:t>priority</a:t>
            </a:r>
            <a:r>
              <a:rPr lang="en-IE" dirty="0"/>
              <a:t>, its own set of CPU registers and its own stack area</a:t>
            </a:r>
          </a:p>
          <a:p>
            <a:pPr eaLnBrk="1" hangingPunct="1">
              <a:lnSpc>
                <a:spcPct val="80000"/>
              </a:lnSpc>
              <a:defRPr/>
            </a:pPr>
            <a:r>
              <a:rPr lang="en-IE" dirty="0"/>
              <a:t>(See next slide)</a:t>
            </a:r>
          </a:p>
        </p:txBody>
      </p:sp>
    </p:spTree>
    <p:extLst>
      <p:ext uri="{BB962C8B-B14F-4D97-AF65-F5344CB8AC3E}">
        <p14:creationId xmlns:p14="http://schemas.microsoft.com/office/powerpoint/2010/main" val="2177696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r>
              <a:rPr lang="en-US"/>
              <a:t>Spring 2019</a:t>
            </a:r>
            <a:endParaRPr lang="en-GB"/>
          </a:p>
        </p:txBody>
      </p:sp>
      <p:sp>
        <p:nvSpPr>
          <p:cNvPr id="3" name="Footer Placeholder 2"/>
          <p:cNvSpPr>
            <a:spLocks noGrp="1"/>
          </p:cNvSpPr>
          <p:nvPr>
            <p:ph type="ftr" sz="quarter" idx="11"/>
          </p:nvPr>
        </p:nvSpPr>
        <p:spPr/>
        <p:txBody>
          <a:bodyPr/>
          <a:lstStyle/>
          <a:p>
            <a:pPr>
              <a:defRPr/>
            </a:pPr>
            <a:r>
              <a:rPr lang="en-GB"/>
              <a:t>Lecture 13</a:t>
            </a:r>
          </a:p>
        </p:txBody>
      </p:sp>
      <p:sp>
        <p:nvSpPr>
          <p:cNvPr id="4" name="Slide Number Placeholder 3"/>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7C54B8DE-5737-47C7-A1BE-79AD762E3F93}" type="slidenum">
              <a:rPr lang="en-GB" altLang="en-US" sz="1200"/>
              <a:pPr>
                <a:spcBef>
                  <a:spcPct val="0"/>
                </a:spcBef>
                <a:buClrTx/>
                <a:buSzTx/>
                <a:buFontTx/>
                <a:buNone/>
              </a:pPr>
              <a:t>16</a:t>
            </a:fld>
            <a:endParaRPr lang="en-GB" altLang="en-US" sz="1200"/>
          </a:p>
        </p:txBody>
      </p:sp>
      <p:pic>
        <p:nvPicPr>
          <p:cNvPr id="22533" name="Picture 2"/>
          <p:cNvPicPr>
            <a:picLocks noChangeAspect="1" noChangeArrowheads="1"/>
          </p:cNvPicPr>
          <p:nvPr/>
        </p:nvPicPr>
        <p:blipFill>
          <a:blip r:embed="rId5">
            <a:extLst>
              <a:ext uri="{28A0092B-C50C-407E-A947-70E740481C1C}">
                <a14:useLocalDpi xmlns:a14="http://schemas.microsoft.com/office/drawing/2010/main" val="0"/>
              </a:ext>
            </a:extLst>
          </a:blip>
          <a:srcRect l="25865" t="16875" r="31894" b="6876"/>
          <a:stretch>
            <a:fillRect/>
          </a:stretch>
        </p:blipFill>
        <p:spPr bwMode="auto">
          <a:xfrm>
            <a:off x="1116013" y="36513"/>
            <a:ext cx="7200900" cy="6723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88024" y="2996952"/>
            <a:ext cx="2149089" cy="1077218"/>
          </a:xfrm>
          <a:prstGeom prst="rect">
            <a:avLst/>
          </a:prstGeom>
          <a:noFill/>
        </p:spPr>
        <p:txBody>
          <a:bodyPr wrap="square" rtlCol="0">
            <a:spAutoFit/>
          </a:bodyPr>
          <a:lstStyle/>
          <a:p>
            <a:r>
              <a:rPr lang="en-IE" sz="1600" dirty="0">
                <a:solidFill>
                  <a:schemeClr val="bg1"/>
                </a:solidFill>
              </a:rPr>
              <a:t>Each task gets a </a:t>
            </a:r>
            <a:r>
              <a:rPr lang="en-IE" sz="1600" b="1" dirty="0">
                <a:solidFill>
                  <a:schemeClr val="bg1"/>
                </a:solidFill>
              </a:rPr>
              <a:t>priority</a:t>
            </a:r>
            <a:r>
              <a:rPr lang="en-IE" sz="1600" dirty="0">
                <a:solidFill>
                  <a:schemeClr val="bg1"/>
                </a:solidFill>
              </a:rPr>
              <a:t>, its own set of CPU registers and its own stack area</a:t>
            </a:r>
          </a:p>
        </p:txBody>
      </p:sp>
      <p:cxnSp>
        <p:nvCxnSpPr>
          <p:cNvPr id="7" name="Straight Arrow Connector 6"/>
          <p:cNvCxnSpPr/>
          <p:nvPr/>
        </p:nvCxnSpPr>
        <p:spPr bwMode="auto">
          <a:xfrm flipH="1" flipV="1">
            <a:off x="4499992" y="1411400"/>
            <a:ext cx="1224136" cy="1500938"/>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5" idx="1"/>
          </p:cNvCxnSpPr>
          <p:nvPr/>
        </p:nvCxnSpPr>
        <p:spPr bwMode="auto">
          <a:xfrm flipH="1">
            <a:off x="4499992" y="3535561"/>
            <a:ext cx="288032" cy="0"/>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2DC4AAF1-33C9-4898-8FB9-19D94D767D73}"/>
              </a:ext>
            </a:extLst>
          </p:cNvPr>
          <p:cNvCxnSpPr>
            <a:cxnSpLocks/>
          </p:cNvCxnSpPr>
          <p:nvPr/>
        </p:nvCxnSpPr>
        <p:spPr bwMode="auto">
          <a:xfrm flipV="1">
            <a:off x="5868144" y="1052736"/>
            <a:ext cx="1068969" cy="1728192"/>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C3FB2103-B5D6-411A-8CCA-8023742EEDA7}"/>
              </a:ext>
            </a:extLst>
          </p:cNvPr>
          <p:cNvCxnSpPr>
            <a:cxnSpLocks/>
          </p:cNvCxnSpPr>
          <p:nvPr/>
        </p:nvCxnSpPr>
        <p:spPr bwMode="auto">
          <a:xfrm>
            <a:off x="6723753" y="3535561"/>
            <a:ext cx="383913" cy="0"/>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5865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r>
              <a:rPr lang="en-US"/>
              <a:t>Spring 2019</a:t>
            </a:r>
            <a:endParaRPr lang="en-GB"/>
          </a:p>
        </p:txBody>
      </p:sp>
      <p:sp>
        <p:nvSpPr>
          <p:cNvPr id="3" name="Footer Placeholder 2"/>
          <p:cNvSpPr>
            <a:spLocks noGrp="1"/>
          </p:cNvSpPr>
          <p:nvPr>
            <p:ph type="ftr" sz="quarter" idx="11"/>
          </p:nvPr>
        </p:nvSpPr>
        <p:spPr/>
        <p:txBody>
          <a:bodyPr/>
          <a:lstStyle/>
          <a:p>
            <a:pPr>
              <a:defRPr/>
            </a:pPr>
            <a:r>
              <a:rPr lang="en-GB"/>
              <a:t>Lecture 13</a:t>
            </a:r>
          </a:p>
        </p:txBody>
      </p:sp>
      <p:sp>
        <p:nvSpPr>
          <p:cNvPr id="4" name="Slide Number Placeholder 3"/>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6C9B85BB-9550-4E48-BD27-CAFBADFF5FCD}" type="slidenum">
              <a:rPr lang="en-GB" altLang="en-US" sz="1200"/>
              <a:pPr>
                <a:spcBef>
                  <a:spcPct val="0"/>
                </a:spcBef>
                <a:buClrTx/>
                <a:buSzTx/>
                <a:buFontTx/>
                <a:buNone/>
              </a:pPr>
              <a:t>17</a:t>
            </a:fld>
            <a:endParaRPr lang="en-GB" altLang="en-US" sz="1200"/>
          </a:p>
        </p:txBody>
      </p:sp>
      <p:pic>
        <p:nvPicPr>
          <p:cNvPr id="24581" name="Picture 2"/>
          <p:cNvPicPr>
            <a:picLocks noChangeAspect="1" noChangeArrowheads="1"/>
          </p:cNvPicPr>
          <p:nvPr/>
        </p:nvPicPr>
        <p:blipFill>
          <a:blip r:embed="rId5">
            <a:extLst>
              <a:ext uri="{28A0092B-C50C-407E-A947-70E740481C1C}">
                <a14:useLocalDpi xmlns:a14="http://schemas.microsoft.com/office/drawing/2010/main" val="0"/>
              </a:ext>
            </a:extLst>
          </a:blip>
          <a:srcRect l="14999" t="7797" r="13567" b="7166"/>
          <a:stretch>
            <a:fillRect/>
          </a:stretch>
        </p:blipFill>
        <p:spPr bwMode="auto">
          <a:xfrm>
            <a:off x="60325" y="476250"/>
            <a:ext cx="8961438" cy="604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19800" y="1196752"/>
            <a:ext cx="2253822" cy="646331"/>
          </a:xfrm>
          <a:prstGeom prst="rect">
            <a:avLst/>
          </a:prstGeom>
          <a:noFill/>
        </p:spPr>
        <p:txBody>
          <a:bodyPr wrap="none" rtlCol="0">
            <a:spAutoFit/>
          </a:bodyPr>
          <a:lstStyle/>
          <a:p>
            <a:r>
              <a:rPr lang="en-IE" dirty="0"/>
              <a:t>This is for </a:t>
            </a:r>
            <a:r>
              <a:rPr lang="en-IE" dirty="0" err="1"/>
              <a:t>uCOS</a:t>
            </a:r>
            <a:r>
              <a:rPr lang="en-IE" dirty="0"/>
              <a:t>-III</a:t>
            </a:r>
          </a:p>
          <a:p>
            <a:r>
              <a:rPr lang="en-IE" dirty="0" err="1"/>
              <a:t>FreeRTOS</a:t>
            </a:r>
            <a:r>
              <a:rPr lang="en-IE" dirty="0"/>
              <a:t> is similar</a:t>
            </a:r>
          </a:p>
        </p:txBody>
      </p:sp>
      <p:sp>
        <p:nvSpPr>
          <p:cNvPr id="6" name="TextBox 5">
            <a:extLst>
              <a:ext uri="{FF2B5EF4-FFF2-40B4-BE49-F238E27FC236}">
                <a16:creationId xmlns:a16="http://schemas.microsoft.com/office/drawing/2014/main" id="{6300C59E-7EFB-4C67-B9D8-3F1AE544819B}"/>
              </a:ext>
            </a:extLst>
          </p:cNvPr>
          <p:cNvSpPr txBox="1"/>
          <p:nvPr/>
        </p:nvSpPr>
        <p:spPr>
          <a:xfrm>
            <a:off x="6112182" y="6012418"/>
            <a:ext cx="2929007" cy="369332"/>
          </a:xfrm>
          <a:prstGeom prst="rect">
            <a:avLst/>
          </a:prstGeom>
          <a:noFill/>
        </p:spPr>
        <p:txBody>
          <a:bodyPr wrap="none" rtlCol="0">
            <a:spAutoFit/>
          </a:bodyPr>
          <a:lstStyle/>
          <a:p>
            <a:r>
              <a:rPr lang="en-IE" dirty="0"/>
              <a:t>ISR invokes the scheduler </a:t>
            </a:r>
          </a:p>
        </p:txBody>
      </p:sp>
    </p:spTree>
    <p:extLst>
      <p:ext uri="{BB962C8B-B14F-4D97-AF65-F5344CB8AC3E}">
        <p14:creationId xmlns:p14="http://schemas.microsoft.com/office/powerpoint/2010/main" val="283803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3BDB6710-FF21-4494-B17E-0233CB3D4C86}" type="slidenum">
              <a:rPr lang="en-GB" altLang="en-US" sz="1200"/>
              <a:pPr>
                <a:spcBef>
                  <a:spcPct val="0"/>
                </a:spcBef>
                <a:buClrTx/>
                <a:buSzTx/>
                <a:buFontTx/>
                <a:buNone/>
              </a:pPr>
              <a:t>18</a:t>
            </a:fld>
            <a:endParaRPr lang="en-GB" altLang="en-US" sz="1200"/>
          </a:p>
        </p:txBody>
      </p:sp>
      <p:sp>
        <p:nvSpPr>
          <p:cNvPr id="382978" name="Rectangle 2"/>
          <p:cNvSpPr>
            <a:spLocks noGrp="1" noChangeArrowheads="1"/>
          </p:cNvSpPr>
          <p:nvPr>
            <p:ph type="title"/>
          </p:nvPr>
        </p:nvSpPr>
        <p:spPr/>
        <p:txBody>
          <a:bodyPr/>
          <a:lstStyle/>
          <a:p>
            <a:pPr eaLnBrk="1" hangingPunct="1">
              <a:defRPr/>
            </a:pPr>
            <a:r>
              <a:rPr lang="en-US"/>
              <a:t>Thread Design</a:t>
            </a:r>
          </a:p>
        </p:txBody>
      </p:sp>
      <p:sp>
        <p:nvSpPr>
          <p:cNvPr id="382979" name="Rectangle 3"/>
          <p:cNvSpPr>
            <a:spLocks noGrp="1" noChangeArrowheads="1"/>
          </p:cNvSpPr>
          <p:nvPr>
            <p:ph type="body" idx="1"/>
          </p:nvPr>
        </p:nvSpPr>
        <p:spPr/>
        <p:txBody>
          <a:bodyPr/>
          <a:lstStyle/>
          <a:p>
            <a:pPr eaLnBrk="1" hangingPunct="1">
              <a:defRPr/>
            </a:pPr>
            <a:r>
              <a:rPr lang="en-US" dirty="0"/>
              <a:t>Threads usually perform some initialization and then enter an infinite processing loop.</a:t>
            </a:r>
          </a:p>
          <a:p>
            <a:pPr eaLnBrk="1" hangingPunct="1">
              <a:defRPr/>
            </a:pPr>
            <a:endParaRPr lang="en-US" dirty="0"/>
          </a:p>
          <a:p>
            <a:pPr eaLnBrk="1" hangingPunct="1">
              <a:defRPr/>
            </a:pPr>
            <a:r>
              <a:rPr lang="en-US" dirty="0"/>
              <a:t>At the top of the loop, the thread relinquishes the processor while it waits for:</a:t>
            </a:r>
          </a:p>
          <a:p>
            <a:pPr lvl="1" eaLnBrk="1" hangingPunct="1">
              <a:defRPr/>
            </a:pPr>
            <a:r>
              <a:rPr lang="en-US" sz="3200" dirty="0"/>
              <a:t>data to become available</a:t>
            </a:r>
          </a:p>
          <a:p>
            <a:pPr lvl="1" eaLnBrk="1" hangingPunct="1">
              <a:defRPr/>
            </a:pPr>
            <a:r>
              <a:rPr lang="en-US" sz="3200" dirty="0"/>
              <a:t>an external event to occur, or </a:t>
            </a:r>
          </a:p>
          <a:p>
            <a:pPr lvl="1" eaLnBrk="1" hangingPunct="1">
              <a:defRPr/>
            </a:pPr>
            <a:r>
              <a:rPr lang="en-US" sz="3200" dirty="0"/>
              <a:t>a condition to become true (</a:t>
            </a:r>
            <a:r>
              <a:rPr lang="en-US" sz="3200" dirty="0" err="1"/>
              <a:t>eg</a:t>
            </a:r>
            <a:r>
              <a:rPr lang="en-US" sz="3200" dirty="0"/>
              <a:t> delay timeout).  </a:t>
            </a:r>
          </a:p>
          <a:p>
            <a:pPr eaLnBrk="1" hangingPunct="1">
              <a:defRPr/>
            </a:pPr>
            <a:endParaRPr lang="en-US" dirty="0"/>
          </a:p>
        </p:txBody>
      </p:sp>
    </p:spTree>
    <p:extLst>
      <p:ext uri="{BB962C8B-B14F-4D97-AF65-F5344CB8AC3E}">
        <p14:creationId xmlns:p14="http://schemas.microsoft.com/office/powerpoint/2010/main" val="299935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982F8052-D48D-48D0-BDAE-0A1448F31E90}" type="slidenum">
              <a:rPr lang="en-GB" altLang="en-US" sz="1200"/>
              <a:pPr>
                <a:spcBef>
                  <a:spcPct val="0"/>
                </a:spcBef>
                <a:buClrTx/>
                <a:buSzTx/>
                <a:buFontTx/>
                <a:buNone/>
              </a:pPr>
              <a:t>19</a:t>
            </a:fld>
            <a:endParaRPr lang="en-GB" altLang="en-US" sz="1200"/>
          </a:p>
        </p:txBody>
      </p:sp>
      <p:sp>
        <p:nvSpPr>
          <p:cNvPr id="384002" name="Rectangle 2"/>
          <p:cNvSpPr>
            <a:spLocks noGrp="1" noChangeArrowheads="1"/>
          </p:cNvSpPr>
          <p:nvPr>
            <p:ph type="title"/>
          </p:nvPr>
        </p:nvSpPr>
        <p:spPr>
          <a:xfrm>
            <a:off x="744538" y="258763"/>
            <a:ext cx="7772400" cy="1143000"/>
          </a:xfrm>
        </p:spPr>
        <p:txBody>
          <a:bodyPr/>
          <a:lstStyle/>
          <a:p>
            <a:pPr eaLnBrk="1" hangingPunct="1">
              <a:defRPr/>
            </a:pPr>
            <a:r>
              <a:rPr lang="en-US" dirty="0"/>
              <a:t>Concurrent Execution of Independent Threads</a:t>
            </a:r>
          </a:p>
        </p:txBody>
      </p:sp>
      <p:sp>
        <p:nvSpPr>
          <p:cNvPr id="384003" name="Rectangle 3"/>
          <p:cNvSpPr>
            <a:spLocks noGrp="1" noChangeArrowheads="1"/>
          </p:cNvSpPr>
          <p:nvPr>
            <p:ph type="body" idx="1"/>
          </p:nvPr>
        </p:nvSpPr>
        <p:spPr>
          <a:xfrm>
            <a:off x="323850" y="1787525"/>
            <a:ext cx="8496300" cy="4114800"/>
          </a:xfrm>
        </p:spPr>
        <p:txBody>
          <a:bodyPr/>
          <a:lstStyle/>
          <a:p>
            <a:pPr eaLnBrk="1" hangingPunct="1">
              <a:lnSpc>
                <a:spcPct val="90000"/>
              </a:lnSpc>
              <a:defRPr/>
            </a:pPr>
            <a:r>
              <a:rPr lang="en-US" dirty="0"/>
              <a:t>Each thread runs as if it had its own CPU separate from those of the other threads. </a:t>
            </a:r>
          </a:p>
          <a:p>
            <a:pPr eaLnBrk="1" hangingPunct="1">
              <a:lnSpc>
                <a:spcPct val="90000"/>
              </a:lnSpc>
              <a:defRPr/>
            </a:pPr>
            <a:r>
              <a:rPr lang="en-US" dirty="0"/>
              <a:t>Threads are designed, programmed, and behave as if they are the </a:t>
            </a:r>
            <a:r>
              <a:rPr lang="en-US" u="sng" dirty="0"/>
              <a:t>only</a:t>
            </a:r>
            <a:r>
              <a:rPr lang="en-US" dirty="0"/>
              <a:t> thread running.</a:t>
            </a:r>
          </a:p>
          <a:p>
            <a:pPr eaLnBrk="1" hangingPunct="1">
              <a:lnSpc>
                <a:spcPct val="90000"/>
              </a:lnSpc>
              <a:defRPr/>
            </a:pPr>
            <a:r>
              <a:rPr lang="en-US" dirty="0"/>
              <a:t>Partitioning the background into a set of independent threads simplifies each thread, and thus total program complexity.</a:t>
            </a:r>
          </a:p>
        </p:txBody>
      </p:sp>
    </p:spTree>
    <p:extLst>
      <p:ext uri="{BB962C8B-B14F-4D97-AF65-F5344CB8AC3E}">
        <p14:creationId xmlns:p14="http://schemas.microsoft.com/office/powerpoint/2010/main" val="129422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5063EDF0-EB27-45FE-9EC4-46BDEB5E95B4}" type="slidenum">
              <a:rPr lang="en-GB" altLang="en-US" sz="1200"/>
              <a:pPr>
                <a:spcBef>
                  <a:spcPct val="0"/>
                </a:spcBef>
                <a:buClrTx/>
                <a:buSzTx/>
                <a:buFontTx/>
                <a:buNone/>
              </a:pPr>
              <a:t>2</a:t>
            </a:fld>
            <a:endParaRPr lang="en-GB" altLang="en-US" sz="1200"/>
          </a:p>
        </p:txBody>
      </p:sp>
      <p:sp>
        <p:nvSpPr>
          <p:cNvPr id="295938" name="Rectangle 2"/>
          <p:cNvSpPr>
            <a:spLocks noGrp="1" noChangeArrowheads="1"/>
          </p:cNvSpPr>
          <p:nvPr>
            <p:ph type="title"/>
          </p:nvPr>
        </p:nvSpPr>
        <p:spPr/>
        <p:txBody>
          <a:bodyPr/>
          <a:lstStyle/>
          <a:p>
            <a:pPr eaLnBrk="1" hangingPunct="1">
              <a:defRPr/>
            </a:pPr>
            <a:r>
              <a:rPr lang="en-IE" sz="2800"/>
              <a:t>At the end of this lecture you should be able to:</a:t>
            </a:r>
            <a:endParaRPr lang="en-US" sz="2800"/>
          </a:p>
        </p:txBody>
      </p:sp>
      <p:sp>
        <p:nvSpPr>
          <p:cNvPr id="295939" name="Rectangle 3"/>
          <p:cNvSpPr>
            <a:spLocks noGrp="1" noChangeArrowheads="1"/>
          </p:cNvSpPr>
          <p:nvPr>
            <p:ph type="body" idx="1"/>
          </p:nvPr>
        </p:nvSpPr>
        <p:spPr/>
        <p:txBody>
          <a:bodyPr/>
          <a:lstStyle/>
          <a:p>
            <a:pPr eaLnBrk="1" hangingPunct="1">
              <a:defRPr/>
            </a:pPr>
            <a:r>
              <a:rPr lang="en-IE" sz="2800" dirty="0"/>
              <a:t>Distinguish between hard real-time and soft real-time systems</a:t>
            </a:r>
          </a:p>
          <a:p>
            <a:pPr eaLnBrk="1" hangingPunct="1">
              <a:defRPr/>
            </a:pPr>
            <a:r>
              <a:rPr lang="en-IE" sz="2800" dirty="0"/>
              <a:t>Explain the limitations of foreground / background systems operation</a:t>
            </a:r>
          </a:p>
          <a:p>
            <a:pPr eaLnBrk="1" hangingPunct="1">
              <a:defRPr/>
            </a:pPr>
            <a:r>
              <a:rPr lang="en-IE" sz="2800" dirty="0"/>
              <a:t>Describe how a real-time kernel organises and schedules tasks</a:t>
            </a:r>
          </a:p>
          <a:p>
            <a:pPr eaLnBrk="1" hangingPunct="1">
              <a:defRPr/>
            </a:pPr>
            <a:r>
              <a:rPr lang="en-IE" sz="2800" dirty="0"/>
              <a:t>Explain the states that a task can be in </a:t>
            </a:r>
          </a:p>
          <a:p>
            <a:pPr eaLnBrk="1" hangingPunct="1">
              <a:defRPr/>
            </a:pPr>
            <a:r>
              <a:rPr lang="en-IE" sz="2800" dirty="0"/>
              <a:t>Write the outline of a task to run in a real time operating system or kernel</a:t>
            </a:r>
          </a:p>
        </p:txBody>
      </p:sp>
    </p:spTree>
    <p:extLst>
      <p:ext uri="{BB962C8B-B14F-4D97-AF65-F5344CB8AC3E}">
        <p14:creationId xmlns:p14="http://schemas.microsoft.com/office/powerpoint/2010/main" val="96059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2"/>
          <p:cNvSpPr>
            <a:spLocks noGrp="1"/>
          </p:cNvSpPr>
          <p:nvPr>
            <p:ph type="dt" sz="quarter" idx="10"/>
          </p:nvPr>
        </p:nvSpPr>
        <p:spPr/>
        <p:txBody>
          <a:bodyPr/>
          <a:lstStyle/>
          <a:p>
            <a:pPr>
              <a:defRPr/>
            </a:pPr>
            <a:r>
              <a:rPr lang="en-US"/>
              <a:t>Spring 2019</a:t>
            </a:r>
            <a:endParaRPr lang="en-GB"/>
          </a:p>
        </p:txBody>
      </p:sp>
      <p:sp>
        <p:nvSpPr>
          <p:cNvPr id="40" name="Footer Placeholder 3"/>
          <p:cNvSpPr>
            <a:spLocks noGrp="1"/>
          </p:cNvSpPr>
          <p:nvPr>
            <p:ph type="ftr" sz="quarter" idx="11"/>
          </p:nvPr>
        </p:nvSpPr>
        <p:spPr/>
        <p:txBody>
          <a:bodyPr/>
          <a:lstStyle/>
          <a:p>
            <a:pPr>
              <a:defRPr/>
            </a:pPr>
            <a:r>
              <a:rPr lang="en-GB"/>
              <a:t>Lecture 13</a:t>
            </a:r>
          </a:p>
        </p:txBody>
      </p:sp>
      <p:sp>
        <p:nvSpPr>
          <p:cNvPr id="41" name="Slide Number Placeholder 4"/>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DAE7F8A2-27D3-4265-ABBF-8A92D82BD7C6}" type="slidenum">
              <a:rPr lang="en-GB" altLang="en-US" sz="1200"/>
              <a:pPr>
                <a:spcBef>
                  <a:spcPct val="0"/>
                </a:spcBef>
                <a:buClrTx/>
                <a:buSzTx/>
                <a:buFontTx/>
                <a:buNone/>
              </a:pPr>
              <a:t>20</a:t>
            </a:fld>
            <a:endParaRPr lang="en-GB" altLang="en-US" sz="1200"/>
          </a:p>
        </p:txBody>
      </p:sp>
      <p:sp>
        <p:nvSpPr>
          <p:cNvPr id="385026" name="Rectangle 2"/>
          <p:cNvSpPr>
            <a:spLocks noGrp="1" noChangeArrowheads="1"/>
          </p:cNvSpPr>
          <p:nvPr>
            <p:ph type="title"/>
          </p:nvPr>
        </p:nvSpPr>
        <p:spPr>
          <a:xfrm>
            <a:off x="735013" y="292100"/>
            <a:ext cx="7772400" cy="1143000"/>
          </a:xfrm>
        </p:spPr>
        <p:txBody>
          <a:bodyPr/>
          <a:lstStyle/>
          <a:p>
            <a:pPr eaLnBrk="1" hangingPunct="1">
              <a:defRPr/>
            </a:pPr>
            <a:r>
              <a:rPr lang="en-US">
                <a:solidFill>
                  <a:schemeClr val="tx1"/>
                </a:solidFill>
              </a:rPr>
              <a:t>Each Thread Maintains Its Own Stack and Register Contents</a:t>
            </a:r>
          </a:p>
        </p:txBody>
      </p:sp>
      <p:grpSp>
        <p:nvGrpSpPr>
          <p:cNvPr id="27654" name="Group 3"/>
          <p:cNvGrpSpPr>
            <a:grpSpLocks/>
          </p:cNvGrpSpPr>
          <p:nvPr/>
        </p:nvGrpSpPr>
        <p:grpSpPr bwMode="auto">
          <a:xfrm>
            <a:off x="787400" y="1660525"/>
            <a:ext cx="7523163" cy="4508500"/>
            <a:chOff x="484" y="1253"/>
            <a:chExt cx="4739" cy="2840"/>
          </a:xfrm>
        </p:grpSpPr>
        <p:sp>
          <p:nvSpPr>
            <p:cNvPr id="27655" name="Rectangle 4"/>
            <p:cNvSpPr>
              <a:spLocks noChangeArrowheads="1"/>
            </p:cNvSpPr>
            <p:nvPr/>
          </p:nvSpPr>
          <p:spPr bwMode="auto">
            <a:xfrm>
              <a:off x="520" y="1592"/>
              <a:ext cx="1828" cy="2481"/>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27656" name="Rectangle 5"/>
            <p:cNvSpPr>
              <a:spLocks noChangeArrowheads="1"/>
            </p:cNvSpPr>
            <p:nvPr/>
          </p:nvSpPr>
          <p:spPr bwMode="auto">
            <a:xfrm>
              <a:off x="666" y="2057"/>
              <a:ext cx="701" cy="1866"/>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solidFill>
                  <a:srgbClr val="000000"/>
                </a:solidFill>
                <a:latin typeface="Times New Roman" panose="02020603050405020304" pitchFamily="18" charset="0"/>
              </a:endParaRPr>
            </a:p>
          </p:txBody>
        </p:sp>
        <p:sp>
          <p:nvSpPr>
            <p:cNvPr id="27657" name="Rectangle 6"/>
            <p:cNvSpPr>
              <a:spLocks noChangeArrowheads="1"/>
            </p:cNvSpPr>
            <p:nvPr/>
          </p:nvSpPr>
          <p:spPr bwMode="auto">
            <a:xfrm>
              <a:off x="1484" y="2057"/>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Z</a:t>
              </a:r>
            </a:p>
          </p:txBody>
        </p:sp>
        <p:sp>
          <p:nvSpPr>
            <p:cNvPr id="27658" name="Rectangle 7"/>
            <p:cNvSpPr>
              <a:spLocks noChangeArrowheads="1"/>
            </p:cNvSpPr>
            <p:nvPr/>
          </p:nvSpPr>
          <p:spPr bwMode="auto">
            <a:xfrm>
              <a:off x="1484" y="2323"/>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Y</a:t>
              </a:r>
            </a:p>
          </p:txBody>
        </p:sp>
        <p:sp>
          <p:nvSpPr>
            <p:cNvPr id="27659" name="Rectangle 8"/>
            <p:cNvSpPr>
              <a:spLocks noChangeArrowheads="1"/>
            </p:cNvSpPr>
            <p:nvPr/>
          </p:nvSpPr>
          <p:spPr bwMode="auto">
            <a:xfrm>
              <a:off x="1484" y="2590"/>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X</a:t>
              </a:r>
            </a:p>
          </p:txBody>
        </p:sp>
        <p:sp>
          <p:nvSpPr>
            <p:cNvPr id="27660" name="Rectangle 9"/>
            <p:cNvSpPr>
              <a:spLocks noChangeArrowheads="1"/>
            </p:cNvSpPr>
            <p:nvPr/>
          </p:nvSpPr>
          <p:spPr bwMode="auto">
            <a:xfrm>
              <a:off x="1484" y="2856"/>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R25</a:t>
              </a:r>
            </a:p>
          </p:txBody>
        </p:sp>
        <p:sp>
          <p:nvSpPr>
            <p:cNvPr id="27661" name="Rectangle 10"/>
            <p:cNvSpPr>
              <a:spLocks noChangeArrowheads="1"/>
            </p:cNvSpPr>
            <p:nvPr/>
          </p:nvSpPr>
          <p:spPr bwMode="auto">
            <a:xfrm>
              <a:off x="1514" y="3693"/>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SREG</a:t>
              </a:r>
            </a:p>
          </p:txBody>
        </p:sp>
        <p:sp>
          <p:nvSpPr>
            <p:cNvPr id="27662" name="Line 11"/>
            <p:cNvSpPr>
              <a:spLocks noChangeShapeType="1"/>
            </p:cNvSpPr>
            <p:nvPr/>
          </p:nvSpPr>
          <p:spPr bwMode="auto">
            <a:xfrm>
              <a:off x="1848" y="3212"/>
              <a:ext cx="0" cy="356"/>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IE"/>
            </a:p>
          </p:txBody>
        </p:sp>
        <p:sp>
          <p:nvSpPr>
            <p:cNvPr id="27663" name="Line 12"/>
            <p:cNvSpPr>
              <a:spLocks noChangeShapeType="1"/>
            </p:cNvSpPr>
            <p:nvPr/>
          </p:nvSpPr>
          <p:spPr bwMode="auto">
            <a:xfrm>
              <a:off x="666" y="2323"/>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64" name="Line 13"/>
            <p:cNvSpPr>
              <a:spLocks noChangeShapeType="1"/>
            </p:cNvSpPr>
            <p:nvPr/>
          </p:nvSpPr>
          <p:spPr bwMode="auto">
            <a:xfrm>
              <a:off x="666" y="2590"/>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65" name="Line 14"/>
            <p:cNvSpPr>
              <a:spLocks noChangeShapeType="1"/>
            </p:cNvSpPr>
            <p:nvPr/>
          </p:nvSpPr>
          <p:spPr bwMode="auto">
            <a:xfrm>
              <a:off x="666" y="2856"/>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66" name="Line 15"/>
            <p:cNvSpPr>
              <a:spLocks noChangeShapeType="1"/>
            </p:cNvSpPr>
            <p:nvPr/>
          </p:nvSpPr>
          <p:spPr bwMode="auto">
            <a:xfrm>
              <a:off x="666" y="3123"/>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67" name="Line 16"/>
            <p:cNvSpPr>
              <a:spLocks noChangeShapeType="1"/>
            </p:cNvSpPr>
            <p:nvPr/>
          </p:nvSpPr>
          <p:spPr bwMode="auto">
            <a:xfrm>
              <a:off x="666" y="3656"/>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68" name="Text Box 17"/>
            <p:cNvSpPr txBox="1">
              <a:spLocks noChangeArrowheads="1"/>
            </p:cNvSpPr>
            <p:nvPr/>
          </p:nvSpPr>
          <p:spPr bwMode="auto">
            <a:xfrm>
              <a:off x="666" y="1701"/>
              <a:ext cx="636" cy="26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i="1">
                  <a:solidFill>
                    <a:srgbClr val="000000"/>
                  </a:solidFill>
                  <a:latin typeface="Times New Roman" panose="02020603050405020304" pitchFamily="18" charset="0"/>
                </a:rPr>
                <a:t>Stack</a:t>
              </a:r>
            </a:p>
          </p:txBody>
        </p:sp>
        <p:sp>
          <p:nvSpPr>
            <p:cNvPr id="27669" name="Text Box 18"/>
            <p:cNvSpPr txBox="1">
              <a:spLocks noChangeArrowheads="1"/>
            </p:cNvSpPr>
            <p:nvPr/>
          </p:nvSpPr>
          <p:spPr bwMode="auto">
            <a:xfrm>
              <a:off x="1484" y="1701"/>
              <a:ext cx="818"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1800" b="1" i="1">
                  <a:solidFill>
                    <a:srgbClr val="000000"/>
                  </a:solidFill>
                  <a:latin typeface="Times New Roman" panose="02020603050405020304" pitchFamily="18" charset="0"/>
                </a:rPr>
                <a:t>Registers</a:t>
              </a:r>
            </a:p>
          </p:txBody>
        </p:sp>
        <p:sp>
          <p:nvSpPr>
            <p:cNvPr id="27670" name="Line 19"/>
            <p:cNvSpPr>
              <a:spLocks noChangeShapeType="1"/>
            </p:cNvSpPr>
            <p:nvPr/>
          </p:nvSpPr>
          <p:spPr bwMode="auto">
            <a:xfrm>
              <a:off x="1029" y="3212"/>
              <a:ext cx="0" cy="356"/>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IE"/>
            </a:p>
          </p:txBody>
        </p:sp>
        <p:sp>
          <p:nvSpPr>
            <p:cNvPr id="27671" name="Text Box 20"/>
            <p:cNvSpPr txBox="1">
              <a:spLocks noChangeArrowheads="1"/>
            </p:cNvSpPr>
            <p:nvPr/>
          </p:nvSpPr>
          <p:spPr bwMode="auto">
            <a:xfrm>
              <a:off x="484" y="1253"/>
              <a:ext cx="190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latin typeface="Times New Roman" panose="02020603050405020304" pitchFamily="18" charset="0"/>
                </a:rPr>
                <a:t>Context of Thread</a:t>
              </a:r>
              <a:r>
                <a:rPr lang="en-US" altLang="en-US" sz="1800">
                  <a:latin typeface="Times New Roman" panose="02020603050405020304" pitchFamily="18" charset="0"/>
                </a:rPr>
                <a:t> </a:t>
              </a:r>
              <a:r>
                <a:rPr lang="en-US" altLang="en-US" sz="1800" b="1">
                  <a:latin typeface="Times New Roman" panose="02020603050405020304" pitchFamily="18" charset="0"/>
                </a:rPr>
                <a:t>1</a:t>
              </a:r>
              <a:endParaRPr lang="en-US" altLang="en-US" sz="1800">
                <a:solidFill>
                  <a:srgbClr val="000000"/>
                </a:solidFill>
                <a:latin typeface="Times New Roman" panose="02020603050405020304" pitchFamily="18" charset="0"/>
              </a:endParaRPr>
            </a:p>
          </p:txBody>
        </p:sp>
        <p:sp>
          <p:nvSpPr>
            <p:cNvPr id="27672" name="Rectangle 21"/>
            <p:cNvSpPr>
              <a:spLocks noChangeArrowheads="1"/>
            </p:cNvSpPr>
            <p:nvPr/>
          </p:nvSpPr>
          <p:spPr bwMode="auto">
            <a:xfrm>
              <a:off x="3394" y="1612"/>
              <a:ext cx="1829" cy="2481"/>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27673" name="Rectangle 22"/>
            <p:cNvSpPr>
              <a:spLocks noChangeArrowheads="1"/>
            </p:cNvSpPr>
            <p:nvPr/>
          </p:nvSpPr>
          <p:spPr bwMode="auto">
            <a:xfrm>
              <a:off x="3540" y="2077"/>
              <a:ext cx="701" cy="1866"/>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solidFill>
                  <a:srgbClr val="000000"/>
                </a:solidFill>
                <a:latin typeface="Times New Roman" panose="02020603050405020304" pitchFamily="18" charset="0"/>
              </a:endParaRPr>
            </a:p>
          </p:txBody>
        </p:sp>
        <p:sp>
          <p:nvSpPr>
            <p:cNvPr id="27674" name="Rectangle 23"/>
            <p:cNvSpPr>
              <a:spLocks noChangeArrowheads="1"/>
            </p:cNvSpPr>
            <p:nvPr/>
          </p:nvSpPr>
          <p:spPr bwMode="auto">
            <a:xfrm>
              <a:off x="4359" y="2077"/>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Z</a:t>
              </a:r>
            </a:p>
          </p:txBody>
        </p:sp>
        <p:sp>
          <p:nvSpPr>
            <p:cNvPr id="27675" name="Rectangle 24"/>
            <p:cNvSpPr>
              <a:spLocks noChangeArrowheads="1"/>
            </p:cNvSpPr>
            <p:nvPr/>
          </p:nvSpPr>
          <p:spPr bwMode="auto">
            <a:xfrm>
              <a:off x="4359" y="2343"/>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Y</a:t>
              </a:r>
            </a:p>
          </p:txBody>
        </p:sp>
        <p:sp>
          <p:nvSpPr>
            <p:cNvPr id="27676" name="Rectangle 25"/>
            <p:cNvSpPr>
              <a:spLocks noChangeArrowheads="1"/>
            </p:cNvSpPr>
            <p:nvPr/>
          </p:nvSpPr>
          <p:spPr bwMode="auto">
            <a:xfrm>
              <a:off x="4359" y="2610"/>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X</a:t>
              </a:r>
            </a:p>
          </p:txBody>
        </p:sp>
        <p:sp>
          <p:nvSpPr>
            <p:cNvPr id="27677" name="Rectangle 26"/>
            <p:cNvSpPr>
              <a:spLocks noChangeArrowheads="1"/>
            </p:cNvSpPr>
            <p:nvPr/>
          </p:nvSpPr>
          <p:spPr bwMode="auto">
            <a:xfrm>
              <a:off x="4359" y="2877"/>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R25</a:t>
              </a:r>
            </a:p>
          </p:txBody>
        </p:sp>
        <p:sp>
          <p:nvSpPr>
            <p:cNvPr id="27678" name="Rectangle 27"/>
            <p:cNvSpPr>
              <a:spLocks noChangeArrowheads="1"/>
            </p:cNvSpPr>
            <p:nvPr/>
          </p:nvSpPr>
          <p:spPr bwMode="auto">
            <a:xfrm>
              <a:off x="4389" y="3713"/>
              <a:ext cx="701" cy="213"/>
            </a:xfrm>
            <a:prstGeom prst="rect">
              <a:avLst/>
            </a:prstGeom>
            <a:solidFill>
              <a:srgbClr val="C0C0C0"/>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00"/>
                  </a:solidFill>
                  <a:latin typeface="Times New Roman" panose="02020603050405020304" pitchFamily="18" charset="0"/>
                </a:rPr>
                <a:t>SREG</a:t>
              </a:r>
            </a:p>
          </p:txBody>
        </p:sp>
        <p:sp>
          <p:nvSpPr>
            <p:cNvPr id="27679" name="Line 28"/>
            <p:cNvSpPr>
              <a:spLocks noChangeShapeType="1"/>
            </p:cNvSpPr>
            <p:nvPr/>
          </p:nvSpPr>
          <p:spPr bwMode="auto">
            <a:xfrm>
              <a:off x="4723" y="3232"/>
              <a:ext cx="0" cy="356"/>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IE"/>
            </a:p>
          </p:txBody>
        </p:sp>
        <p:sp>
          <p:nvSpPr>
            <p:cNvPr id="27680" name="Line 29"/>
            <p:cNvSpPr>
              <a:spLocks noChangeShapeType="1"/>
            </p:cNvSpPr>
            <p:nvPr/>
          </p:nvSpPr>
          <p:spPr bwMode="auto">
            <a:xfrm>
              <a:off x="3540" y="2343"/>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81" name="Line 30"/>
            <p:cNvSpPr>
              <a:spLocks noChangeShapeType="1"/>
            </p:cNvSpPr>
            <p:nvPr/>
          </p:nvSpPr>
          <p:spPr bwMode="auto">
            <a:xfrm>
              <a:off x="3540" y="2610"/>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82" name="Line 31"/>
            <p:cNvSpPr>
              <a:spLocks noChangeShapeType="1"/>
            </p:cNvSpPr>
            <p:nvPr/>
          </p:nvSpPr>
          <p:spPr bwMode="auto">
            <a:xfrm>
              <a:off x="3540" y="2877"/>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83" name="Line 32"/>
            <p:cNvSpPr>
              <a:spLocks noChangeShapeType="1"/>
            </p:cNvSpPr>
            <p:nvPr/>
          </p:nvSpPr>
          <p:spPr bwMode="auto">
            <a:xfrm>
              <a:off x="3540" y="3143"/>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84" name="Line 33"/>
            <p:cNvSpPr>
              <a:spLocks noChangeShapeType="1"/>
            </p:cNvSpPr>
            <p:nvPr/>
          </p:nvSpPr>
          <p:spPr bwMode="auto">
            <a:xfrm>
              <a:off x="3540" y="3676"/>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7685" name="Text Box 34"/>
            <p:cNvSpPr txBox="1">
              <a:spLocks noChangeArrowheads="1"/>
            </p:cNvSpPr>
            <p:nvPr/>
          </p:nvSpPr>
          <p:spPr bwMode="auto">
            <a:xfrm>
              <a:off x="3540" y="1721"/>
              <a:ext cx="637"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i="1">
                  <a:solidFill>
                    <a:srgbClr val="000000"/>
                  </a:solidFill>
                  <a:latin typeface="Times New Roman" panose="02020603050405020304" pitchFamily="18" charset="0"/>
                </a:rPr>
                <a:t>Stack</a:t>
              </a:r>
            </a:p>
          </p:txBody>
        </p:sp>
        <p:sp>
          <p:nvSpPr>
            <p:cNvPr id="27686" name="Text Box 35"/>
            <p:cNvSpPr txBox="1">
              <a:spLocks noChangeArrowheads="1"/>
            </p:cNvSpPr>
            <p:nvPr/>
          </p:nvSpPr>
          <p:spPr bwMode="auto">
            <a:xfrm>
              <a:off x="4359" y="1721"/>
              <a:ext cx="819"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1800" b="1" i="1">
                  <a:solidFill>
                    <a:srgbClr val="000000"/>
                  </a:solidFill>
                  <a:latin typeface="Times New Roman" panose="02020603050405020304" pitchFamily="18" charset="0"/>
                </a:rPr>
                <a:t>Registers</a:t>
              </a:r>
            </a:p>
          </p:txBody>
        </p:sp>
        <p:sp>
          <p:nvSpPr>
            <p:cNvPr id="27687" name="Line 36"/>
            <p:cNvSpPr>
              <a:spLocks noChangeShapeType="1"/>
            </p:cNvSpPr>
            <p:nvPr/>
          </p:nvSpPr>
          <p:spPr bwMode="auto">
            <a:xfrm>
              <a:off x="3904" y="3232"/>
              <a:ext cx="0" cy="356"/>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IE"/>
            </a:p>
          </p:txBody>
        </p:sp>
        <p:sp>
          <p:nvSpPr>
            <p:cNvPr id="27688" name="Text Box 37"/>
            <p:cNvSpPr txBox="1">
              <a:spLocks noChangeArrowheads="1"/>
            </p:cNvSpPr>
            <p:nvPr/>
          </p:nvSpPr>
          <p:spPr bwMode="auto">
            <a:xfrm>
              <a:off x="3303" y="1253"/>
              <a:ext cx="191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b="1">
                  <a:latin typeface="Times New Roman" panose="02020603050405020304" pitchFamily="18" charset="0"/>
                </a:rPr>
                <a:t>Context of Thread</a:t>
              </a:r>
              <a:r>
                <a:rPr lang="en-US" altLang="en-US" sz="1800">
                  <a:latin typeface="Times New Roman" panose="02020603050405020304" pitchFamily="18" charset="0"/>
                </a:rPr>
                <a:t> </a:t>
              </a:r>
              <a:r>
                <a:rPr lang="en-US" altLang="en-US" sz="1800" b="1">
                  <a:latin typeface="Times New Roman" panose="02020603050405020304" pitchFamily="18" charset="0"/>
                </a:rPr>
                <a:t>N</a:t>
              </a:r>
              <a:endParaRPr lang="en-US" altLang="en-US" sz="1800">
                <a:solidFill>
                  <a:srgbClr val="000000"/>
                </a:solidFill>
                <a:latin typeface="Times New Roman" panose="02020603050405020304" pitchFamily="18" charset="0"/>
              </a:endParaRPr>
            </a:p>
          </p:txBody>
        </p:sp>
        <p:sp>
          <p:nvSpPr>
            <p:cNvPr id="27689" name="Line 38"/>
            <p:cNvSpPr>
              <a:spLocks noChangeShapeType="1"/>
            </p:cNvSpPr>
            <p:nvPr/>
          </p:nvSpPr>
          <p:spPr bwMode="auto">
            <a:xfrm flipV="1">
              <a:off x="2575" y="2764"/>
              <a:ext cx="638"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IE"/>
            </a:p>
          </p:txBody>
        </p:sp>
      </p:grpSp>
    </p:spTree>
    <p:extLst>
      <p:ext uri="{BB962C8B-B14F-4D97-AF65-F5344CB8AC3E}">
        <p14:creationId xmlns:p14="http://schemas.microsoft.com/office/powerpoint/2010/main" val="1908881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07C615EF-A744-4FA3-ACC5-ED616634F63A}" type="slidenum">
              <a:rPr lang="en-GB" altLang="en-US" sz="1200"/>
              <a:pPr>
                <a:spcBef>
                  <a:spcPct val="0"/>
                </a:spcBef>
                <a:buClrTx/>
                <a:buSzTx/>
                <a:buFontTx/>
                <a:buNone/>
              </a:pPr>
              <a:t>21</a:t>
            </a:fld>
            <a:endParaRPr lang="en-GB" altLang="en-US" sz="1200"/>
          </a:p>
        </p:txBody>
      </p:sp>
      <p:sp>
        <p:nvSpPr>
          <p:cNvPr id="363524" name="Rectangle 4"/>
          <p:cNvSpPr>
            <a:spLocks noGrp="1" noChangeArrowheads="1"/>
          </p:cNvSpPr>
          <p:nvPr>
            <p:ph type="title"/>
          </p:nvPr>
        </p:nvSpPr>
        <p:spPr/>
        <p:txBody>
          <a:bodyPr/>
          <a:lstStyle/>
          <a:p>
            <a:pPr eaLnBrk="1" hangingPunct="1">
              <a:defRPr/>
            </a:pPr>
            <a:r>
              <a:rPr lang="en-IE" sz="3200"/>
              <a:t>Tasks in a Real Time Kernel or OS</a:t>
            </a:r>
            <a:endParaRPr lang="en-US" sz="3200"/>
          </a:p>
        </p:txBody>
      </p:sp>
      <p:sp>
        <p:nvSpPr>
          <p:cNvPr id="363525" name="Rectangle 5"/>
          <p:cNvSpPr>
            <a:spLocks noGrp="1" noChangeArrowheads="1"/>
          </p:cNvSpPr>
          <p:nvPr>
            <p:ph type="body" idx="1"/>
          </p:nvPr>
        </p:nvSpPr>
        <p:spPr/>
        <p:txBody>
          <a:bodyPr/>
          <a:lstStyle/>
          <a:p>
            <a:pPr eaLnBrk="1" hangingPunct="1">
              <a:defRPr/>
            </a:pPr>
            <a:r>
              <a:rPr lang="en-IE"/>
              <a:t>Each Task thinks it has the CPU to itself</a:t>
            </a:r>
          </a:p>
          <a:p>
            <a:pPr eaLnBrk="1" hangingPunct="1">
              <a:defRPr/>
            </a:pPr>
            <a:r>
              <a:rPr lang="en-IE"/>
              <a:t>Each has the form of an infinite loop</a:t>
            </a:r>
          </a:p>
          <a:p>
            <a:pPr eaLnBrk="1" hangingPunct="1">
              <a:defRPr/>
            </a:pPr>
            <a:r>
              <a:rPr lang="en-IE"/>
              <a:t>Never returns to main</a:t>
            </a:r>
          </a:p>
          <a:p>
            <a:pPr eaLnBrk="1" hangingPunct="1">
              <a:defRPr/>
            </a:pPr>
            <a:r>
              <a:rPr lang="en-IE"/>
              <a:t>The task may suspend or wait in which case lower priority tasks can run</a:t>
            </a:r>
          </a:p>
          <a:p>
            <a:pPr eaLnBrk="1" hangingPunct="1">
              <a:defRPr/>
            </a:pPr>
            <a:r>
              <a:rPr lang="en-IE"/>
              <a:t>Task is interrupted by the timer tick and scheduler and other interrupts and another task may be resumed if it is ready to run and has higher priority</a:t>
            </a:r>
            <a:endParaRPr lang="en-US"/>
          </a:p>
        </p:txBody>
      </p:sp>
    </p:spTree>
    <p:extLst>
      <p:ext uri="{BB962C8B-B14F-4D97-AF65-F5344CB8AC3E}">
        <p14:creationId xmlns:p14="http://schemas.microsoft.com/office/powerpoint/2010/main" val="389224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IE" dirty="0"/>
              <a:t>Example RTOS </a:t>
            </a:r>
            <a:r>
              <a:rPr lang="en-IE" dirty="0" err="1"/>
              <a:t>uCOS</a:t>
            </a:r>
            <a:r>
              <a:rPr lang="en-IE" dirty="0"/>
              <a:t>-III (or -II)</a:t>
            </a:r>
          </a:p>
        </p:txBody>
      </p:sp>
      <p:sp>
        <p:nvSpPr>
          <p:cNvPr id="3" name="Content Placeholder 2"/>
          <p:cNvSpPr>
            <a:spLocks noGrp="1"/>
          </p:cNvSpPr>
          <p:nvPr>
            <p:ph idx="1"/>
          </p:nvPr>
        </p:nvSpPr>
        <p:spPr/>
        <p:txBody>
          <a:bodyPr/>
          <a:lstStyle/>
          <a:p>
            <a:pPr eaLnBrk="1" hangingPunct="1">
              <a:defRPr/>
            </a:pPr>
            <a:r>
              <a:rPr lang="en-IE" dirty="0"/>
              <a:t>  </a:t>
            </a:r>
            <a:r>
              <a:rPr lang="en-IE" dirty="0" err="1"/>
              <a:t>uCOS</a:t>
            </a:r>
            <a:r>
              <a:rPr lang="en-IE" dirty="0"/>
              <a:t>-III (or earlier version –II) is a well-documented Real-Time Operating System</a:t>
            </a:r>
          </a:p>
          <a:p>
            <a:pPr eaLnBrk="1" hangingPunct="1">
              <a:defRPr/>
            </a:pPr>
            <a:r>
              <a:rPr lang="en-IE" dirty="0"/>
              <a:t>Consists of general-purpose files and some that are processor specific</a:t>
            </a:r>
          </a:p>
          <a:p>
            <a:pPr eaLnBrk="1" hangingPunct="1">
              <a:defRPr/>
            </a:pPr>
            <a:r>
              <a:rPr lang="en-IE" dirty="0"/>
              <a:t>The RTOS can thus be ported to multiple processors and also end-applications </a:t>
            </a:r>
          </a:p>
        </p:txBody>
      </p:sp>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A20B9ACD-BDAF-4EDB-A9B1-63B2761F0004}" type="slidenum">
              <a:rPr lang="en-GB" altLang="en-US" sz="1200"/>
              <a:pPr>
                <a:spcBef>
                  <a:spcPct val="0"/>
                </a:spcBef>
                <a:buClrTx/>
                <a:buSzTx/>
                <a:buFontTx/>
                <a:buNone/>
              </a:pPr>
              <a:t>22</a:t>
            </a:fld>
            <a:endParaRPr lang="en-GB" altLang="en-US" sz="1200"/>
          </a:p>
        </p:txBody>
      </p:sp>
    </p:spTree>
    <p:extLst>
      <p:ext uri="{BB962C8B-B14F-4D97-AF65-F5344CB8AC3E}">
        <p14:creationId xmlns:p14="http://schemas.microsoft.com/office/powerpoint/2010/main" val="2570894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Spring 2019</a:t>
            </a:r>
            <a:endParaRPr lang="en-GB"/>
          </a:p>
        </p:txBody>
      </p:sp>
      <p:sp>
        <p:nvSpPr>
          <p:cNvPr id="6" name="Footer Placeholder 4"/>
          <p:cNvSpPr>
            <a:spLocks noGrp="1"/>
          </p:cNvSpPr>
          <p:nvPr>
            <p:ph type="ftr" sz="quarter" idx="11"/>
          </p:nvPr>
        </p:nvSpPr>
        <p:spPr/>
        <p:txBody>
          <a:bodyPr/>
          <a:lstStyle/>
          <a:p>
            <a:pPr>
              <a:defRPr/>
            </a:pPr>
            <a:r>
              <a:rPr lang="en-GB"/>
              <a:t>Lecture 13</a:t>
            </a:r>
          </a:p>
        </p:txBody>
      </p:sp>
      <p:sp>
        <p:nvSpPr>
          <p:cNvPr id="7"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5A03C946-98CD-4118-A467-84EAF220CF04}" type="slidenum">
              <a:rPr lang="en-GB" altLang="en-US" sz="1200"/>
              <a:pPr>
                <a:spcBef>
                  <a:spcPct val="0"/>
                </a:spcBef>
                <a:buClrTx/>
                <a:buSzTx/>
                <a:buFontTx/>
                <a:buNone/>
              </a:pPr>
              <a:t>23</a:t>
            </a:fld>
            <a:endParaRPr lang="en-GB" altLang="en-US" sz="1200"/>
          </a:p>
        </p:txBody>
      </p:sp>
      <p:sp>
        <p:nvSpPr>
          <p:cNvPr id="366594" name="Rectangle 2"/>
          <p:cNvSpPr>
            <a:spLocks noGrp="1" noChangeArrowheads="1"/>
          </p:cNvSpPr>
          <p:nvPr>
            <p:ph type="title"/>
          </p:nvPr>
        </p:nvSpPr>
        <p:spPr/>
        <p:txBody>
          <a:bodyPr/>
          <a:lstStyle/>
          <a:p>
            <a:pPr eaLnBrk="1" hangingPunct="1">
              <a:defRPr/>
            </a:pPr>
            <a:r>
              <a:rPr lang="en-IE" sz="3200" dirty="0"/>
              <a:t>Tasks in </a:t>
            </a:r>
            <a:r>
              <a:rPr lang="en-IE" sz="3200" dirty="0" err="1"/>
              <a:t>uCOS</a:t>
            </a:r>
            <a:r>
              <a:rPr lang="en-IE" sz="3200" dirty="0"/>
              <a:t>-III</a:t>
            </a:r>
            <a:endParaRPr lang="en-US" sz="3200" dirty="0"/>
          </a:p>
        </p:txBody>
      </p:sp>
      <p:pic>
        <p:nvPicPr>
          <p:cNvPr id="52230" name="Picture 5"/>
          <p:cNvPicPr>
            <a:picLocks noChangeAspect="1" noChangeArrowheads="1"/>
          </p:cNvPicPr>
          <p:nvPr/>
        </p:nvPicPr>
        <p:blipFill>
          <a:blip r:embed="rId5">
            <a:extLst>
              <a:ext uri="{28A0092B-C50C-407E-A947-70E740481C1C}">
                <a14:useLocalDpi xmlns:a14="http://schemas.microsoft.com/office/drawing/2010/main" val="0"/>
              </a:ext>
            </a:extLst>
          </a:blip>
          <a:srcRect l="2625" t="12596" r="57750" b="41989"/>
          <a:stretch>
            <a:fillRect/>
          </a:stretch>
        </p:blipFill>
        <p:spPr bwMode="auto">
          <a:xfrm>
            <a:off x="250825" y="669925"/>
            <a:ext cx="8137525" cy="58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1" name="Text Box 6"/>
          <p:cNvSpPr txBox="1">
            <a:spLocks noChangeArrowheads="1"/>
          </p:cNvSpPr>
          <p:nvPr/>
        </p:nvSpPr>
        <p:spPr bwMode="auto">
          <a:xfrm>
            <a:off x="4859338" y="1916113"/>
            <a:ext cx="2952750"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50000"/>
              </a:spcBef>
              <a:buClrTx/>
              <a:buSzTx/>
              <a:buFontTx/>
              <a:buNone/>
            </a:pPr>
            <a:r>
              <a:rPr lang="en-IE" altLang="en-US" sz="1800">
                <a:solidFill>
                  <a:srgbClr val="C00000"/>
                </a:solidFill>
              </a:rPr>
              <a:t> Note </a:t>
            </a:r>
          </a:p>
          <a:p>
            <a:pPr>
              <a:spcBef>
                <a:spcPct val="50000"/>
              </a:spcBef>
              <a:buClrTx/>
              <a:buSzTx/>
              <a:buFontTx/>
              <a:buNone/>
            </a:pPr>
            <a:r>
              <a:rPr lang="en-IE" altLang="en-US" sz="1800">
                <a:solidFill>
                  <a:schemeClr val="bg2"/>
                </a:solidFill>
              </a:rPr>
              <a:t>for (;;) is equivalent to while (1)</a:t>
            </a:r>
            <a:endParaRPr lang="en-US" altLang="en-US" sz="1800">
              <a:solidFill>
                <a:schemeClr val="bg2"/>
              </a:solidFill>
            </a:endParaRPr>
          </a:p>
        </p:txBody>
      </p:sp>
    </p:spTree>
    <p:extLst>
      <p:ext uri="{BB962C8B-B14F-4D97-AF65-F5344CB8AC3E}">
        <p14:creationId xmlns:p14="http://schemas.microsoft.com/office/powerpoint/2010/main" val="1779928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Spring 2019</a:t>
            </a:r>
            <a:endParaRPr lang="en-GB"/>
          </a:p>
        </p:txBody>
      </p:sp>
      <p:sp>
        <p:nvSpPr>
          <p:cNvPr id="6" name="Footer Placeholder 4"/>
          <p:cNvSpPr>
            <a:spLocks noGrp="1"/>
          </p:cNvSpPr>
          <p:nvPr>
            <p:ph type="ftr" sz="quarter" idx="11"/>
          </p:nvPr>
        </p:nvSpPr>
        <p:spPr/>
        <p:txBody>
          <a:bodyPr/>
          <a:lstStyle/>
          <a:p>
            <a:pPr>
              <a:defRPr/>
            </a:pPr>
            <a:r>
              <a:rPr lang="en-GB"/>
              <a:t>Lecture 13</a:t>
            </a:r>
          </a:p>
        </p:txBody>
      </p:sp>
      <p:sp>
        <p:nvSpPr>
          <p:cNvPr id="7"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806019C8-DAF0-49DE-871C-594395FC5EE8}" type="slidenum">
              <a:rPr lang="en-GB" altLang="en-US" sz="1200"/>
              <a:pPr>
                <a:spcBef>
                  <a:spcPct val="0"/>
                </a:spcBef>
                <a:buClrTx/>
                <a:buSzTx/>
                <a:buFontTx/>
                <a:buNone/>
              </a:pPr>
              <a:t>24</a:t>
            </a:fld>
            <a:endParaRPr lang="en-GB" altLang="en-US" sz="1200"/>
          </a:p>
        </p:txBody>
      </p:sp>
      <p:sp>
        <p:nvSpPr>
          <p:cNvPr id="367618" name="Rectangle 2"/>
          <p:cNvSpPr>
            <a:spLocks noGrp="1" noChangeArrowheads="1"/>
          </p:cNvSpPr>
          <p:nvPr>
            <p:ph type="title"/>
          </p:nvPr>
        </p:nvSpPr>
        <p:spPr/>
        <p:txBody>
          <a:bodyPr/>
          <a:lstStyle/>
          <a:p>
            <a:pPr eaLnBrk="1" hangingPunct="1">
              <a:defRPr/>
            </a:pPr>
            <a:r>
              <a:rPr lang="en-IE" sz="3200"/>
              <a:t>Tasks in a Real Time Kernel or OS</a:t>
            </a:r>
            <a:endParaRPr lang="en-US" sz="3200"/>
          </a:p>
        </p:txBody>
      </p:sp>
      <p:sp>
        <p:nvSpPr>
          <p:cNvPr id="53254" name="Text Box 4"/>
          <p:cNvSpPr txBox="1">
            <a:spLocks noChangeArrowheads="1"/>
          </p:cNvSpPr>
          <p:nvPr/>
        </p:nvSpPr>
        <p:spPr bwMode="auto">
          <a:xfrm>
            <a:off x="3851275" y="2420938"/>
            <a:ext cx="295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50000"/>
              </a:spcBef>
              <a:buClrTx/>
              <a:buSzTx/>
              <a:buFontTx/>
              <a:buNone/>
            </a:pPr>
            <a:r>
              <a:rPr lang="en-IE" altLang="en-US" sz="1800"/>
              <a:t> </a:t>
            </a:r>
            <a:r>
              <a:rPr lang="en-IE" altLang="en-US" sz="1800">
                <a:solidFill>
                  <a:schemeClr val="bg2"/>
                </a:solidFill>
              </a:rPr>
              <a:t>for (;;) is equivalent to while (1)</a:t>
            </a:r>
            <a:endParaRPr lang="en-US" altLang="en-US" sz="1800">
              <a:solidFill>
                <a:schemeClr val="bg2"/>
              </a:solidFill>
            </a:endParaRPr>
          </a:p>
        </p:txBody>
      </p:sp>
      <p:pic>
        <p:nvPicPr>
          <p:cNvPr id="53255" name="Picture 5"/>
          <p:cNvPicPr>
            <a:picLocks noChangeAspect="1" noChangeArrowheads="1"/>
          </p:cNvPicPr>
          <p:nvPr/>
        </p:nvPicPr>
        <p:blipFill>
          <a:blip r:embed="rId5">
            <a:extLst>
              <a:ext uri="{28A0092B-C50C-407E-A947-70E740481C1C}">
                <a14:useLocalDpi xmlns:a14="http://schemas.microsoft.com/office/drawing/2010/main" val="0"/>
              </a:ext>
            </a:extLst>
          </a:blip>
          <a:srcRect l="15750" t="12596" r="10500" b="20995"/>
          <a:stretch>
            <a:fillRect/>
          </a:stretch>
        </p:blipFill>
        <p:spPr bwMode="auto">
          <a:xfrm>
            <a:off x="0" y="620713"/>
            <a:ext cx="9144000" cy="51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75463" y="968375"/>
            <a:ext cx="2017712" cy="1200150"/>
          </a:xfrm>
          <a:prstGeom prst="rect">
            <a:avLst/>
          </a:prstGeom>
          <a:noFill/>
        </p:spPr>
        <p:txBody>
          <a:bodyPr>
            <a:spAutoFit/>
          </a:bodyPr>
          <a:lstStyle/>
          <a:p>
            <a:pPr>
              <a:defRPr/>
            </a:pPr>
            <a:r>
              <a:rPr lang="en-IE" dirty="0">
                <a:solidFill>
                  <a:srgbClr val="FF0000"/>
                </a:solidFill>
                <a:latin typeface="Calibri" panose="020F0502020204030204" pitchFamily="34" charset="0"/>
              </a:rPr>
              <a:t>This example uses LED toggling in a </a:t>
            </a:r>
            <a:r>
              <a:rPr lang="en-IE" u="sng" dirty="0">
                <a:solidFill>
                  <a:srgbClr val="FF0000"/>
                </a:solidFill>
                <a:effectLst>
                  <a:outerShdw blurRad="38100" dist="38100" dir="2700000" algn="tl">
                    <a:srgbClr val="000000">
                      <a:alpha val="43137"/>
                    </a:srgbClr>
                  </a:outerShdw>
                </a:effectLst>
                <a:latin typeface="Calibri" panose="020F0502020204030204" pitchFamily="34" charset="0"/>
              </a:rPr>
              <a:t>task</a:t>
            </a:r>
            <a:r>
              <a:rPr lang="en-IE" dirty="0">
                <a:solidFill>
                  <a:srgbClr val="FF0000"/>
                </a:solidFill>
                <a:latin typeface="Calibri" panose="020F0502020204030204" pitchFamily="34" charset="0"/>
              </a:rPr>
              <a:t> in the </a:t>
            </a:r>
            <a:r>
              <a:rPr lang="en-IE" dirty="0" err="1">
                <a:solidFill>
                  <a:srgbClr val="FF0000"/>
                </a:solidFill>
                <a:latin typeface="Calibri" panose="020F0502020204030204" pitchFamily="34" charset="0"/>
              </a:rPr>
              <a:t>uCOS</a:t>
            </a:r>
            <a:r>
              <a:rPr lang="en-IE" dirty="0">
                <a:solidFill>
                  <a:srgbClr val="FF0000"/>
                </a:solidFill>
                <a:latin typeface="Calibri" panose="020F0502020204030204" pitchFamily="34" charset="0"/>
              </a:rPr>
              <a:t>-II RTOS</a:t>
            </a:r>
          </a:p>
        </p:txBody>
      </p:sp>
    </p:spTree>
    <p:extLst>
      <p:ext uri="{BB962C8B-B14F-4D97-AF65-F5344CB8AC3E}">
        <p14:creationId xmlns:p14="http://schemas.microsoft.com/office/powerpoint/2010/main" val="2753521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5A05-E193-4B84-A2DE-66872BAB906D}"/>
              </a:ext>
            </a:extLst>
          </p:cNvPr>
          <p:cNvSpPr>
            <a:spLocks noGrp="1"/>
          </p:cNvSpPr>
          <p:nvPr>
            <p:ph type="title"/>
          </p:nvPr>
        </p:nvSpPr>
        <p:spPr/>
        <p:txBody>
          <a:bodyPr/>
          <a:lstStyle/>
          <a:p>
            <a:r>
              <a:rPr lang="en-IE" dirty="0" err="1"/>
              <a:t>FreeRTOS</a:t>
            </a:r>
            <a:endParaRPr lang="en-IE" dirty="0"/>
          </a:p>
        </p:txBody>
      </p:sp>
      <p:sp>
        <p:nvSpPr>
          <p:cNvPr id="3" name="Content Placeholder 2">
            <a:extLst>
              <a:ext uri="{FF2B5EF4-FFF2-40B4-BE49-F238E27FC236}">
                <a16:creationId xmlns:a16="http://schemas.microsoft.com/office/drawing/2014/main" id="{4568BEE3-CB8E-4EA0-82DF-DB482574BCFD}"/>
              </a:ext>
            </a:extLst>
          </p:cNvPr>
          <p:cNvSpPr>
            <a:spLocks noGrp="1"/>
          </p:cNvSpPr>
          <p:nvPr>
            <p:ph idx="1"/>
          </p:nvPr>
        </p:nvSpPr>
        <p:spPr/>
        <p:txBody>
          <a:bodyPr/>
          <a:lstStyle/>
          <a:p>
            <a:r>
              <a:rPr lang="en-IE" dirty="0" err="1"/>
              <a:t>FreeRTOS</a:t>
            </a:r>
            <a:r>
              <a:rPr lang="en-IE" dirty="0"/>
              <a:t> is designed to be small enough to run on a microcontroller</a:t>
            </a:r>
          </a:p>
          <a:p>
            <a:r>
              <a:rPr lang="en-IE" dirty="0" err="1"/>
              <a:t>FreeRTOS</a:t>
            </a:r>
            <a:r>
              <a:rPr lang="en-IE" dirty="0"/>
              <a:t> provides real time scheduling, inter-task communication, timing and synchronisation primitives</a:t>
            </a:r>
          </a:p>
          <a:p>
            <a:r>
              <a:rPr lang="en-IE" dirty="0"/>
              <a:t>More accurately described as a real time kernel, or real time executive</a:t>
            </a:r>
          </a:p>
          <a:p>
            <a:r>
              <a:rPr lang="en-IE" dirty="0"/>
              <a:t>Additional functionality, such as a command console interface, or networking stacks, can be included with add-on components. </a:t>
            </a:r>
          </a:p>
          <a:p>
            <a:pPr marL="0" indent="0">
              <a:buNone/>
            </a:pPr>
            <a:endParaRPr lang="en-IE" dirty="0"/>
          </a:p>
        </p:txBody>
      </p:sp>
      <p:sp>
        <p:nvSpPr>
          <p:cNvPr id="4" name="Date Placeholder 3">
            <a:extLst>
              <a:ext uri="{FF2B5EF4-FFF2-40B4-BE49-F238E27FC236}">
                <a16:creationId xmlns:a16="http://schemas.microsoft.com/office/drawing/2014/main" id="{A7E776AE-34D8-45F0-BBF2-632DFD20534C}"/>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173E9296-257B-45E1-9E8D-C40F06961BD2}"/>
              </a:ext>
            </a:extLst>
          </p:cNvPr>
          <p:cNvSpPr>
            <a:spLocks noGrp="1"/>
          </p:cNvSpPr>
          <p:nvPr>
            <p:ph type="ftr" sz="quarter" idx="11"/>
          </p:nvPr>
        </p:nvSpPr>
        <p:spPr/>
        <p:txBody>
          <a:bodyPr/>
          <a:lstStyle/>
          <a:p>
            <a:pPr>
              <a:defRPr/>
            </a:pPr>
            <a:r>
              <a:rPr lang="en-IE" altLang="en-US"/>
              <a:t>Lecture 13</a:t>
            </a:r>
          </a:p>
        </p:txBody>
      </p:sp>
      <p:sp>
        <p:nvSpPr>
          <p:cNvPr id="6" name="Slide Number Placeholder 5">
            <a:extLst>
              <a:ext uri="{FF2B5EF4-FFF2-40B4-BE49-F238E27FC236}">
                <a16:creationId xmlns:a16="http://schemas.microsoft.com/office/drawing/2014/main" id="{CB413B7F-6819-44C8-AC47-2DF12A724597}"/>
              </a:ext>
            </a:extLst>
          </p:cNvPr>
          <p:cNvSpPr>
            <a:spLocks noGrp="1"/>
          </p:cNvSpPr>
          <p:nvPr>
            <p:ph type="sldNum" sz="quarter" idx="12"/>
          </p:nvPr>
        </p:nvSpPr>
        <p:spPr/>
        <p:txBody>
          <a:bodyPr/>
          <a:lstStyle/>
          <a:p>
            <a:fld id="{BEDFABE9-A1F0-4D25-A546-B48E1EC44F84}" type="slidenum">
              <a:rPr lang="en-IE" altLang="en-US" smtClean="0"/>
              <a:pPr/>
              <a:t>25</a:t>
            </a:fld>
            <a:endParaRPr lang="en-IE" altLang="en-US"/>
          </a:p>
        </p:txBody>
      </p:sp>
    </p:spTree>
    <p:extLst>
      <p:ext uri="{BB962C8B-B14F-4D97-AF65-F5344CB8AC3E}">
        <p14:creationId xmlns:p14="http://schemas.microsoft.com/office/powerpoint/2010/main" val="3650546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5A05-E193-4B84-A2DE-66872BAB906D}"/>
              </a:ext>
            </a:extLst>
          </p:cNvPr>
          <p:cNvSpPr>
            <a:spLocks noGrp="1"/>
          </p:cNvSpPr>
          <p:nvPr>
            <p:ph type="title"/>
          </p:nvPr>
        </p:nvSpPr>
        <p:spPr/>
        <p:txBody>
          <a:bodyPr/>
          <a:lstStyle/>
          <a:p>
            <a:r>
              <a:rPr lang="en-IE" dirty="0" err="1"/>
              <a:t>FreeRTOS</a:t>
            </a:r>
            <a:endParaRPr lang="en-IE" dirty="0"/>
          </a:p>
        </p:txBody>
      </p:sp>
      <p:sp>
        <p:nvSpPr>
          <p:cNvPr id="3" name="Content Placeholder 2">
            <a:extLst>
              <a:ext uri="{FF2B5EF4-FFF2-40B4-BE49-F238E27FC236}">
                <a16:creationId xmlns:a16="http://schemas.microsoft.com/office/drawing/2014/main" id="{4568BEE3-CB8E-4EA0-82DF-DB482574BCFD}"/>
              </a:ext>
            </a:extLst>
          </p:cNvPr>
          <p:cNvSpPr>
            <a:spLocks noGrp="1"/>
          </p:cNvSpPr>
          <p:nvPr>
            <p:ph idx="1"/>
          </p:nvPr>
        </p:nvSpPr>
        <p:spPr/>
        <p:txBody>
          <a:bodyPr/>
          <a:lstStyle/>
          <a:p>
            <a:r>
              <a:rPr lang="en-IE" dirty="0" err="1"/>
              <a:t>FreeRTOS</a:t>
            </a:r>
            <a:r>
              <a:rPr lang="en-IE" dirty="0"/>
              <a:t> is designed to be small enough to run on a microcontroller</a:t>
            </a:r>
          </a:p>
          <a:p>
            <a:r>
              <a:rPr lang="en-IE" dirty="0"/>
              <a:t>Code footprint about 5.5 – 9 </a:t>
            </a:r>
            <a:r>
              <a:rPr lang="en-IE" dirty="0" err="1"/>
              <a:t>KiByte</a:t>
            </a:r>
            <a:r>
              <a:rPr lang="en-IE" dirty="0"/>
              <a:t> of Flash memory for code</a:t>
            </a:r>
          </a:p>
          <a:p>
            <a:r>
              <a:rPr lang="en-IE" dirty="0"/>
              <a:t>About 70 words of RAM (minimum) per task</a:t>
            </a:r>
          </a:p>
          <a:p>
            <a:r>
              <a:rPr lang="en-IE" dirty="0"/>
              <a:t>OS usually use a Periodic Tick to run but</a:t>
            </a:r>
          </a:p>
          <a:p>
            <a:r>
              <a:rPr lang="en-IE" dirty="0"/>
              <a:t>Newer versions allow tickles operation for minimal power consumption </a:t>
            </a:r>
          </a:p>
        </p:txBody>
      </p:sp>
      <p:sp>
        <p:nvSpPr>
          <p:cNvPr id="4" name="Date Placeholder 3">
            <a:extLst>
              <a:ext uri="{FF2B5EF4-FFF2-40B4-BE49-F238E27FC236}">
                <a16:creationId xmlns:a16="http://schemas.microsoft.com/office/drawing/2014/main" id="{A7E776AE-34D8-45F0-BBF2-632DFD20534C}"/>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173E9296-257B-45E1-9E8D-C40F06961BD2}"/>
              </a:ext>
            </a:extLst>
          </p:cNvPr>
          <p:cNvSpPr>
            <a:spLocks noGrp="1"/>
          </p:cNvSpPr>
          <p:nvPr>
            <p:ph type="ftr" sz="quarter" idx="11"/>
          </p:nvPr>
        </p:nvSpPr>
        <p:spPr/>
        <p:txBody>
          <a:bodyPr/>
          <a:lstStyle/>
          <a:p>
            <a:pPr>
              <a:defRPr/>
            </a:pPr>
            <a:r>
              <a:rPr lang="en-IE" altLang="en-US"/>
              <a:t>Lecture 13</a:t>
            </a:r>
          </a:p>
        </p:txBody>
      </p:sp>
      <p:sp>
        <p:nvSpPr>
          <p:cNvPr id="6" name="Slide Number Placeholder 5">
            <a:extLst>
              <a:ext uri="{FF2B5EF4-FFF2-40B4-BE49-F238E27FC236}">
                <a16:creationId xmlns:a16="http://schemas.microsoft.com/office/drawing/2014/main" id="{CB413B7F-6819-44C8-AC47-2DF12A724597}"/>
              </a:ext>
            </a:extLst>
          </p:cNvPr>
          <p:cNvSpPr>
            <a:spLocks noGrp="1"/>
          </p:cNvSpPr>
          <p:nvPr>
            <p:ph type="sldNum" sz="quarter" idx="12"/>
          </p:nvPr>
        </p:nvSpPr>
        <p:spPr/>
        <p:txBody>
          <a:bodyPr/>
          <a:lstStyle/>
          <a:p>
            <a:fld id="{BEDFABE9-A1F0-4D25-A546-B48E1EC44F84}" type="slidenum">
              <a:rPr lang="en-IE" altLang="en-US" smtClean="0"/>
              <a:pPr/>
              <a:t>26</a:t>
            </a:fld>
            <a:endParaRPr lang="en-IE" altLang="en-US"/>
          </a:p>
        </p:txBody>
      </p:sp>
    </p:spTree>
    <p:extLst>
      <p:ext uri="{BB962C8B-B14F-4D97-AF65-F5344CB8AC3E}">
        <p14:creationId xmlns:p14="http://schemas.microsoft.com/office/powerpoint/2010/main" val="3759363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C1C5-2A91-46D9-BE14-84BEA61DFD9A}"/>
              </a:ext>
            </a:extLst>
          </p:cNvPr>
          <p:cNvSpPr>
            <a:spLocks noGrp="1"/>
          </p:cNvSpPr>
          <p:nvPr>
            <p:ph type="title"/>
          </p:nvPr>
        </p:nvSpPr>
        <p:spPr/>
        <p:txBody>
          <a:bodyPr/>
          <a:lstStyle/>
          <a:p>
            <a:r>
              <a:rPr lang="en-IE" dirty="0" err="1"/>
              <a:t>FreeRTOS</a:t>
            </a:r>
            <a:r>
              <a:rPr lang="en-IE" dirty="0"/>
              <a:t> Task</a:t>
            </a:r>
          </a:p>
        </p:txBody>
      </p:sp>
      <p:sp>
        <p:nvSpPr>
          <p:cNvPr id="3" name="Date Placeholder 2">
            <a:extLst>
              <a:ext uri="{FF2B5EF4-FFF2-40B4-BE49-F238E27FC236}">
                <a16:creationId xmlns:a16="http://schemas.microsoft.com/office/drawing/2014/main" id="{1D5BBFB4-7264-44B1-B41A-2945DFF23432}"/>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E829401C-7A79-471D-9EE8-464974C243D6}"/>
              </a:ext>
            </a:extLst>
          </p:cNvPr>
          <p:cNvSpPr>
            <a:spLocks noGrp="1"/>
          </p:cNvSpPr>
          <p:nvPr>
            <p:ph type="ftr" sz="quarter" idx="11"/>
          </p:nvPr>
        </p:nvSpPr>
        <p:spPr/>
        <p:txBody>
          <a:bodyPr/>
          <a:lstStyle/>
          <a:p>
            <a:pPr>
              <a:defRPr/>
            </a:pPr>
            <a:r>
              <a:rPr lang="en-IE" altLang="en-US"/>
              <a:t>Lecture 13</a:t>
            </a:r>
          </a:p>
        </p:txBody>
      </p:sp>
      <p:sp>
        <p:nvSpPr>
          <p:cNvPr id="5" name="Slide Number Placeholder 4">
            <a:extLst>
              <a:ext uri="{FF2B5EF4-FFF2-40B4-BE49-F238E27FC236}">
                <a16:creationId xmlns:a16="http://schemas.microsoft.com/office/drawing/2014/main" id="{7A77CF3A-6C2B-422B-B67F-D0933A395C5A}"/>
              </a:ext>
            </a:extLst>
          </p:cNvPr>
          <p:cNvSpPr>
            <a:spLocks noGrp="1"/>
          </p:cNvSpPr>
          <p:nvPr>
            <p:ph type="sldNum" sz="quarter" idx="12"/>
          </p:nvPr>
        </p:nvSpPr>
        <p:spPr/>
        <p:txBody>
          <a:bodyPr/>
          <a:lstStyle/>
          <a:p>
            <a:fld id="{0358CAD8-78B5-4715-9523-5EB050334FBB}" type="slidenum">
              <a:rPr lang="en-IE" altLang="en-US" smtClean="0"/>
              <a:pPr/>
              <a:t>27</a:t>
            </a:fld>
            <a:endParaRPr lang="en-IE" altLang="en-US"/>
          </a:p>
        </p:txBody>
      </p:sp>
      <p:pic>
        <p:nvPicPr>
          <p:cNvPr id="6" name="Picture 5">
            <a:extLst>
              <a:ext uri="{FF2B5EF4-FFF2-40B4-BE49-F238E27FC236}">
                <a16:creationId xmlns:a16="http://schemas.microsoft.com/office/drawing/2014/main" id="{56411D11-6F99-4774-9F0A-705B2402055A}"/>
              </a:ext>
            </a:extLst>
          </p:cNvPr>
          <p:cNvPicPr>
            <a:picLocks noChangeAspect="1"/>
          </p:cNvPicPr>
          <p:nvPr/>
        </p:nvPicPr>
        <p:blipFill>
          <a:blip r:embed="rId2"/>
          <a:stretch>
            <a:fillRect/>
          </a:stretch>
        </p:blipFill>
        <p:spPr>
          <a:xfrm>
            <a:off x="0" y="836613"/>
            <a:ext cx="9144000" cy="6308922"/>
          </a:xfrm>
          <a:prstGeom prst="rect">
            <a:avLst/>
          </a:prstGeom>
        </p:spPr>
      </p:pic>
    </p:spTree>
    <p:extLst>
      <p:ext uri="{BB962C8B-B14F-4D97-AF65-F5344CB8AC3E}">
        <p14:creationId xmlns:p14="http://schemas.microsoft.com/office/powerpoint/2010/main" val="1493875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8D8A-5370-4CBC-B7DF-98FB24CA6842}"/>
              </a:ext>
            </a:extLst>
          </p:cNvPr>
          <p:cNvSpPr>
            <a:spLocks noGrp="1"/>
          </p:cNvSpPr>
          <p:nvPr>
            <p:ph type="title"/>
          </p:nvPr>
        </p:nvSpPr>
        <p:spPr/>
        <p:txBody>
          <a:bodyPr/>
          <a:lstStyle/>
          <a:p>
            <a:r>
              <a:rPr lang="en-IE" dirty="0"/>
              <a:t>Creating a Task in </a:t>
            </a:r>
            <a:r>
              <a:rPr lang="en-IE" dirty="0" err="1"/>
              <a:t>FreeRTOS</a:t>
            </a:r>
            <a:endParaRPr lang="en-IE" dirty="0"/>
          </a:p>
        </p:txBody>
      </p:sp>
      <p:sp>
        <p:nvSpPr>
          <p:cNvPr id="3" name="Date Placeholder 2">
            <a:extLst>
              <a:ext uri="{FF2B5EF4-FFF2-40B4-BE49-F238E27FC236}">
                <a16:creationId xmlns:a16="http://schemas.microsoft.com/office/drawing/2014/main" id="{D1F04765-9377-4E94-B773-BB200799D1C3}"/>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C370278E-B726-4085-86A9-05C654698661}"/>
              </a:ext>
            </a:extLst>
          </p:cNvPr>
          <p:cNvSpPr>
            <a:spLocks noGrp="1"/>
          </p:cNvSpPr>
          <p:nvPr>
            <p:ph type="ftr" sz="quarter" idx="11"/>
          </p:nvPr>
        </p:nvSpPr>
        <p:spPr/>
        <p:txBody>
          <a:bodyPr/>
          <a:lstStyle/>
          <a:p>
            <a:pPr>
              <a:defRPr/>
            </a:pPr>
            <a:r>
              <a:rPr lang="en-IE" altLang="en-US"/>
              <a:t>Lecture 13</a:t>
            </a:r>
          </a:p>
        </p:txBody>
      </p:sp>
      <p:sp>
        <p:nvSpPr>
          <p:cNvPr id="5" name="Slide Number Placeholder 4">
            <a:extLst>
              <a:ext uri="{FF2B5EF4-FFF2-40B4-BE49-F238E27FC236}">
                <a16:creationId xmlns:a16="http://schemas.microsoft.com/office/drawing/2014/main" id="{274371F2-0567-43BE-83E1-5F60DAECADBA}"/>
              </a:ext>
            </a:extLst>
          </p:cNvPr>
          <p:cNvSpPr>
            <a:spLocks noGrp="1"/>
          </p:cNvSpPr>
          <p:nvPr>
            <p:ph type="sldNum" sz="quarter" idx="12"/>
          </p:nvPr>
        </p:nvSpPr>
        <p:spPr/>
        <p:txBody>
          <a:bodyPr/>
          <a:lstStyle/>
          <a:p>
            <a:fld id="{0358CAD8-78B5-4715-9523-5EB050334FBB}" type="slidenum">
              <a:rPr lang="en-IE" altLang="en-US" smtClean="0"/>
              <a:pPr/>
              <a:t>28</a:t>
            </a:fld>
            <a:endParaRPr lang="en-IE" altLang="en-US"/>
          </a:p>
        </p:txBody>
      </p:sp>
      <p:pic>
        <p:nvPicPr>
          <p:cNvPr id="6" name="Picture 5">
            <a:extLst>
              <a:ext uri="{FF2B5EF4-FFF2-40B4-BE49-F238E27FC236}">
                <a16:creationId xmlns:a16="http://schemas.microsoft.com/office/drawing/2014/main" id="{FF74DDCC-4229-419C-BE3F-5E466295E9E8}"/>
              </a:ext>
            </a:extLst>
          </p:cNvPr>
          <p:cNvPicPr>
            <a:picLocks noChangeAspect="1"/>
          </p:cNvPicPr>
          <p:nvPr/>
        </p:nvPicPr>
        <p:blipFill>
          <a:blip r:embed="rId2"/>
          <a:stretch>
            <a:fillRect/>
          </a:stretch>
        </p:blipFill>
        <p:spPr>
          <a:xfrm>
            <a:off x="609600" y="806840"/>
            <a:ext cx="7924800" cy="2419350"/>
          </a:xfrm>
          <a:prstGeom prst="rect">
            <a:avLst/>
          </a:prstGeom>
        </p:spPr>
      </p:pic>
      <p:sp>
        <p:nvSpPr>
          <p:cNvPr id="7" name="TextBox 6">
            <a:extLst>
              <a:ext uri="{FF2B5EF4-FFF2-40B4-BE49-F238E27FC236}">
                <a16:creationId xmlns:a16="http://schemas.microsoft.com/office/drawing/2014/main" id="{4091CDB6-5E23-4A42-B60F-A604EFAEAAE3}"/>
              </a:ext>
            </a:extLst>
          </p:cNvPr>
          <p:cNvSpPr txBox="1"/>
          <p:nvPr/>
        </p:nvSpPr>
        <p:spPr>
          <a:xfrm>
            <a:off x="609600" y="3527297"/>
            <a:ext cx="7634808" cy="369332"/>
          </a:xfrm>
          <a:prstGeom prst="rect">
            <a:avLst/>
          </a:prstGeom>
          <a:noFill/>
        </p:spPr>
        <p:txBody>
          <a:bodyPr wrap="square" rtlCol="0">
            <a:spAutoFit/>
          </a:bodyPr>
          <a:lstStyle/>
          <a:p>
            <a:r>
              <a:rPr lang="en-IE" dirty="0"/>
              <a:t>See ‘Mastering the </a:t>
            </a:r>
            <a:r>
              <a:rPr lang="en-IE" dirty="0" err="1"/>
              <a:t>FreeRTOS</a:t>
            </a:r>
            <a:r>
              <a:rPr lang="en-IE" dirty="0"/>
              <a:t> Kernel .. Tutorial Guide’ for more details</a:t>
            </a:r>
          </a:p>
        </p:txBody>
      </p:sp>
    </p:spTree>
    <p:extLst>
      <p:ext uri="{BB962C8B-B14F-4D97-AF65-F5344CB8AC3E}">
        <p14:creationId xmlns:p14="http://schemas.microsoft.com/office/powerpoint/2010/main" val="1630904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0AD5-3C86-4E10-B0B1-31756F9068E2}"/>
              </a:ext>
            </a:extLst>
          </p:cNvPr>
          <p:cNvSpPr>
            <a:spLocks noGrp="1"/>
          </p:cNvSpPr>
          <p:nvPr>
            <p:ph type="title"/>
          </p:nvPr>
        </p:nvSpPr>
        <p:spPr/>
        <p:txBody>
          <a:bodyPr/>
          <a:lstStyle/>
          <a:p>
            <a:r>
              <a:rPr lang="en-IE" dirty="0" err="1"/>
              <a:t>FreeRTOS</a:t>
            </a:r>
            <a:r>
              <a:rPr lang="en-IE" dirty="0"/>
              <a:t> Task States</a:t>
            </a:r>
          </a:p>
        </p:txBody>
      </p:sp>
      <p:sp>
        <p:nvSpPr>
          <p:cNvPr id="3" name="Date Placeholder 2">
            <a:extLst>
              <a:ext uri="{FF2B5EF4-FFF2-40B4-BE49-F238E27FC236}">
                <a16:creationId xmlns:a16="http://schemas.microsoft.com/office/drawing/2014/main" id="{FBEA929F-C768-456C-91F9-E15675CCC0F9}"/>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8AFA9134-0AE4-4FE3-BDAE-8A024E196A64}"/>
              </a:ext>
            </a:extLst>
          </p:cNvPr>
          <p:cNvSpPr>
            <a:spLocks noGrp="1"/>
          </p:cNvSpPr>
          <p:nvPr>
            <p:ph type="ftr" sz="quarter" idx="11"/>
          </p:nvPr>
        </p:nvSpPr>
        <p:spPr/>
        <p:txBody>
          <a:bodyPr/>
          <a:lstStyle/>
          <a:p>
            <a:pPr>
              <a:defRPr/>
            </a:pPr>
            <a:r>
              <a:rPr lang="en-IE" altLang="en-US"/>
              <a:t>Lecture 13</a:t>
            </a:r>
          </a:p>
        </p:txBody>
      </p:sp>
      <p:sp>
        <p:nvSpPr>
          <p:cNvPr id="5" name="Slide Number Placeholder 4">
            <a:extLst>
              <a:ext uri="{FF2B5EF4-FFF2-40B4-BE49-F238E27FC236}">
                <a16:creationId xmlns:a16="http://schemas.microsoft.com/office/drawing/2014/main" id="{668F787D-E091-4FE6-90EA-9EF65EB9E5A4}"/>
              </a:ext>
            </a:extLst>
          </p:cNvPr>
          <p:cNvSpPr>
            <a:spLocks noGrp="1"/>
          </p:cNvSpPr>
          <p:nvPr>
            <p:ph type="sldNum" sz="quarter" idx="12"/>
          </p:nvPr>
        </p:nvSpPr>
        <p:spPr/>
        <p:txBody>
          <a:bodyPr/>
          <a:lstStyle/>
          <a:p>
            <a:fld id="{0358CAD8-78B5-4715-9523-5EB050334FBB}" type="slidenum">
              <a:rPr lang="en-IE" altLang="en-US" smtClean="0"/>
              <a:pPr/>
              <a:t>29</a:t>
            </a:fld>
            <a:endParaRPr lang="en-IE" altLang="en-US"/>
          </a:p>
        </p:txBody>
      </p:sp>
      <p:pic>
        <p:nvPicPr>
          <p:cNvPr id="6" name="Picture 5">
            <a:extLst>
              <a:ext uri="{FF2B5EF4-FFF2-40B4-BE49-F238E27FC236}">
                <a16:creationId xmlns:a16="http://schemas.microsoft.com/office/drawing/2014/main" id="{07C988CF-2ED5-4032-BEB0-8D8C7A334A85}"/>
              </a:ext>
            </a:extLst>
          </p:cNvPr>
          <p:cNvPicPr>
            <a:picLocks noChangeAspect="1"/>
          </p:cNvPicPr>
          <p:nvPr/>
        </p:nvPicPr>
        <p:blipFill>
          <a:blip r:embed="rId2"/>
          <a:stretch>
            <a:fillRect/>
          </a:stretch>
        </p:blipFill>
        <p:spPr>
          <a:xfrm>
            <a:off x="2414587" y="998123"/>
            <a:ext cx="4314825" cy="5686425"/>
          </a:xfrm>
          <a:prstGeom prst="rect">
            <a:avLst/>
          </a:prstGeom>
        </p:spPr>
      </p:pic>
    </p:spTree>
    <p:extLst>
      <p:ext uri="{BB962C8B-B14F-4D97-AF65-F5344CB8AC3E}">
        <p14:creationId xmlns:p14="http://schemas.microsoft.com/office/powerpoint/2010/main" val="187203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60F22BEE-AF9C-4D26-9E23-03903BD641D7}" type="slidenum">
              <a:rPr lang="en-GB" altLang="en-US" sz="1200"/>
              <a:pPr>
                <a:spcBef>
                  <a:spcPct val="0"/>
                </a:spcBef>
                <a:buClrTx/>
                <a:buSzTx/>
                <a:buFontTx/>
                <a:buNone/>
              </a:pPr>
              <a:t>3</a:t>
            </a:fld>
            <a:endParaRPr lang="en-GB" altLang="en-US" sz="1200"/>
          </a:p>
        </p:txBody>
      </p:sp>
      <p:sp>
        <p:nvSpPr>
          <p:cNvPr id="353282" name="Rectangle 2"/>
          <p:cNvSpPr>
            <a:spLocks noGrp="1" noChangeArrowheads="1"/>
          </p:cNvSpPr>
          <p:nvPr>
            <p:ph type="title"/>
          </p:nvPr>
        </p:nvSpPr>
        <p:spPr/>
        <p:txBody>
          <a:bodyPr/>
          <a:lstStyle/>
          <a:p>
            <a:pPr eaLnBrk="1" hangingPunct="1">
              <a:defRPr/>
            </a:pPr>
            <a:r>
              <a:rPr lang="en-IE" sz="3200" dirty="0"/>
              <a:t>Real Time Systems: Hard and Soft RT</a:t>
            </a:r>
            <a:endParaRPr lang="en-US" sz="3200" dirty="0"/>
          </a:p>
        </p:txBody>
      </p:sp>
      <p:sp>
        <p:nvSpPr>
          <p:cNvPr id="353283" name="Rectangle 3"/>
          <p:cNvSpPr>
            <a:spLocks noGrp="1" noChangeArrowheads="1"/>
          </p:cNvSpPr>
          <p:nvPr>
            <p:ph type="body" idx="1"/>
          </p:nvPr>
        </p:nvSpPr>
        <p:spPr/>
        <p:txBody>
          <a:bodyPr/>
          <a:lstStyle/>
          <a:p>
            <a:pPr eaLnBrk="1" hangingPunct="1">
              <a:lnSpc>
                <a:spcPct val="90000"/>
              </a:lnSpc>
              <a:defRPr/>
            </a:pPr>
            <a:r>
              <a:rPr lang="en-IE" sz="2800" dirty="0"/>
              <a:t>Think of real-time systems as being systems where events must occur within a fixed time period</a:t>
            </a:r>
          </a:p>
          <a:p>
            <a:pPr lvl="1" eaLnBrk="1" hangingPunct="1">
              <a:lnSpc>
                <a:spcPct val="90000"/>
              </a:lnSpc>
              <a:defRPr/>
            </a:pPr>
            <a:r>
              <a:rPr lang="en-IE" sz="2400" dirty="0"/>
              <a:t>The timing behaviour of a system is as important as its logical correctness</a:t>
            </a:r>
          </a:p>
          <a:p>
            <a:pPr eaLnBrk="1" hangingPunct="1">
              <a:lnSpc>
                <a:spcPct val="90000"/>
              </a:lnSpc>
              <a:defRPr/>
            </a:pPr>
            <a:r>
              <a:rPr lang="en-IE" sz="2800" dirty="0"/>
              <a:t>Real-time systems can be soft real-time or hard real-time</a:t>
            </a:r>
          </a:p>
          <a:p>
            <a:pPr eaLnBrk="1" hangingPunct="1">
              <a:lnSpc>
                <a:spcPct val="90000"/>
              </a:lnSpc>
              <a:defRPr/>
            </a:pPr>
            <a:r>
              <a:rPr lang="en-IE" sz="2800" dirty="0"/>
              <a:t>Soft real-time: tasks are performed as fast as possible, but don’t have to finish by specific times</a:t>
            </a:r>
          </a:p>
          <a:p>
            <a:pPr eaLnBrk="1" hangingPunct="1">
              <a:lnSpc>
                <a:spcPct val="90000"/>
              </a:lnSpc>
              <a:defRPr/>
            </a:pPr>
            <a:r>
              <a:rPr lang="en-IE" sz="2800" dirty="0"/>
              <a:t>Hard real-time: tasks have to be performed correctly but also on time</a:t>
            </a:r>
          </a:p>
          <a:p>
            <a:pPr lvl="1" eaLnBrk="1" hangingPunct="1">
              <a:lnSpc>
                <a:spcPct val="90000"/>
              </a:lnSpc>
              <a:defRPr/>
            </a:pPr>
            <a:r>
              <a:rPr lang="en-IE" sz="2400" dirty="0"/>
              <a:t>Most hard real-time systems are embedded</a:t>
            </a:r>
          </a:p>
        </p:txBody>
      </p:sp>
    </p:spTree>
    <p:extLst>
      <p:ext uri="{BB962C8B-B14F-4D97-AF65-F5344CB8AC3E}">
        <p14:creationId xmlns:p14="http://schemas.microsoft.com/office/powerpoint/2010/main" val="2530213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F92B-60F4-40F9-94DC-5CFA28B941B3}"/>
              </a:ext>
            </a:extLst>
          </p:cNvPr>
          <p:cNvSpPr>
            <a:spLocks noGrp="1"/>
          </p:cNvSpPr>
          <p:nvPr>
            <p:ph type="title"/>
          </p:nvPr>
        </p:nvSpPr>
        <p:spPr/>
        <p:txBody>
          <a:bodyPr/>
          <a:lstStyle/>
          <a:p>
            <a:r>
              <a:rPr lang="en-IE" dirty="0"/>
              <a:t>Delay in </a:t>
            </a:r>
            <a:r>
              <a:rPr lang="en-IE" dirty="0" err="1"/>
              <a:t>FreeRTOS</a:t>
            </a:r>
            <a:endParaRPr lang="en-IE" dirty="0"/>
          </a:p>
        </p:txBody>
      </p:sp>
      <p:sp>
        <p:nvSpPr>
          <p:cNvPr id="3" name="Date Placeholder 2">
            <a:extLst>
              <a:ext uri="{FF2B5EF4-FFF2-40B4-BE49-F238E27FC236}">
                <a16:creationId xmlns:a16="http://schemas.microsoft.com/office/drawing/2014/main" id="{B5B97AF5-19D2-403E-B026-44A884165F60}"/>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DEC45303-2C53-4301-85BF-09000A5F0B40}"/>
              </a:ext>
            </a:extLst>
          </p:cNvPr>
          <p:cNvSpPr>
            <a:spLocks noGrp="1"/>
          </p:cNvSpPr>
          <p:nvPr>
            <p:ph type="ftr" sz="quarter" idx="11"/>
          </p:nvPr>
        </p:nvSpPr>
        <p:spPr/>
        <p:txBody>
          <a:bodyPr/>
          <a:lstStyle/>
          <a:p>
            <a:pPr>
              <a:defRPr/>
            </a:pPr>
            <a:r>
              <a:rPr lang="en-IE" altLang="en-US"/>
              <a:t>Lecture 13</a:t>
            </a:r>
          </a:p>
        </p:txBody>
      </p:sp>
      <p:sp>
        <p:nvSpPr>
          <p:cNvPr id="5" name="Slide Number Placeholder 4">
            <a:extLst>
              <a:ext uri="{FF2B5EF4-FFF2-40B4-BE49-F238E27FC236}">
                <a16:creationId xmlns:a16="http://schemas.microsoft.com/office/drawing/2014/main" id="{127BE635-C489-4F05-B643-139BCE95F4DD}"/>
              </a:ext>
            </a:extLst>
          </p:cNvPr>
          <p:cNvSpPr>
            <a:spLocks noGrp="1"/>
          </p:cNvSpPr>
          <p:nvPr>
            <p:ph type="sldNum" sz="quarter" idx="12"/>
          </p:nvPr>
        </p:nvSpPr>
        <p:spPr/>
        <p:txBody>
          <a:bodyPr/>
          <a:lstStyle/>
          <a:p>
            <a:fld id="{0358CAD8-78B5-4715-9523-5EB050334FBB}" type="slidenum">
              <a:rPr lang="en-IE" altLang="en-US" smtClean="0"/>
              <a:pPr/>
              <a:t>30</a:t>
            </a:fld>
            <a:endParaRPr lang="en-IE" altLang="en-US"/>
          </a:p>
        </p:txBody>
      </p:sp>
      <p:pic>
        <p:nvPicPr>
          <p:cNvPr id="6" name="Picture 5">
            <a:extLst>
              <a:ext uri="{FF2B5EF4-FFF2-40B4-BE49-F238E27FC236}">
                <a16:creationId xmlns:a16="http://schemas.microsoft.com/office/drawing/2014/main" id="{2D06E5BA-7FA6-444D-A2A5-12976CD53415}"/>
              </a:ext>
            </a:extLst>
          </p:cNvPr>
          <p:cNvPicPr>
            <a:picLocks noChangeAspect="1"/>
          </p:cNvPicPr>
          <p:nvPr/>
        </p:nvPicPr>
        <p:blipFill>
          <a:blip r:embed="rId2"/>
          <a:stretch>
            <a:fillRect/>
          </a:stretch>
        </p:blipFill>
        <p:spPr>
          <a:xfrm>
            <a:off x="457200" y="980728"/>
            <a:ext cx="7686675" cy="1209675"/>
          </a:xfrm>
          <a:prstGeom prst="rect">
            <a:avLst/>
          </a:prstGeom>
        </p:spPr>
      </p:pic>
      <p:pic>
        <p:nvPicPr>
          <p:cNvPr id="7" name="Picture 6">
            <a:extLst>
              <a:ext uri="{FF2B5EF4-FFF2-40B4-BE49-F238E27FC236}">
                <a16:creationId xmlns:a16="http://schemas.microsoft.com/office/drawing/2014/main" id="{0F5B3E28-4BB7-45BD-BF11-D0F9234372E2}"/>
              </a:ext>
            </a:extLst>
          </p:cNvPr>
          <p:cNvPicPr>
            <a:picLocks noChangeAspect="1"/>
          </p:cNvPicPr>
          <p:nvPr/>
        </p:nvPicPr>
        <p:blipFill>
          <a:blip r:embed="rId3"/>
          <a:stretch>
            <a:fillRect/>
          </a:stretch>
        </p:blipFill>
        <p:spPr>
          <a:xfrm>
            <a:off x="0" y="2304381"/>
            <a:ext cx="9144000" cy="1117698"/>
          </a:xfrm>
          <a:prstGeom prst="rect">
            <a:avLst/>
          </a:prstGeom>
        </p:spPr>
      </p:pic>
      <p:sp>
        <p:nvSpPr>
          <p:cNvPr id="8" name="TextBox 7">
            <a:extLst>
              <a:ext uri="{FF2B5EF4-FFF2-40B4-BE49-F238E27FC236}">
                <a16:creationId xmlns:a16="http://schemas.microsoft.com/office/drawing/2014/main" id="{0AEF99F4-46FF-4BA5-A21B-202536E45BBE}"/>
              </a:ext>
            </a:extLst>
          </p:cNvPr>
          <p:cNvSpPr txBox="1"/>
          <p:nvPr/>
        </p:nvSpPr>
        <p:spPr>
          <a:xfrm>
            <a:off x="185814" y="3416516"/>
            <a:ext cx="4809971" cy="369332"/>
          </a:xfrm>
          <a:prstGeom prst="rect">
            <a:avLst/>
          </a:prstGeom>
          <a:noFill/>
        </p:spPr>
        <p:txBody>
          <a:bodyPr wrap="none" rtlCol="0">
            <a:spAutoFit/>
          </a:bodyPr>
          <a:lstStyle/>
          <a:p>
            <a:r>
              <a:rPr lang="en-IE" dirty="0"/>
              <a:t>Different from the delays we have been using</a:t>
            </a:r>
          </a:p>
        </p:txBody>
      </p:sp>
    </p:spTree>
    <p:extLst>
      <p:ext uri="{BB962C8B-B14F-4D97-AF65-F5344CB8AC3E}">
        <p14:creationId xmlns:p14="http://schemas.microsoft.com/office/powerpoint/2010/main" val="1982214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C2BB14B7-EA93-49EB-877F-8532E273B64F}" type="slidenum">
              <a:rPr lang="en-GB" altLang="en-US" sz="1200"/>
              <a:pPr>
                <a:spcBef>
                  <a:spcPct val="0"/>
                </a:spcBef>
                <a:buClrTx/>
                <a:buSzTx/>
                <a:buFontTx/>
                <a:buNone/>
              </a:pPr>
              <a:t>31</a:t>
            </a:fld>
            <a:endParaRPr lang="en-GB" altLang="en-US" sz="1200"/>
          </a:p>
        </p:txBody>
      </p:sp>
      <p:sp>
        <p:nvSpPr>
          <p:cNvPr id="368642" name="Rectangle 2"/>
          <p:cNvSpPr>
            <a:spLocks noGrp="1" noChangeArrowheads="1"/>
          </p:cNvSpPr>
          <p:nvPr>
            <p:ph type="title"/>
          </p:nvPr>
        </p:nvSpPr>
        <p:spPr/>
        <p:txBody>
          <a:bodyPr/>
          <a:lstStyle/>
          <a:p>
            <a:pPr eaLnBrk="1" hangingPunct="1">
              <a:defRPr/>
            </a:pPr>
            <a:r>
              <a:rPr lang="en-IE" sz="3200"/>
              <a:t>Summary</a:t>
            </a:r>
            <a:endParaRPr lang="en-US" sz="3200"/>
          </a:p>
        </p:txBody>
      </p:sp>
      <p:sp>
        <p:nvSpPr>
          <p:cNvPr id="368643" name="Rectangle 3"/>
          <p:cNvSpPr>
            <a:spLocks noGrp="1" noChangeArrowheads="1"/>
          </p:cNvSpPr>
          <p:nvPr>
            <p:ph type="body" idx="1"/>
          </p:nvPr>
        </p:nvSpPr>
        <p:spPr/>
        <p:txBody>
          <a:bodyPr/>
          <a:lstStyle/>
          <a:p>
            <a:pPr eaLnBrk="1" hangingPunct="1">
              <a:defRPr/>
            </a:pPr>
            <a:r>
              <a:rPr lang="en-IE" altLang="en-US" dirty="0"/>
              <a:t>Outline Introduction to real time kernels and real time operating systems</a:t>
            </a:r>
            <a:endParaRPr lang="en-US" altLang="en-US" dirty="0"/>
          </a:p>
        </p:txBody>
      </p:sp>
    </p:spTree>
    <p:extLst>
      <p:ext uri="{BB962C8B-B14F-4D97-AF65-F5344CB8AC3E}">
        <p14:creationId xmlns:p14="http://schemas.microsoft.com/office/powerpoint/2010/main" val="364295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Rectangle 4"/>
          <p:cNvSpPr>
            <a:spLocks noGrp="1" noChangeArrowheads="1"/>
          </p:cNvSpPr>
          <p:nvPr>
            <p:ph type="title"/>
          </p:nvPr>
        </p:nvSpPr>
        <p:spPr>
          <a:xfrm>
            <a:off x="160336" y="105561"/>
            <a:ext cx="2593183" cy="1627063"/>
          </a:xfrm>
          <a:solidFill>
            <a:srgbClr val="002060"/>
          </a:solidFill>
        </p:spPr>
        <p:txBody>
          <a:bodyPr/>
          <a:lstStyle/>
          <a:p>
            <a:pPr eaLnBrk="1" hangingPunct="1">
              <a:defRPr/>
            </a:pPr>
            <a:r>
              <a:rPr lang="en-IE" sz="3200" dirty="0">
                <a:solidFill>
                  <a:schemeClr val="bg1"/>
                </a:solidFill>
                <a:effectLst>
                  <a:outerShdw blurRad="38100" dist="38100" dir="2700000" algn="tl">
                    <a:srgbClr val="C0C0C0"/>
                  </a:outerShdw>
                </a:effectLst>
              </a:rPr>
              <a:t>Foreground/background Systems</a:t>
            </a:r>
            <a:endParaRPr lang="en-US" sz="3200" dirty="0">
              <a:solidFill>
                <a:schemeClr val="bg1"/>
              </a:solidFill>
              <a:effectLst>
                <a:outerShdw blurRad="38100" dist="38100" dir="2700000" algn="tl">
                  <a:srgbClr val="C0C0C0"/>
                </a:outerShdw>
              </a:effectLst>
            </a:endParaRPr>
          </a:p>
        </p:txBody>
      </p:sp>
      <p:pic>
        <p:nvPicPr>
          <p:cNvPr id="7171" name="Picture 5" descr="img2_fg_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88913"/>
            <a:ext cx="6035675" cy="618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6"/>
          <p:cNvSpPr txBox="1">
            <a:spLocks noChangeArrowheads="1"/>
          </p:cNvSpPr>
          <p:nvPr/>
        </p:nvSpPr>
        <p:spPr bwMode="auto">
          <a:xfrm>
            <a:off x="6300192" y="620713"/>
            <a:ext cx="21605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50000"/>
              </a:spcBef>
              <a:buClrTx/>
              <a:buSzTx/>
              <a:buFontTx/>
              <a:buNone/>
            </a:pPr>
            <a:r>
              <a:rPr lang="en-IE" altLang="en-US" sz="1800" dirty="0">
                <a:solidFill>
                  <a:schemeClr val="bg1"/>
                </a:solidFill>
              </a:rPr>
              <a:t>Foreground also called </a:t>
            </a:r>
            <a:r>
              <a:rPr lang="en-IE" altLang="en-US" sz="1800" i="1" u="sng" dirty="0">
                <a:solidFill>
                  <a:schemeClr val="bg1"/>
                </a:solidFill>
              </a:rPr>
              <a:t>Interrupt level</a:t>
            </a:r>
          </a:p>
        </p:txBody>
      </p:sp>
      <p:sp>
        <p:nvSpPr>
          <p:cNvPr id="2" name="Date Placeholder 1"/>
          <p:cNvSpPr>
            <a:spLocks noGrp="1"/>
          </p:cNvSpPr>
          <p:nvPr>
            <p:ph type="dt" sz="quarter" idx="10"/>
          </p:nvPr>
        </p:nvSpPr>
        <p:spPr/>
        <p:txBody>
          <a:bodyPr/>
          <a:lstStyle/>
          <a:p>
            <a:pPr>
              <a:defRPr/>
            </a:pPr>
            <a:r>
              <a:rPr lang="en-US"/>
              <a:t>Spring 2019</a:t>
            </a:r>
            <a:endParaRPr lang="en-GB"/>
          </a:p>
        </p:txBody>
      </p:sp>
      <p:sp>
        <p:nvSpPr>
          <p:cNvPr id="3" name="Footer Placeholder 2"/>
          <p:cNvSpPr>
            <a:spLocks noGrp="1"/>
          </p:cNvSpPr>
          <p:nvPr>
            <p:ph type="ftr" sz="quarter" idx="11"/>
          </p:nvPr>
        </p:nvSpPr>
        <p:spPr/>
        <p:txBody>
          <a:bodyPr/>
          <a:lstStyle/>
          <a:p>
            <a:pPr>
              <a:defRPr/>
            </a:pPr>
            <a:r>
              <a:rPr lang="en-GB"/>
              <a:t>Lecture 13</a:t>
            </a:r>
          </a:p>
        </p:txBody>
      </p:sp>
      <p:sp>
        <p:nvSpPr>
          <p:cNvPr id="4" name="Slide Number Placeholder 3"/>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fld id="{D9C37BE8-5443-477D-BA95-8147AF73EDED}" type="slidenum">
              <a:rPr lang="en-GB" altLang="en-US" sz="1200">
                <a:effectLst>
                  <a:outerShdw blurRad="38100" dist="38100" dir="2700000" algn="tl">
                    <a:srgbClr val="C0C0C0"/>
                  </a:outerShdw>
                </a:effectLst>
              </a:rPr>
              <a:pPr>
                <a:spcBef>
                  <a:spcPct val="0"/>
                </a:spcBef>
                <a:buClrTx/>
                <a:buSzTx/>
                <a:buFontTx/>
                <a:buNone/>
              </a:pPr>
              <a:t>4</a:t>
            </a:fld>
            <a:endParaRPr lang="en-GB" altLang="en-US" sz="1200">
              <a:effectLst>
                <a:outerShdw blurRad="38100" dist="38100" dir="2700000" algn="tl">
                  <a:srgbClr val="C0C0C0"/>
                </a:outerShdw>
              </a:effectLst>
            </a:endParaRPr>
          </a:p>
        </p:txBody>
      </p:sp>
      <p:sp>
        <p:nvSpPr>
          <p:cNvPr id="8" name="Text Box 6"/>
          <p:cNvSpPr txBox="1">
            <a:spLocks noChangeArrowheads="1"/>
          </p:cNvSpPr>
          <p:nvPr/>
        </p:nvSpPr>
        <p:spPr bwMode="auto">
          <a:xfrm>
            <a:off x="3347864" y="4509120"/>
            <a:ext cx="2160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50000"/>
              </a:spcBef>
              <a:buClrTx/>
              <a:buSzTx/>
              <a:buFontTx/>
              <a:buNone/>
            </a:pPr>
            <a:r>
              <a:rPr lang="en-IE" altLang="en-US" sz="1800" dirty="0">
                <a:solidFill>
                  <a:schemeClr val="bg1"/>
                </a:solidFill>
              </a:rPr>
              <a:t>Background also called </a:t>
            </a:r>
            <a:r>
              <a:rPr lang="en-IE" altLang="en-US" sz="1800" i="1" u="sng" dirty="0">
                <a:solidFill>
                  <a:schemeClr val="bg1"/>
                </a:solidFill>
              </a:rPr>
              <a:t>Task Level</a:t>
            </a:r>
          </a:p>
        </p:txBody>
      </p:sp>
      <p:sp>
        <p:nvSpPr>
          <p:cNvPr id="9" name="Text Box 6"/>
          <p:cNvSpPr txBox="1">
            <a:spLocks noChangeArrowheads="1"/>
          </p:cNvSpPr>
          <p:nvPr/>
        </p:nvSpPr>
        <p:spPr bwMode="auto">
          <a:xfrm>
            <a:off x="160336" y="5622906"/>
            <a:ext cx="266541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50000"/>
              </a:spcBef>
              <a:buClrTx/>
              <a:buSzTx/>
              <a:buFontTx/>
              <a:buNone/>
            </a:pPr>
            <a:r>
              <a:rPr lang="en-IE" altLang="en-US" sz="1400" i="1" u="sng" dirty="0">
                <a:solidFill>
                  <a:schemeClr val="bg1"/>
                </a:solidFill>
              </a:rPr>
              <a:t>This system is a little more complex than ones we looked at because the ISR can be interrupted</a:t>
            </a:r>
            <a:endParaRPr lang="en-US" altLang="en-US" sz="1400" i="1" u="sng" dirty="0">
              <a:solidFill>
                <a:schemeClr val="bg1"/>
              </a:solidFill>
            </a:endParaRPr>
          </a:p>
        </p:txBody>
      </p:sp>
      <p:sp>
        <p:nvSpPr>
          <p:cNvPr id="5" name="TextBox 4"/>
          <p:cNvSpPr txBox="1"/>
          <p:nvPr/>
        </p:nvSpPr>
        <p:spPr>
          <a:xfrm>
            <a:off x="160337" y="1629734"/>
            <a:ext cx="2665413" cy="923330"/>
          </a:xfrm>
          <a:prstGeom prst="rect">
            <a:avLst/>
          </a:prstGeom>
          <a:solidFill>
            <a:srgbClr val="FFFF00"/>
          </a:solidFill>
        </p:spPr>
        <p:txBody>
          <a:bodyPr wrap="square" rtlCol="0">
            <a:spAutoFit/>
          </a:bodyPr>
          <a:lstStyle/>
          <a:p>
            <a:r>
              <a:rPr lang="en-IE" dirty="0">
                <a:solidFill>
                  <a:srgbClr val="002060"/>
                </a:solidFill>
              </a:rPr>
              <a:t>Small systems such as those we have built can be described this way</a:t>
            </a:r>
          </a:p>
        </p:txBody>
      </p:sp>
      <p:sp>
        <p:nvSpPr>
          <p:cNvPr id="6" name="TextBox 5"/>
          <p:cNvSpPr txBox="1"/>
          <p:nvPr/>
        </p:nvSpPr>
        <p:spPr>
          <a:xfrm>
            <a:off x="241696" y="2749734"/>
            <a:ext cx="2502694" cy="2834622"/>
          </a:xfrm>
          <a:prstGeom prst="rect">
            <a:avLst/>
          </a:prstGeom>
          <a:solidFill>
            <a:schemeClr val="accent6">
              <a:lumMod val="50000"/>
            </a:schemeClr>
          </a:solidFill>
        </p:spPr>
        <p:txBody>
          <a:bodyPr wrap="square" rtlCol="0">
            <a:spAutoFit/>
          </a:bodyPr>
          <a:lstStyle/>
          <a:p>
            <a:pPr eaLnBrk="1" hangingPunct="1">
              <a:lnSpc>
                <a:spcPct val="90000"/>
              </a:lnSpc>
              <a:defRPr/>
            </a:pPr>
            <a:r>
              <a:rPr lang="en-IE" dirty="0">
                <a:solidFill>
                  <a:schemeClr val="bg1"/>
                </a:solidFill>
              </a:rPr>
              <a:t>Application is an infinite loop that calls functions or modules to carry out some operations = </a:t>
            </a:r>
            <a:r>
              <a:rPr lang="en-IE" b="1" u="sng" dirty="0">
                <a:solidFill>
                  <a:schemeClr val="bg1"/>
                </a:solidFill>
              </a:rPr>
              <a:t>The Background</a:t>
            </a:r>
          </a:p>
          <a:p>
            <a:pPr eaLnBrk="1" hangingPunct="1">
              <a:lnSpc>
                <a:spcPct val="90000"/>
              </a:lnSpc>
              <a:defRPr/>
            </a:pPr>
            <a:r>
              <a:rPr lang="en-IE" dirty="0">
                <a:solidFill>
                  <a:schemeClr val="bg1"/>
                </a:solidFill>
              </a:rPr>
              <a:t>Interrupt Service Routines (ISRs) handle asynchronous events = </a:t>
            </a:r>
            <a:r>
              <a:rPr lang="en-IE" b="1" u="sng" dirty="0">
                <a:solidFill>
                  <a:schemeClr val="bg1"/>
                </a:solidFill>
              </a:rPr>
              <a:t>The Foreground</a:t>
            </a:r>
            <a:endParaRPr lang="en-US" b="1" u="sng" dirty="0">
              <a:solidFill>
                <a:schemeClr val="bg1"/>
              </a:solidFill>
            </a:endParaRPr>
          </a:p>
        </p:txBody>
      </p:sp>
    </p:spTree>
    <p:extLst>
      <p:ext uri="{BB962C8B-B14F-4D97-AF65-F5344CB8AC3E}">
        <p14:creationId xmlns:p14="http://schemas.microsoft.com/office/powerpoint/2010/main" val="2282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1"/>
          <p:cNvSpPr>
            <a:spLocks noGrp="1"/>
          </p:cNvSpPr>
          <p:nvPr>
            <p:ph type="dt" sz="quarter" idx="10"/>
          </p:nvPr>
        </p:nvSpPr>
        <p:spPr/>
        <p:txBody>
          <a:bodyPr/>
          <a:lstStyle/>
          <a:p>
            <a:pPr>
              <a:defRPr/>
            </a:pPr>
            <a:r>
              <a:rPr lang="en-US"/>
              <a:t>Spring 2019</a:t>
            </a:r>
            <a:endParaRPr lang="en-GB"/>
          </a:p>
        </p:txBody>
      </p:sp>
      <p:sp>
        <p:nvSpPr>
          <p:cNvPr id="39" name="Footer Placeholder 2"/>
          <p:cNvSpPr>
            <a:spLocks noGrp="1"/>
          </p:cNvSpPr>
          <p:nvPr>
            <p:ph type="ftr" sz="quarter" idx="11"/>
          </p:nvPr>
        </p:nvSpPr>
        <p:spPr/>
        <p:txBody>
          <a:bodyPr/>
          <a:lstStyle/>
          <a:p>
            <a:pPr>
              <a:defRPr/>
            </a:pPr>
            <a:r>
              <a:rPr lang="en-GB"/>
              <a:t>Lecture 13</a:t>
            </a:r>
          </a:p>
        </p:txBody>
      </p:sp>
      <p:sp>
        <p:nvSpPr>
          <p:cNvPr id="40" name="Slide Number Placeholder 3"/>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66CFE89A-5826-4E80-8F41-5EF67ED3FA30}" type="slidenum">
              <a:rPr lang="en-GB" altLang="en-US" sz="1200"/>
              <a:pPr>
                <a:spcBef>
                  <a:spcPct val="0"/>
                </a:spcBef>
                <a:buClrTx/>
                <a:buSzTx/>
                <a:buFontTx/>
                <a:buNone/>
              </a:pPr>
              <a:t>5</a:t>
            </a:fld>
            <a:endParaRPr lang="en-GB" altLang="en-US" sz="1200"/>
          </a:p>
        </p:txBody>
      </p:sp>
      <p:sp>
        <p:nvSpPr>
          <p:cNvPr id="8197" name="Oval 2"/>
          <p:cNvSpPr>
            <a:spLocks noChangeArrowheads="1"/>
          </p:cNvSpPr>
          <p:nvPr/>
        </p:nvSpPr>
        <p:spPr bwMode="auto">
          <a:xfrm>
            <a:off x="422275" y="2105025"/>
            <a:ext cx="1128713" cy="641350"/>
          </a:xfrm>
          <a:prstGeom prst="ellipse">
            <a:avLst/>
          </a:prstGeom>
          <a:solidFill>
            <a:schemeClr val="accent2"/>
          </a:solidFill>
          <a:ln w="9525">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198" name="Rectangle 3"/>
          <p:cNvSpPr>
            <a:spLocks noChangeArrowheads="1"/>
          </p:cNvSpPr>
          <p:nvPr/>
        </p:nvSpPr>
        <p:spPr bwMode="auto">
          <a:xfrm>
            <a:off x="725488" y="2524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4400">
                <a:solidFill>
                  <a:schemeClr val="tx2"/>
                </a:solidFill>
                <a:latin typeface="Times New Roman" panose="02020603050405020304" pitchFamily="18" charset="0"/>
              </a:rPr>
              <a:t>Program Organisation of a Foreground/Background System</a:t>
            </a:r>
          </a:p>
        </p:txBody>
      </p:sp>
      <p:sp>
        <p:nvSpPr>
          <p:cNvPr id="8199" name="Line 4"/>
          <p:cNvSpPr>
            <a:spLocks noChangeShapeType="1"/>
          </p:cNvSpPr>
          <p:nvPr/>
        </p:nvSpPr>
        <p:spPr bwMode="auto">
          <a:xfrm>
            <a:off x="998538" y="2746375"/>
            <a:ext cx="0" cy="754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8200" name="Text Box 5"/>
          <p:cNvSpPr txBox="1">
            <a:spLocks noChangeArrowheads="1"/>
          </p:cNvSpPr>
          <p:nvPr/>
        </p:nvSpPr>
        <p:spPr bwMode="auto">
          <a:xfrm>
            <a:off x="3992563" y="5251450"/>
            <a:ext cx="7937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Times New Roman" panose="02020603050405020304" pitchFamily="18" charset="0"/>
              </a:rPr>
              <a:t> </a:t>
            </a:r>
            <a:r>
              <a:rPr lang="en-US" altLang="en-US" sz="1800" b="1">
                <a:latin typeface="Times New Roman" panose="02020603050405020304" pitchFamily="18" charset="0"/>
              </a:rPr>
              <a:t>RETI</a:t>
            </a:r>
            <a:endParaRPr lang="en-US" altLang="en-US" sz="1000">
              <a:latin typeface="Times New Roman" panose="02020603050405020304" pitchFamily="18" charset="0"/>
            </a:endParaRPr>
          </a:p>
        </p:txBody>
      </p:sp>
      <p:sp>
        <p:nvSpPr>
          <p:cNvPr id="8201" name="Text Box 6"/>
          <p:cNvSpPr txBox="1">
            <a:spLocks noChangeArrowheads="1"/>
          </p:cNvSpPr>
          <p:nvPr/>
        </p:nvSpPr>
        <p:spPr bwMode="auto">
          <a:xfrm>
            <a:off x="3802063" y="2181225"/>
            <a:ext cx="1219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  Interrupt</a:t>
            </a:r>
            <a:endParaRPr lang="en-US" altLang="en-US" sz="1000">
              <a:latin typeface="Times New Roman" panose="02020603050405020304" pitchFamily="18" charset="0"/>
            </a:endParaRPr>
          </a:p>
        </p:txBody>
      </p:sp>
      <p:sp>
        <p:nvSpPr>
          <p:cNvPr id="8202" name="Line 7"/>
          <p:cNvSpPr>
            <a:spLocks noChangeShapeType="1"/>
          </p:cNvSpPr>
          <p:nvPr/>
        </p:nvSpPr>
        <p:spPr bwMode="auto">
          <a:xfrm>
            <a:off x="4389438" y="2727325"/>
            <a:ext cx="0" cy="773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8203" name="Line 8"/>
          <p:cNvSpPr>
            <a:spLocks noChangeShapeType="1"/>
          </p:cNvSpPr>
          <p:nvPr/>
        </p:nvSpPr>
        <p:spPr bwMode="auto">
          <a:xfrm>
            <a:off x="4375150" y="4387850"/>
            <a:ext cx="0" cy="1093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8204" name="Text Box 9"/>
          <p:cNvSpPr txBox="1">
            <a:spLocks noChangeArrowheads="1"/>
          </p:cNvSpPr>
          <p:nvPr/>
        </p:nvSpPr>
        <p:spPr bwMode="auto">
          <a:xfrm>
            <a:off x="3757613" y="3500438"/>
            <a:ext cx="1263650" cy="849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Times New Roman" panose="02020603050405020304" pitchFamily="18" charset="0"/>
              </a:rPr>
              <a:t> ISR for Task #2</a:t>
            </a:r>
            <a:endParaRPr lang="en-US" altLang="en-US" sz="1000">
              <a:latin typeface="Times New Roman" panose="02020603050405020304" pitchFamily="18" charset="0"/>
            </a:endParaRPr>
          </a:p>
        </p:txBody>
      </p:sp>
      <p:sp>
        <p:nvSpPr>
          <p:cNvPr id="8205" name="Oval 10"/>
          <p:cNvSpPr>
            <a:spLocks noChangeArrowheads="1"/>
          </p:cNvSpPr>
          <p:nvPr/>
        </p:nvSpPr>
        <p:spPr bwMode="auto">
          <a:xfrm>
            <a:off x="3875088" y="2105025"/>
            <a:ext cx="1028700" cy="641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206" name="Oval 11"/>
          <p:cNvSpPr>
            <a:spLocks noChangeArrowheads="1"/>
          </p:cNvSpPr>
          <p:nvPr/>
        </p:nvSpPr>
        <p:spPr bwMode="auto">
          <a:xfrm>
            <a:off x="3948113" y="5481638"/>
            <a:ext cx="882650" cy="5095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207" name="Text Box 12"/>
          <p:cNvSpPr txBox="1">
            <a:spLocks noChangeArrowheads="1"/>
          </p:cNvSpPr>
          <p:nvPr/>
        </p:nvSpPr>
        <p:spPr bwMode="auto">
          <a:xfrm>
            <a:off x="679450" y="2181225"/>
            <a:ext cx="76041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start</a:t>
            </a:r>
            <a:endParaRPr lang="en-US" altLang="en-US" sz="1000">
              <a:latin typeface="Times New Roman" panose="02020603050405020304" pitchFamily="18" charset="0"/>
            </a:endParaRPr>
          </a:p>
        </p:txBody>
      </p:sp>
      <p:sp>
        <p:nvSpPr>
          <p:cNvPr id="8208" name="Text Box 13"/>
          <p:cNvSpPr txBox="1">
            <a:spLocks noChangeArrowheads="1"/>
          </p:cNvSpPr>
          <p:nvPr/>
        </p:nvSpPr>
        <p:spPr bwMode="auto">
          <a:xfrm>
            <a:off x="395288" y="3500438"/>
            <a:ext cx="1155700" cy="849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endParaRPr lang="en-US" altLang="en-US" sz="800">
              <a:latin typeface="Times New Roman" panose="02020603050405020304" pitchFamily="18" charset="0"/>
            </a:endParaRPr>
          </a:p>
          <a:p>
            <a:pPr algn="ctr">
              <a:spcBef>
                <a:spcPct val="0"/>
              </a:spcBef>
              <a:buClrTx/>
              <a:buSzTx/>
              <a:buFontTx/>
              <a:buNone/>
            </a:pPr>
            <a:r>
              <a:rPr lang="en-US" altLang="en-US" sz="1800">
                <a:latin typeface="Times New Roman" panose="02020603050405020304" pitchFamily="18" charset="0"/>
              </a:rPr>
              <a:t>Initialize</a:t>
            </a:r>
            <a:endParaRPr lang="en-US" altLang="en-US" sz="1000">
              <a:latin typeface="Times New Roman" panose="02020603050405020304" pitchFamily="18" charset="0"/>
            </a:endParaRPr>
          </a:p>
        </p:txBody>
      </p:sp>
      <p:sp>
        <p:nvSpPr>
          <p:cNvPr id="8209" name="Line 14"/>
          <p:cNvSpPr>
            <a:spLocks noChangeShapeType="1"/>
          </p:cNvSpPr>
          <p:nvPr/>
        </p:nvSpPr>
        <p:spPr bwMode="auto">
          <a:xfrm>
            <a:off x="146050" y="4622800"/>
            <a:ext cx="852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8210" name="Line 15"/>
          <p:cNvSpPr>
            <a:spLocks noChangeShapeType="1"/>
          </p:cNvSpPr>
          <p:nvPr/>
        </p:nvSpPr>
        <p:spPr bwMode="auto">
          <a:xfrm>
            <a:off x="146050" y="4622800"/>
            <a:ext cx="0"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211" name="Line 16"/>
          <p:cNvSpPr>
            <a:spLocks noChangeShapeType="1"/>
          </p:cNvSpPr>
          <p:nvPr/>
        </p:nvSpPr>
        <p:spPr bwMode="auto">
          <a:xfrm>
            <a:off x="146050" y="5349875"/>
            <a:ext cx="276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212" name="Text Box 17"/>
          <p:cNvSpPr txBox="1">
            <a:spLocks noChangeArrowheads="1"/>
          </p:cNvSpPr>
          <p:nvPr/>
        </p:nvSpPr>
        <p:spPr bwMode="auto">
          <a:xfrm>
            <a:off x="2349500" y="5284788"/>
            <a:ext cx="7937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Times New Roman" panose="02020603050405020304" pitchFamily="18" charset="0"/>
              </a:rPr>
              <a:t> </a:t>
            </a:r>
            <a:r>
              <a:rPr lang="en-US" altLang="en-US" sz="1800" b="1">
                <a:latin typeface="Times New Roman" panose="02020603050405020304" pitchFamily="18" charset="0"/>
              </a:rPr>
              <a:t>RETI</a:t>
            </a:r>
            <a:endParaRPr lang="en-US" altLang="en-US" sz="1000">
              <a:latin typeface="Times New Roman" panose="02020603050405020304" pitchFamily="18" charset="0"/>
            </a:endParaRPr>
          </a:p>
        </p:txBody>
      </p:sp>
      <p:sp>
        <p:nvSpPr>
          <p:cNvPr id="8213" name="Text Box 18"/>
          <p:cNvSpPr txBox="1">
            <a:spLocks noChangeArrowheads="1"/>
          </p:cNvSpPr>
          <p:nvPr/>
        </p:nvSpPr>
        <p:spPr bwMode="auto">
          <a:xfrm>
            <a:off x="2127250" y="2181225"/>
            <a:ext cx="1219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  Interrupt</a:t>
            </a:r>
            <a:endParaRPr lang="en-US" altLang="en-US" sz="1000">
              <a:latin typeface="Times New Roman" panose="02020603050405020304" pitchFamily="18" charset="0"/>
            </a:endParaRPr>
          </a:p>
        </p:txBody>
      </p:sp>
      <p:sp>
        <p:nvSpPr>
          <p:cNvPr id="8214" name="Line 19"/>
          <p:cNvSpPr>
            <a:spLocks noChangeShapeType="1"/>
          </p:cNvSpPr>
          <p:nvPr/>
        </p:nvSpPr>
        <p:spPr bwMode="auto">
          <a:xfrm>
            <a:off x="2697163" y="2727325"/>
            <a:ext cx="0" cy="773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8215" name="Line 20"/>
          <p:cNvSpPr>
            <a:spLocks noChangeShapeType="1"/>
          </p:cNvSpPr>
          <p:nvPr/>
        </p:nvSpPr>
        <p:spPr bwMode="auto">
          <a:xfrm>
            <a:off x="2682875" y="4387850"/>
            <a:ext cx="0" cy="1093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8216" name="Text Box 21"/>
          <p:cNvSpPr txBox="1">
            <a:spLocks noChangeArrowheads="1"/>
          </p:cNvSpPr>
          <p:nvPr/>
        </p:nvSpPr>
        <p:spPr bwMode="auto">
          <a:xfrm>
            <a:off x="2065338" y="3500438"/>
            <a:ext cx="1263650" cy="849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Times New Roman" panose="02020603050405020304" pitchFamily="18" charset="0"/>
              </a:rPr>
              <a:t> ISR for Task #1</a:t>
            </a:r>
            <a:endParaRPr lang="en-US" altLang="en-US" sz="1000">
              <a:latin typeface="Times New Roman" panose="02020603050405020304" pitchFamily="18" charset="0"/>
            </a:endParaRPr>
          </a:p>
        </p:txBody>
      </p:sp>
      <p:sp>
        <p:nvSpPr>
          <p:cNvPr id="8217" name="Oval 22"/>
          <p:cNvSpPr>
            <a:spLocks noChangeArrowheads="1"/>
          </p:cNvSpPr>
          <p:nvPr/>
        </p:nvSpPr>
        <p:spPr bwMode="auto">
          <a:xfrm>
            <a:off x="2182813" y="2105025"/>
            <a:ext cx="1028700" cy="641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218" name="Oval 23"/>
          <p:cNvSpPr>
            <a:spLocks noChangeArrowheads="1"/>
          </p:cNvSpPr>
          <p:nvPr/>
        </p:nvSpPr>
        <p:spPr bwMode="auto">
          <a:xfrm>
            <a:off x="2255838" y="5481638"/>
            <a:ext cx="882650" cy="5095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219" name="Text Box 24"/>
          <p:cNvSpPr txBox="1">
            <a:spLocks noChangeArrowheads="1"/>
          </p:cNvSpPr>
          <p:nvPr/>
        </p:nvSpPr>
        <p:spPr bwMode="auto">
          <a:xfrm>
            <a:off x="5688013" y="5268913"/>
            <a:ext cx="7937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Times New Roman" panose="02020603050405020304" pitchFamily="18" charset="0"/>
              </a:rPr>
              <a:t> </a:t>
            </a:r>
            <a:r>
              <a:rPr lang="en-US" altLang="en-US" sz="1800" b="1">
                <a:latin typeface="Times New Roman" panose="02020603050405020304" pitchFamily="18" charset="0"/>
              </a:rPr>
              <a:t>RETI</a:t>
            </a:r>
            <a:endParaRPr lang="en-US" altLang="en-US" sz="1000">
              <a:latin typeface="Times New Roman" panose="02020603050405020304" pitchFamily="18" charset="0"/>
            </a:endParaRPr>
          </a:p>
        </p:txBody>
      </p:sp>
      <p:sp>
        <p:nvSpPr>
          <p:cNvPr id="8220" name="Text Box 25"/>
          <p:cNvSpPr txBox="1">
            <a:spLocks noChangeArrowheads="1"/>
          </p:cNvSpPr>
          <p:nvPr/>
        </p:nvSpPr>
        <p:spPr bwMode="auto">
          <a:xfrm>
            <a:off x="5480050" y="2181225"/>
            <a:ext cx="1219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  Interrupt</a:t>
            </a:r>
            <a:endParaRPr lang="en-US" altLang="en-US" sz="1000">
              <a:latin typeface="Times New Roman" panose="02020603050405020304" pitchFamily="18" charset="0"/>
            </a:endParaRPr>
          </a:p>
        </p:txBody>
      </p:sp>
      <p:sp>
        <p:nvSpPr>
          <p:cNvPr id="8221" name="Line 26"/>
          <p:cNvSpPr>
            <a:spLocks noChangeShapeType="1"/>
          </p:cNvSpPr>
          <p:nvPr/>
        </p:nvSpPr>
        <p:spPr bwMode="auto">
          <a:xfrm>
            <a:off x="6067425" y="2727325"/>
            <a:ext cx="0" cy="773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8222" name="Line 27"/>
          <p:cNvSpPr>
            <a:spLocks noChangeShapeType="1"/>
          </p:cNvSpPr>
          <p:nvPr/>
        </p:nvSpPr>
        <p:spPr bwMode="auto">
          <a:xfrm>
            <a:off x="6053138" y="4387850"/>
            <a:ext cx="0" cy="1093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8223" name="Text Box 28"/>
          <p:cNvSpPr txBox="1">
            <a:spLocks noChangeArrowheads="1"/>
          </p:cNvSpPr>
          <p:nvPr/>
        </p:nvSpPr>
        <p:spPr bwMode="auto">
          <a:xfrm>
            <a:off x="5435600" y="3500438"/>
            <a:ext cx="1263650" cy="849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Times New Roman" panose="02020603050405020304" pitchFamily="18" charset="0"/>
              </a:rPr>
              <a:t> ISR for Task #3</a:t>
            </a:r>
            <a:endParaRPr lang="en-US" altLang="en-US" sz="1000">
              <a:latin typeface="Times New Roman" panose="02020603050405020304" pitchFamily="18" charset="0"/>
            </a:endParaRPr>
          </a:p>
        </p:txBody>
      </p:sp>
      <p:sp>
        <p:nvSpPr>
          <p:cNvPr id="8224" name="Oval 29"/>
          <p:cNvSpPr>
            <a:spLocks noChangeArrowheads="1"/>
          </p:cNvSpPr>
          <p:nvPr/>
        </p:nvSpPr>
        <p:spPr bwMode="auto">
          <a:xfrm>
            <a:off x="5553075" y="2105025"/>
            <a:ext cx="1028700" cy="641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225" name="Oval 30"/>
          <p:cNvSpPr>
            <a:spLocks noChangeArrowheads="1"/>
          </p:cNvSpPr>
          <p:nvPr/>
        </p:nvSpPr>
        <p:spPr bwMode="auto">
          <a:xfrm>
            <a:off x="5626100" y="5481638"/>
            <a:ext cx="882650" cy="5095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226" name="Line 31"/>
          <p:cNvSpPr>
            <a:spLocks noChangeShapeType="1"/>
          </p:cNvSpPr>
          <p:nvPr/>
        </p:nvSpPr>
        <p:spPr bwMode="auto">
          <a:xfrm>
            <a:off x="998538" y="4349750"/>
            <a:ext cx="0" cy="63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227" name="Text Box 32"/>
          <p:cNvSpPr txBox="1">
            <a:spLocks noChangeArrowheads="1"/>
          </p:cNvSpPr>
          <p:nvPr/>
        </p:nvSpPr>
        <p:spPr bwMode="auto">
          <a:xfrm>
            <a:off x="422275" y="4984750"/>
            <a:ext cx="1154113" cy="849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Times New Roman" panose="02020603050405020304" pitchFamily="18" charset="0"/>
              </a:rPr>
              <a:t>Wait for Interrupts</a:t>
            </a:r>
            <a:endParaRPr lang="en-US" altLang="en-US" sz="1000">
              <a:latin typeface="Times New Roman" panose="02020603050405020304" pitchFamily="18" charset="0"/>
            </a:endParaRPr>
          </a:p>
        </p:txBody>
      </p:sp>
      <p:sp>
        <p:nvSpPr>
          <p:cNvPr id="8228" name="AutoShape 33"/>
          <p:cNvSpPr>
            <a:spLocks noChangeArrowheads="1"/>
          </p:cNvSpPr>
          <p:nvPr/>
        </p:nvSpPr>
        <p:spPr bwMode="auto">
          <a:xfrm>
            <a:off x="2103438" y="2036763"/>
            <a:ext cx="277812" cy="319087"/>
          </a:xfrm>
          <a:prstGeom prst="irregularSeal1">
            <a:avLst/>
          </a:prstGeom>
          <a:solidFill>
            <a:srgbClr val="FF0000"/>
          </a:solidFill>
          <a:ln w="9525">
            <a:solidFill>
              <a:schemeClr val="tx1"/>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229" name="AutoShape 34"/>
          <p:cNvSpPr>
            <a:spLocks noChangeArrowheads="1"/>
          </p:cNvSpPr>
          <p:nvPr/>
        </p:nvSpPr>
        <p:spPr bwMode="auto">
          <a:xfrm>
            <a:off x="3800475" y="2012950"/>
            <a:ext cx="277813" cy="319088"/>
          </a:xfrm>
          <a:prstGeom prst="irregularSeal1">
            <a:avLst/>
          </a:prstGeom>
          <a:solidFill>
            <a:srgbClr val="FF0000"/>
          </a:solidFill>
          <a:ln w="9525">
            <a:solidFill>
              <a:schemeClr val="tx1"/>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230" name="AutoShape 35"/>
          <p:cNvSpPr>
            <a:spLocks noChangeArrowheads="1"/>
          </p:cNvSpPr>
          <p:nvPr/>
        </p:nvSpPr>
        <p:spPr bwMode="auto">
          <a:xfrm>
            <a:off x="5529263" y="1979613"/>
            <a:ext cx="277812" cy="319087"/>
          </a:xfrm>
          <a:prstGeom prst="irregularSeal1">
            <a:avLst/>
          </a:prstGeom>
          <a:solidFill>
            <a:srgbClr val="FF0000"/>
          </a:solidFill>
          <a:ln w="9525">
            <a:solidFill>
              <a:schemeClr val="tx1"/>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IE" altLang="en-US" sz="1800"/>
          </a:p>
        </p:txBody>
      </p:sp>
      <p:sp>
        <p:nvSpPr>
          <p:cNvPr id="8231" name="Text Box 36"/>
          <p:cNvSpPr txBox="1">
            <a:spLocks noChangeArrowheads="1"/>
          </p:cNvSpPr>
          <p:nvPr/>
        </p:nvSpPr>
        <p:spPr bwMode="auto">
          <a:xfrm>
            <a:off x="6877050" y="1989138"/>
            <a:ext cx="20161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50000"/>
              </a:spcBef>
              <a:buClrTx/>
              <a:buSzTx/>
              <a:buFontTx/>
              <a:buNone/>
            </a:pPr>
            <a:r>
              <a:rPr lang="en-IE" altLang="en-US" sz="1800" dirty="0"/>
              <a:t>Partly describes the systems we have developed so far</a:t>
            </a:r>
          </a:p>
        </p:txBody>
      </p:sp>
      <p:sp>
        <p:nvSpPr>
          <p:cNvPr id="8232" name="Text Box 37"/>
          <p:cNvSpPr txBox="1">
            <a:spLocks noChangeArrowheads="1"/>
          </p:cNvSpPr>
          <p:nvPr/>
        </p:nvSpPr>
        <p:spPr bwMode="auto">
          <a:xfrm>
            <a:off x="6588125" y="5157788"/>
            <a:ext cx="23050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50000"/>
              </a:spcBef>
              <a:buClrTx/>
              <a:buSzTx/>
              <a:buFontTx/>
              <a:buNone/>
            </a:pPr>
            <a:r>
              <a:rPr lang="en-IE" altLang="en-US" sz="1400"/>
              <a:t>Source: DW Lewis, Fundamentals of Embedded Software</a:t>
            </a:r>
          </a:p>
        </p:txBody>
      </p:sp>
    </p:spTree>
    <p:extLst>
      <p:ext uri="{BB962C8B-B14F-4D97-AF65-F5344CB8AC3E}">
        <p14:creationId xmlns:p14="http://schemas.microsoft.com/office/powerpoint/2010/main" val="333248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2"/>
            <a:ext cx="2667000" cy="1727919"/>
          </a:xfrm>
        </p:spPr>
        <p:txBody>
          <a:bodyPr/>
          <a:lstStyle/>
          <a:p>
            <a:r>
              <a:rPr lang="en-IE" dirty="0"/>
              <a:t>Combined Interrupt and Polling</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6</a:t>
            </a:fld>
            <a:endParaRPr lang="en-IE" altLang="en-US"/>
          </a:p>
        </p:txBody>
      </p:sp>
      <p:pic>
        <p:nvPicPr>
          <p:cNvPr id="7" name="Picture 6"/>
          <p:cNvPicPr>
            <a:picLocks noChangeAspect="1"/>
          </p:cNvPicPr>
          <p:nvPr/>
        </p:nvPicPr>
        <p:blipFill>
          <a:blip r:embed="rId3"/>
          <a:stretch>
            <a:fillRect/>
          </a:stretch>
        </p:blipFill>
        <p:spPr>
          <a:xfrm>
            <a:off x="3458072" y="120826"/>
            <a:ext cx="5123456" cy="6473824"/>
          </a:xfrm>
          <a:prstGeom prst="rect">
            <a:avLst/>
          </a:prstGeom>
        </p:spPr>
      </p:pic>
      <p:sp>
        <p:nvSpPr>
          <p:cNvPr id="3" name="TextBox 2">
            <a:extLst>
              <a:ext uri="{FF2B5EF4-FFF2-40B4-BE49-F238E27FC236}">
                <a16:creationId xmlns:a16="http://schemas.microsoft.com/office/drawing/2014/main" id="{636B010E-6F3C-44A6-B529-1D9BDBB7B14F}"/>
              </a:ext>
            </a:extLst>
          </p:cNvPr>
          <p:cNvSpPr txBox="1"/>
          <p:nvPr/>
        </p:nvSpPr>
        <p:spPr>
          <a:xfrm>
            <a:off x="611560" y="2780928"/>
            <a:ext cx="2133600" cy="646331"/>
          </a:xfrm>
          <a:prstGeom prst="rect">
            <a:avLst/>
          </a:prstGeom>
          <a:noFill/>
        </p:spPr>
        <p:txBody>
          <a:bodyPr wrap="square" rtlCol="0">
            <a:spAutoFit/>
          </a:bodyPr>
          <a:lstStyle/>
          <a:p>
            <a:r>
              <a:rPr lang="en-IE" dirty="0"/>
              <a:t>Again, similar to our programs</a:t>
            </a:r>
          </a:p>
        </p:txBody>
      </p:sp>
    </p:spTree>
    <p:extLst>
      <p:ext uri="{BB962C8B-B14F-4D97-AF65-F5344CB8AC3E}">
        <p14:creationId xmlns:p14="http://schemas.microsoft.com/office/powerpoint/2010/main" val="155519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09AE1D7D-008A-461E-BF22-90CE8F1134CA}" type="slidenum">
              <a:rPr lang="en-GB" altLang="en-US" sz="1200"/>
              <a:pPr>
                <a:spcBef>
                  <a:spcPct val="0"/>
                </a:spcBef>
                <a:buClrTx/>
                <a:buSzTx/>
                <a:buFontTx/>
                <a:buNone/>
              </a:pPr>
              <a:t>7</a:t>
            </a:fld>
            <a:endParaRPr lang="en-GB" altLang="en-US" sz="1200"/>
          </a:p>
        </p:txBody>
      </p:sp>
      <p:sp>
        <p:nvSpPr>
          <p:cNvPr id="371714" name="Rectangle 2"/>
          <p:cNvSpPr>
            <a:spLocks noGrp="1" noChangeArrowheads="1"/>
          </p:cNvSpPr>
          <p:nvPr>
            <p:ph type="title"/>
          </p:nvPr>
        </p:nvSpPr>
        <p:spPr/>
        <p:txBody>
          <a:bodyPr/>
          <a:lstStyle/>
          <a:p>
            <a:pPr eaLnBrk="1" hangingPunct="1">
              <a:defRPr/>
            </a:pPr>
            <a:r>
              <a:rPr lang="en-US"/>
              <a:t>Foreground/Background System</a:t>
            </a:r>
          </a:p>
        </p:txBody>
      </p:sp>
      <p:sp>
        <p:nvSpPr>
          <p:cNvPr id="371715" name="Rectangle 3"/>
          <p:cNvSpPr>
            <a:spLocks noGrp="1" noChangeArrowheads="1"/>
          </p:cNvSpPr>
          <p:nvPr>
            <p:ph type="body" idx="1"/>
          </p:nvPr>
        </p:nvSpPr>
        <p:spPr/>
        <p:txBody>
          <a:bodyPr/>
          <a:lstStyle/>
          <a:p>
            <a:pPr eaLnBrk="1" hangingPunct="1">
              <a:lnSpc>
                <a:spcPct val="90000"/>
              </a:lnSpc>
              <a:defRPr/>
            </a:pPr>
            <a:r>
              <a:rPr lang="en-US" dirty="0"/>
              <a:t>Most of the </a:t>
            </a:r>
            <a:r>
              <a:rPr lang="en-US" i="1" u="sng" dirty="0"/>
              <a:t>critical</a:t>
            </a:r>
            <a:r>
              <a:rPr lang="en-US" dirty="0"/>
              <a:t> work is performed in the "foreground" ISRs, with each ISR processing a hardware event.</a:t>
            </a:r>
          </a:p>
          <a:p>
            <a:pPr eaLnBrk="1" hangingPunct="1">
              <a:lnSpc>
                <a:spcPct val="90000"/>
              </a:lnSpc>
              <a:defRPr/>
            </a:pPr>
            <a:r>
              <a:rPr lang="en-US" dirty="0"/>
              <a:t>Main program performs </a:t>
            </a:r>
            <a:r>
              <a:rPr lang="en-IE" dirty="0"/>
              <a:t>initialisation</a:t>
            </a:r>
            <a:r>
              <a:rPr lang="en-US" dirty="0"/>
              <a:t> and then enters a "background" loop that waits for interrupts to occur </a:t>
            </a:r>
          </a:p>
          <a:p>
            <a:pPr eaLnBrk="1" hangingPunct="1">
              <a:lnSpc>
                <a:spcPct val="90000"/>
              </a:lnSpc>
              <a:defRPr/>
            </a:pPr>
            <a:r>
              <a:rPr lang="en-US" dirty="0"/>
              <a:t>With one interrupt, allows the system to respond to external events with a predictable amount of latency</a:t>
            </a:r>
          </a:p>
          <a:p>
            <a:pPr eaLnBrk="1" hangingPunct="1">
              <a:lnSpc>
                <a:spcPct val="90000"/>
              </a:lnSpc>
              <a:defRPr/>
            </a:pPr>
            <a:r>
              <a:rPr lang="en-US" dirty="0"/>
              <a:t>But what happens when we have a number of ISRs? </a:t>
            </a:r>
          </a:p>
        </p:txBody>
      </p:sp>
    </p:spTree>
    <p:extLst>
      <p:ext uri="{BB962C8B-B14F-4D97-AF65-F5344CB8AC3E}">
        <p14:creationId xmlns:p14="http://schemas.microsoft.com/office/powerpoint/2010/main" val="284775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9B873765-E011-43CB-BE02-3EC5602AD518}" type="slidenum">
              <a:rPr lang="en-GB" altLang="en-US" sz="1200"/>
              <a:pPr>
                <a:spcBef>
                  <a:spcPct val="0"/>
                </a:spcBef>
                <a:buClrTx/>
                <a:buSzTx/>
                <a:buFontTx/>
                <a:buNone/>
              </a:pPr>
              <a:t>8</a:t>
            </a:fld>
            <a:endParaRPr lang="en-GB" altLang="en-US" sz="1200"/>
          </a:p>
        </p:txBody>
      </p:sp>
      <p:sp>
        <p:nvSpPr>
          <p:cNvPr id="358402" name="Rectangle 2"/>
          <p:cNvSpPr>
            <a:spLocks noGrp="1" noChangeArrowheads="1"/>
          </p:cNvSpPr>
          <p:nvPr>
            <p:ph type="title"/>
          </p:nvPr>
        </p:nvSpPr>
        <p:spPr/>
        <p:txBody>
          <a:bodyPr/>
          <a:lstStyle/>
          <a:p>
            <a:pPr eaLnBrk="1" hangingPunct="1">
              <a:defRPr/>
            </a:pPr>
            <a:r>
              <a:rPr lang="en-IE" sz="3200"/>
              <a:t>Foreground/Background Limitations</a:t>
            </a:r>
            <a:endParaRPr lang="en-US" sz="3200"/>
          </a:p>
        </p:txBody>
      </p:sp>
      <p:sp>
        <p:nvSpPr>
          <p:cNvPr id="358403" name="Rectangle 3"/>
          <p:cNvSpPr>
            <a:spLocks noGrp="1" noChangeArrowheads="1"/>
          </p:cNvSpPr>
          <p:nvPr>
            <p:ph type="body" idx="1"/>
          </p:nvPr>
        </p:nvSpPr>
        <p:spPr>
          <a:xfrm>
            <a:off x="323850" y="765175"/>
            <a:ext cx="8640763" cy="5616575"/>
          </a:xfrm>
        </p:spPr>
        <p:txBody>
          <a:bodyPr/>
          <a:lstStyle/>
          <a:p>
            <a:pPr eaLnBrk="1" hangingPunct="1">
              <a:lnSpc>
                <a:spcPct val="80000"/>
              </a:lnSpc>
              <a:defRPr/>
            </a:pPr>
            <a:r>
              <a:rPr lang="en-IE" sz="3400" dirty="0"/>
              <a:t>Time-critical operations have to be performed by the ISRs</a:t>
            </a:r>
          </a:p>
          <a:p>
            <a:pPr lvl="1" eaLnBrk="1" hangingPunct="1">
              <a:lnSpc>
                <a:spcPct val="80000"/>
              </a:lnSpc>
              <a:defRPr/>
            </a:pPr>
            <a:r>
              <a:rPr lang="en-IE" sz="3000" b="1" u="sng" dirty="0"/>
              <a:t>Not</a:t>
            </a:r>
            <a:r>
              <a:rPr lang="en-IE" sz="3000" dirty="0"/>
              <a:t> by the background task because if they’re time-critical you can’t wait for the background task</a:t>
            </a:r>
          </a:p>
          <a:p>
            <a:pPr eaLnBrk="1" hangingPunct="1">
              <a:lnSpc>
                <a:spcPct val="80000"/>
              </a:lnSpc>
              <a:defRPr/>
            </a:pPr>
            <a:r>
              <a:rPr lang="en-IE" sz="3400" dirty="0"/>
              <a:t>ISRs may take longer than you’d like</a:t>
            </a:r>
          </a:p>
          <a:p>
            <a:pPr eaLnBrk="1" hangingPunct="1">
              <a:lnSpc>
                <a:spcPct val="80000"/>
              </a:lnSpc>
              <a:defRPr/>
            </a:pPr>
            <a:r>
              <a:rPr lang="en-IE" sz="3400" dirty="0"/>
              <a:t>There may be more than one ISR</a:t>
            </a:r>
          </a:p>
          <a:p>
            <a:pPr eaLnBrk="1" hangingPunct="1">
              <a:lnSpc>
                <a:spcPct val="80000"/>
              </a:lnSpc>
              <a:defRPr/>
            </a:pPr>
            <a:r>
              <a:rPr lang="en-IE" sz="3400" dirty="0"/>
              <a:t>Code execution is not constant so the response times are not </a:t>
            </a:r>
            <a:r>
              <a:rPr lang="en-IE" sz="3400" u="sng" dirty="0"/>
              <a:t>deterministic</a:t>
            </a:r>
          </a:p>
          <a:p>
            <a:pPr eaLnBrk="1" hangingPunct="1">
              <a:lnSpc>
                <a:spcPct val="80000"/>
              </a:lnSpc>
              <a:defRPr/>
            </a:pPr>
            <a:r>
              <a:rPr lang="en-IE" sz="3400" dirty="0"/>
              <a:t>Code changes affect the overall timing</a:t>
            </a:r>
          </a:p>
          <a:p>
            <a:pPr eaLnBrk="1" hangingPunct="1">
              <a:lnSpc>
                <a:spcPct val="80000"/>
              </a:lnSpc>
              <a:defRPr/>
            </a:pPr>
            <a:r>
              <a:rPr lang="en-IE" sz="3400" dirty="0"/>
              <a:t>This approach does not scale</a:t>
            </a:r>
          </a:p>
        </p:txBody>
      </p:sp>
    </p:spTree>
    <p:extLst>
      <p:ext uri="{BB962C8B-B14F-4D97-AF65-F5344CB8AC3E}">
        <p14:creationId xmlns:p14="http://schemas.microsoft.com/office/powerpoint/2010/main" val="379321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13</a:t>
            </a:r>
          </a:p>
        </p:txBody>
      </p:sp>
      <p:sp>
        <p:nvSpPr>
          <p:cNvPr id="6" name="Slide Number Placeholder 5"/>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fld id="{375A859A-D11F-43B2-A6E8-62A8FFFA578C}" type="slidenum">
              <a:rPr lang="en-GB" altLang="en-US" sz="1200"/>
              <a:pPr>
                <a:spcBef>
                  <a:spcPct val="0"/>
                </a:spcBef>
                <a:buClrTx/>
                <a:buSzTx/>
                <a:buFontTx/>
                <a:buNone/>
              </a:pPr>
              <a:t>9</a:t>
            </a:fld>
            <a:endParaRPr lang="en-GB" altLang="en-US" sz="1200"/>
          </a:p>
        </p:txBody>
      </p:sp>
      <p:sp>
        <p:nvSpPr>
          <p:cNvPr id="380930" name="Rectangle 2"/>
          <p:cNvSpPr>
            <a:spLocks noGrp="1" noChangeArrowheads="1"/>
          </p:cNvSpPr>
          <p:nvPr>
            <p:ph type="title"/>
          </p:nvPr>
        </p:nvSpPr>
        <p:spPr>
          <a:xfrm>
            <a:off x="666750" y="298450"/>
            <a:ext cx="7772400" cy="1143000"/>
          </a:xfrm>
        </p:spPr>
        <p:txBody>
          <a:bodyPr/>
          <a:lstStyle/>
          <a:p>
            <a:pPr eaLnBrk="1" hangingPunct="1">
              <a:defRPr/>
            </a:pPr>
            <a:r>
              <a:rPr lang="en-US"/>
              <a:t>Limitations</a:t>
            </a:r>
          </a:p>
        </p:txBody>
      </p:sp>
      <p:sp>
        <p:nvSpPr>
          <p:cNvPr id="380931" name="Rectangle 3"/>
          <p:cNvSpPr>
            <a:spLocks noGrp="1" noChangeArrowheads="1"/>
          </p:cNvSpPr>
          <p:nvPr>
            <p:ph type="body" idx="1"/>
          </p:nvPr>
        </p:nvSpPr>
        <p:spPr>
          <a:xfrm>
            <a:off x="323850" y="1268413"/>
            <a:ext cx="8496300" cy="4681537"/>
          </a:xfrm>
        </p:spPr>
        <p:txBody>
          <a:bodyPr/>
          <a:lstStyle/>
          <a:p>
            <a:pPr eaLnBrk="1" hangingPunct="1">
              <a:lnSpc>
                <a:spcPct val="90000"/>
              </a:lnSpc>
              <a:defRPr/>
            </a:pPr>
            <a:r>
              <a:rPr lang="en-US" altLang="en-US" dirty="0"/>
              <a:t>Best possible performance requires moving as much as possible into the background.</a:t>
            </a:r>
          </a:p>
          <a:p>
            <a:pPr eaLnBrk="1" hangingPunct="1">
              <a:lnSpc>
                <a:spcPct val="90000"/>
              </a:lnSpc>
              <a:defRPr/>
            </a:pPr>
            <a:r>
              <a:rPr lang="en-US" altLang="en-US" dirty="0"/>
              <a:t>But … </a:t>
            </a:r>
          </a:p>
          <a:p>
            <a:pPr eaLnBrk="1" hangingPunct="1">
              <a:lnSpc>
                <a:spcPct val="90000"/>
              </a:lnSpc>
              <a:defRPr/>
            </a:pPr>
            <a:r>
              <a:rPr lang="en-US" altLang="en-US" dirty="0"/>
              <a:t>Background becomes collection of queues and associated routines to process the data.</a:t>
            </a:r>
          </a:p>
          <a:p>
            <a:pPr eaLnBrk="1" hangingPunct="1">
              <a:lnSpc>
                <a:spcPct val="90000"/>
              </a:lnSpc>
              <a:defRPr/>
            </a:pPr>
            <a:r>
              <a:rPr lang="en-US" altLang="en-US" dirty="0"/>
              <a:t>Optimizes latency of the individual ISRs, but background needs a managed allocation of processor time</a:t>
            </a:r>
          </a:p>
          <a:p>
            <a:pPr eaLnBrk="1" hangingPunct="1">
              <a:lnSpc>
                <a:spcPct val="90000"/>
              </a:lnSpc>
              <a:defRPr/>
            </a:pPr>
            <a:r>
              <a:rPr lang="en-US" altLang="en-US" dirty="0"/>
              <a:t>Solution is multitasking OS</a:t>
            </a:r>
          </a:p>
        </p:txBody>
      </p:sp>
    </p:spTree>
    <p:extLst>
      <p:ext uri="{BB962C8B-B14F-4D97-AF65-F5344CB8AC3E}">
        <p14:creationId xmlns:p14="http://schemas.microsoft.com/office/powerpoint/2010/main" val="3367667028"/>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18822</TotalTime>
  <Words>1605</Words>
  <Application>Microsoft Office PowerPoint</Application>
  <PresentationFormat>On-screen Show (4:3)</PresentationFormat>
  <Paragraphs>257</Paragraphs>
  <Slides>31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Edge</vt:lpstr>
      <vt:lpstr>ED5502 Embedded Software</vt:lpstr>
      <vt:lpstr>At the end of this lecture you should be able to:</vt:lpstr>
      <vt:lpstr>Real Time Systems: Hard and Soft RT</vt:lpstr>
      <vt:lpstr>Foreground/background Systems</vt:lpstr>
      <vt:lpstr>PowerPoint Presentation</vt:lpstr>
      <vt:lpstr>Combined Interrupt and Polling</vt:lpstr>
      <vt:lpstr>Foreground/Background System</vt:lpstr>
      <vt:lpstr>Foreground/Background Limitations</vt:lpstr>
      <vt:lpstr>Limitations</vt:lpstr>
      <vt:lpstr>Multi-tasking</vt:lpstr>
      <vt:lpstr>OS and RTOS</vt:lpstr>
      <vt:lpstr>OS and RTOS</vt:lpstr>
      <vt:lpstr>Real Time Operating System</vt:lpstr>
      <vt:lpstr>Real-Time: Deterministic</vt:lpstr>
      <vt:lpstr>Tasks or Threads</vt:lpstr>
      <vt:lpstr>PowerPoint Presentation</vt:lpstr>
      <vt:lpstr>PowerPoint Presentation</vt:lpstr>
      <vt:lpstr>Thread Design</vt:lpstr>
      <vt:lpstr>Concurrent Execution of Independent Threads</vt:lpstr>
      <vt:lpstr>Each Thread Maintains Its Own Stack and Register Contents</vt:lpstr>
      <vt:lpstr>Tasks in a Real Time Kernel or OS</vt:lpstr>
      <vt:lpstr>Example RTOS uCOS-III (or -II)</vt:lpstr>
      <vt:lpstr>Tasks in uCOS-III</vt:lpstr>
      <vt:lpstr>Tasks in a Real Time Kernel or OS</vt:lpstr>
      <vt:lpstr>FreeRTOS</vt:lpstr>
      <vt:lpstr>FreeRTOS</vt:lpstr>
      <vt:lpstr>FreeRTOS Task</vt:lpstr>
      <vt:lpstr>Creating a Task in FreeRTOS</vt:lpstr>
      <vt:lpstr>FreeRTOS Task States</vt:lpstr>
      <vt:lpstr>Delay in FreeRTOS</vt:lpstr>
      <vt:lpstr>Summary</vt:lpstr>
    </vt:vector>
  </TitlesOfParts>
  <Company>University of Limerick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Systems Organisation</dc:title>
  <dc:creator>CiaranMacNamee Dept ECE</dc:creator>
  <cp:lastModifiedBy>Ciaran MacNamee</cp:lastModifiedBy>
  <cp:revision>717</cp:revision>
  <cp:lastPrinted>2019-01-27T15:29:49Z</cp:lastPrinted>
  <dcterms:created xsi:type="dcterms:W3CDTF">2012-09-05T13:54:38Z</dcterms:created>
  <dcterms:modified xsi:type="dcterms:W3CDTF">2019-04-09T19:09:40Z</dcterms:modified>
</cp:coreProperties>
</file>