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7"/>
  </p:notesMasterIdLst>
  <p:handoutMasterIdLst>
    <p:handoutMasterId r:id="rId28"/>
  </p:handoutMasterIdLst>
  <p:sldIdLst>
    <p:sldId id="256" r:id="rId2"/>
    <p:sldId id="450" r:id="rId3"/>
    <p:sldId id="451" r:id="rId4"/>
    <p:sldId id="453" r:id="rId5"/>
    <p:sldId id="452" r:id="rId6"/>
    <p:sldId id="465" r:id="rId7"/>
    <p:sldId id="458" r:id="rId8"/>
    <p:sldId id="460" r:id="rId9"/>
    <p:sldId id="463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12" r:id="rId26"/>
  </p:sldIdLst>
  <p:sldSz cx="9144000" cy="6858000" type="screen4x3"/>
  <p:notesSz cx="6858000" cy="9945688"/>
  <p:defaultTextStyle>
    <a:defPPr>
      <a:defRPr lang="en-I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FF"/>
    <a:srgbClr val="B3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60"/>
  </p:normalViewPr>
  <p:slideViewPr>
    <p:cSldViewPr>
      <p:cViewPr varScale="1">
        <p:scale>
          <a:sx n="68" d="100"/>
          <a:sy n="68" d="100"/>
        </p:scale>
        <p:origin x="143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0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B8789A-6880-4222-B427-EE97DDDE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337" cy="497536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FCB9B-BF94-4D24-9204-6A57505299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120" y="0"/>
            <a:ext cx="2971336" cy="497536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45CD64C-0B54-441C-97C5-7C071B8A6CA0}" type="datetimeFigureOut">
              <a:rPr lang="en-IE"/>
              <a:pPr>
                <a:defRPr/>
              </a:pPr>
              <a:t>13/02/2019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4906E-0917-40FB-B176-F28752B60D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46470"/>
            <a:ext cx="2971337" cy="497536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4F16C-54D3-4AE0-90F5-EBF279BFCC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120" y="9446470"/>
            <a:ext cx="2971336" cy="497536"/>
          </a:xfrm>
          <a:prstGeom prst="rect">
            <a:avLst/>
          </a:prstGeom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E9BB88-4594-452D-97CF-DBF539BC167B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5434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98C2741-2BDD-48D5-86A8-EC87CA7704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1337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0C64AE7-5771-4C10-A0C5-8D17B98165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5120" y="0"/>
            <a:ext cx="2971336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363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FCE66508-9FA6-46C8-9854-34103033F9D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337" y="4724917"/>
            <a:ext cx="5487326" cy="447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/>
              <a:t>Click to edit Master text styles</a:t>
            </a:r>
          </a:p>
          <a:p>
            <a:pPr lvl="1"/>
            <a:r>
              <a:rPr lang="en-IE" noProof="0"/>
              <a:t>Second level</a:t>
            </a:r>
          </a:p>
          <a:p>
            <a:pPr lvl="2"/>
            <a:r>
              <a:rPr lang="en-IE" noProof="0"/>
              <a:t>Third level</a:t>
            </a:r>
          </a:p>
          <a:p>
            <a:pPr lvl="3"/>
            <a:r>
              <a:rPr lang="en-IE" noProof="0"/>
              <a:t>Fourth level</a:t>
            </a:r>
          </a:p>
          <a:p>
            <a:pPr lvl="4"/>
            <a:r>
              <a:rPr lang="en-IE" noProof="0"/>
              <a:t>Fifth level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B80F41B3-29AB-420A-BD01-FA12627590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470"/>
            <a:ext cx="2971337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2454F4F7-A6DF-4F56-806B-AB9A342F52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120" y="9446470"/>
            <a:ext cx="2971336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2D78038-9F06-419B-A634-E48307815C35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84128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84888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Programming the clock control circuitry to enable the clock signal connection to</a:t>
            </a:r>
          </a:p>
          <a:p>
            <a:r>
              <a:rPr lang="en-IE" dirty="0"/>
              <a:t>the peripheral, and clock signal connection to corresponding I/O pins if needed.</a:t>
            </a:r>
          </a:p>
          <a:p>
            <a:r>
              <a:rPr lang="en-IE" dirty="0"/>
              <a:t>Typically the clocks to peripherals are turned off by default</a:t>
            </a:r>
          </a:p>
          <a:p>
            <a:r>
              <a:rPr lang="en-IE" dirty="0"/>
              <a:t>and you need to enable the clock before programming the peripheral.</a:t>
            </a:r>
          </a:p>
          <a:p>
            <a:endParaRPr lang="en-IE" dirty="0"/>
          </a:p>
          <a:p>
            <a:r>
              <a:rPr lang="en-IE" dirty="0"/>
              <a:t>You </a:t>
            </a:r>
            <a:r>
              <a:rPr lang="en-IE" dirty="0" err="1"/>
              <a:t>mmay</a:t>
            </a:r>
            <a:r>
              <a:rPr lang="en-IE" dirty="0"/>
              <a:t> need to configure the operation mode of the I/O pins. Most</a:t>
            </a:r>
          </a:p>
          <a:p>
            <a:r>
              <a:rPr lang="en-IE" dirty="0"/>
              <a:t>microcontrollers have multiplexed I/O pins that can be used for multiple purposes.</a:t>
            </a:r>
          </a:p>
          <a:p>
            <a:r>
              <a:rPr lang="en-IE" dirty="0"/>
              <a:t>In order to use a peripheral, it might be necessary to configure its I/O pins to match</a:t>
            </a:r>
          </a:p>
          <a:p>
            <a:r>
              <a:rPr lang="en-IE" dirty="0"/>
              <a:t>the usage (e.g., input/output direction, function, etc.) as well as its electrical </a:t>
            </a:r>
            <a:r>
              <a:rPr lang="en-IE" dirty="0" err="1"/>
              <a:t>characteritics</a:t>
            </a:r>
            <a:r>
              <a:rPr lang="en-IE" dirty="0"/>
              <a:t>.</a:t>
            </a:r>
          </a:p>
          <a:p>
            <a:endParaRPr lang="en-IE" dirty="0"/>
          </a:p>
          <a:p>
            <a:r>
              <a:rPr lang="en-IE" dirty="0"/>
              <a:t>Peripheral configuration. Most peripherals contain a number of programmable</a:t>
            </a:r>
          </a:p>
          <a:p>
            <a:r>
              <a:rPr lang="en-IE" dirty="0"/>
              <a:t>registers that need configuration before using the peripheral. In some cases, you</a:t>
            </a:r>
          </a:p>
          <a:p>
            <a:r>
              <a:rPr lang="en-IE" dirty="0"/>
              <a:t>can find the programming sequence a bit more complex than that of a 8-bit microcontroller,</a:t>
            </a:r>
          </a:p>
          <a:p>
            <a:r>
              <a:rPr lang="en-IE" dirty="0"/>
              <a:t>because the peripherals on 32-bit microcontrollers are often much</a:t>
            </a:r>
          </a:p>
          <a:p>
            <a:r>
              <a:rPr lang="en-IE" dirty="0"/>
              <a:t>more sophisticated than peripherals on 8-bit/16-bit systems. On the other hand,</a:t>
            </a:r>
          </a:p>
          <a:p>
            <a:r>
              <a:rPr lang="en-IE" dirty="0"/>
              <a:t>often the microcontroller vendors will have provided device-driver library code</a:t>
            </a:r>
          </a:p>
          <a:p>
            <a:r>
              <a:rPr lang="en-IE" dirty="0"/>
              <a:t>and you can use these driver functions to reduce the programming work required.</a:t>
            </a:r>
          </a:p>
          <a:p>
            <a:endParaRPr lang="en-IE" dirty="0"/>
          </a:p>
          <a:p>
            <a:r>
              <a:rPr lang="en-IE" dirty="0"/>
              <a:t>Interrupt configuration. If a peripheral is to be used with interrupt operations, you</a:t>
            </a:r>
          </a:p>
          <a:p>
            <a:r>
              <a:rPr lang="en-IE" dirty="0"/>
              <a:t>will need to program the interrupt controller on the Cortex-M3/M4 processor</a:t>
            </a:r>
          </a:p>
          <a:p>
            <a:r>
              <a:rPr lang="en-IE" dirty="0"/>
              <a:t>(NVIC) to enable the interrupt and to configure the interrupt priority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6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10347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3400"/>
            </a:lvl1pPr>
          </a:lstStyle>
          <a:p>
            <a:pPr lvl="0"/>
            <a:r>
              <a:rPr lang="en-IE" alt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IE" alt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E628FB-ACFE-48A4-B69E-F28FD7759A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FFEC5AF-4338-43D6-B111-46449E451C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2578602-52F6-407A-94C1-934E6D89CE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B795E-2992-41FB-9AFE-FDD23EF301EC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31221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A2425E-98D4-4FBF-AF67-8C9D6C7FC7FE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7722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5942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5942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0B3FF-503E-44DE-B03C-217DF22481CF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2078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47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08050"/>
            <a:ext cx="8229600" cy="5222875"/>
          </a:xfrm>
        </p:spPr>
        <p:txBody>
          <a:bodyPr/>
          <a:lstStyle/>
          <a:p>
            <a:pPr lvl="0"/>
            <a:endParaRPr lang="en-IE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60EC2-F83B-4EA5-89D7-D13ADD964D29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11259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DFABE9-A1F0-4D25-A546-B48E1EC44F84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6868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1173D2-418A-47DD-A23C-C5D14B0AAB3D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1501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74E5F-DAEC-4CA2-8834-37FB243B2B1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031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58BCF-E64A-438B-BFF1-976839A23CF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0606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8CAD8-78B5-4715-9523-5EB050334FBB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7725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A28AD9-E164-47E9-A133-BC0A8A9B861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43190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5495F-ABC7-4D7D-AACD-1388F0121A21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9634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9A50F8-407A-4F90-8D31-B36F606E59DD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1556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/>
              <a:t>Click to edit Master text styles</a:t>
            </a:r>
          </a:p>
          <a:p>
            <a:pPr lvl="1"/>
            <a:r>
              <a:rPr lang="en-IE" altLang="en-US"/>
              <a:t>Second level</a:t>
            </a:r>
          </a:p>
          <a:p>
            <a:pPr lvl="2"/>
            <a:r>
              <a:rPr lang="en-IE" altLang="en-US"/>
              <a:t>Third level</a:t>
            </a:r>
          </a:p>
          <a:p>
            <a:pPr lvl="3"/>
            <a:r>
              <a:rPr lang="en-IE" altLang="en-US"/>
              <a:t>Fourth level</a:t>
            </a:r>
          </a:p>
          <a:p>
            <a:pPr lvl="4"/>
            <a:r>
              <a:rPr lang="en-IE" altLang="en-US"/>
              <a:t>Fifth level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03B3636E-62EF-4D06-B875-1EED8D9631B0}" type="slidenum">
              <a:rPr lang="en-IE" altLang="en-US"/>
              <a:pPr/>
              <a:t>‹#›</a:t>
            </a:fld>
            <a:endParaRPr lang="en-IE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rm.com/embedded/cmsi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Spring 2019</a:t>
            </a:r>
            <a:endParaRPr lang="en-IE" altLang="en-US" sz="100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sz="1000"/>
              <a:t>Lecture 3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B4A196-E8AA-441C-B267-4C29E5FE499F}" type="slidenum">
              <a:rPr lang="en-IE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IE" altLang="en-US" sz="10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524000"/>
            <a:ext cx="8424862" cy="1752600"/>
          </a:xfrm>
        </p:spPr>
        <p:txBody>
          <a:bodyPr/>
          <a:lstStyle/>
          <a:p>
            <a:pPr eaLnBrk="1" hangingPunct="1"/>
            <a:r>
              <a:rPr lang="en-IE" altLang="en-US" dirty="0"/>
              <a:t>ED5502</a:t>
            </a:r>
            <a:br>
              <a:rPr lang="en-IE" altLang="en-US" dirty="0"/>
            </a:br>
            <a:r>
              <a:rPr lang="en-IE" altLang="en-US" dirty="0"/>
              <a:t>Embedded Software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Lecture 3: 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Software Development for ARM Cortex-M and STM32 MCUs: CMSIS and STM32CubeMX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Ciaran MacNamee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FBBE-5AD8-4EBE-9AA5-D641297C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CMSIS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453B9-56AB-43E1-8B50-A4FDD5F92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CMSIS: Cortex Microcontroller Software Interface Standard</a:t>
            </a:r>
          </a:p>
          <a:p>
            <a:r>
              <a:rPr lang="en-IE" dirty="0"/>
              <a:t>A consistent software infrastructure for Cortex-M software developers, aims:</a:t>
            </a:r>
          </a:p>
          <a:p>
            <a:r>
              <a:rPr lang="en-IE" dirty="0"/>
              <a:t>Software reuse</a:t>
            </a:r>
          </a:p>
          <a:p>
            <a:r>
              <a:rPr lang="en-IE" dirty="0"/>
              <a:t>Software compatibility</a:t>
            </a:r>
          </a:p>
          <a:p>
            <a:r>
              <a:rPr lang="en-IE" dirty="0"/>
              <a:t>Ease of use</a:t>
            </a:r>
          </a:p>
          <a:p>
            <a:r>
              <a:rPr lang="en-IE" dirty="0"/>
              <a:t>Toolchain independent</a:t>
            </a:r>
          </a:p>
          <a:p>
            <a:r>
              <a:rPr lang="en-IE" dirty="0"/>
              <a:t>Open: CMSIS core files source code can be downloaded from </a:t>
            </a:r>
            <a:r>
              <a:rPr lang="en-IE" dirty="0" err="1"/>
              <a:t>Github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694E7-ED10-4FB3-8A65-1CCADFBC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2D3B-E1E5-47F3-9E0A-A23887CC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12222-1C00-41C0-A707-47981A9F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10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31F38-9AE2-4965-BD06-1319BF82FACE}"/>
              </a:ext>
            </a:extLst>
          </p:cNvPr>
          <p:cNvSpPr txBox="1"/>
          <p:nvPr/>
        </p:nvSpPr>
        <p:spPr>
          <a:xfrm>
            <a:off x="5220072" y="3212976"/>
            <a:ext cx="3466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New CMSIS projects have also been released </a:t>
            </a:r>
          </a:p>
          <a:p>
            <a:r>
              <a:rPr lang="en-IE" dirty="0" err="1"/>
              <a:t>eg</a:t>
            </a:r>
            <a:r>
              <a:rPr lang="en-IE" dirty="0"/>
              <a:t> CMSIS-RTOS, CMSIS-DSP, etc</a:t>
            </a:r>
          </a:p>
        </p:txBody>
      </p:sp>
    </p:spTree>
    <p:extLst>
      <p:ext uri="{BB962C8B-B14F-4D97-AF65-F5344CB8AC3E}">
        <p14:creationId xmlns:p14="http://schemas.microsoft.com/office/powerpoint/2010/main" val="374170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BE25-A9E6-46E7-89D0-A9570415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CMSIS Standardises: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FF78-F998-4442-85CF-F71848B7B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Definitions for the processor’s peripheral registers including:</a:t>
            </a:r>
          </a:p>
          <a:p>
            <a:r>
              <a:rPr lang="en-IE" dirty="0"/>
              <a:t>Nested Vector Interrupt Controller (NVIC)</a:t>
            </a:r>
          </a:p>
          <a:p>
            <a:r>
              <a:rPr lang="en-IE" dirty="0"/>
              <a:t>System tick timer in the processor (</a:t>
            </a:r>
            <a:r>
              <a:rPr lang="en-IE" dirty="0" err="1"/>
              <a:t>SysTick</a:t>
            </a:r>
            <a:r>
              <a:rPr lang="en-IE" dirty="0"/>
              <a:t>)</a:t>
            </a:r>
          </a:p>
          <a:p>
            <a:r>
              <a:rPr lang="en-IE" dirty="0"/>
              <a:t>Optional Memory Protection Unit (MPU)</a:t>
            </a:r>
          </a:p>
          <a:p>
            <a:r>
              <a:rPr lang="en-IE" dirty="0"/>
              <a:t>Programmable registers in the System Control Block (SCB)</a:t>
            </a:r>
          </a:p>
          <a:p>
            <a:r>
              <a:rPr lang="en-IE" dirty="0"/>
              <a:t>Some software programmable for debugging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093-A487-459D-92C5-693F1E62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9BC2-6F17-4FE6-B668-111EFEB2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76339-D761-4369-BA52-A0ED2D9E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2740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BE25-A9E6-46E7-89D0-A9570415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CMSIS Standardises: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FF78-F998-4442-85CF-F71848B7B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Standardized functions to access processor features, including interrupt control functions using NVIC, and functions for accessing special registers in the processors</a:t>
            </a:r>
          </a:p>
          <a:p>
            <a:pPr lvl="1"/>
            <a:r>
              <a:rPr lang="en-IE" dirty="0"/>
              <a:t>You can still access the registers directly, but using the access functions (or Application Programming Interface, API) helps portability</a:t>
            </a:r>
          </a:p>
          <a:p>
            <a:r>
              <a:rPr lang="en-IE" dirty="0"/>
              <a:t>Standardized functions to access special instructions (e.g., Wait- For-Interrupt, WFI)</a:t>
            </a:r>
          </a:p>
          <a:p>
            <a:pPr lvl="1"/>
            <a:r>
              <a:rPr lang="en-IE" dirty="0"/>
              <a:t>Alternatives like intrinsic functions or inline assembly make the software less reusable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093-A487-459D-92C5-693F1E62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Spring 2019</a:t>
            </a:r>
            <a:endParaRPr lang="en-IE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9BC2-6F17-4FE6-B668-111EFEB2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76339-D761-4369-BA52-A0ED2D9E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501863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BE25-A9E6-46E7-89D0-A9570415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CMSIS Provides: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FF78-F998-4442-85CF-F71848B7B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Function names for system exception handlers</a:t>
            </a:r>
          </a:p>
          <a:p>
            <a:pPr lvl="1"/>
            <a:r>
              <a:rPr lang="en-IE" dirty="0"/>
              <a:t>Using standardized names makes it easier to develop software solutions across multiple Cortex-M products</a:t>
            </a:r>
          </a:p>
          <a:p>
            <a:pPr lvl="1"/>
            <a:r>
              <a:rPr lang="en-IE" dirty="0"/>
              <a:t>Important for embedded OS developers, as the embedded OS requires the use of several types of system exception</a:t>
            </a:r>
          </a:p>
          <a:p>
            <a:r>
              <a:rPr lang="en-IE" dirty="0"/>
              <a:t>A common platform for device-driver libraries</a:t>
            </a:r>
          </a:p>
          <a:p>
            <a:pPr lvl="1"/>
            <a:r>
              <a:rPr lang="en-IE" dirty="0"/>
              <a:t>Each device-driver library has the same look and feel, making it easier to learn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093-A487-459D-92C5-693F1E62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Spring 2019</a:t>
            </a:r>
            <a:endParaRPr lang="en-IE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9BC2-6F17-4FE6-B668-111EFEB2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76339-D761-4369-BA52-A0ED2D9E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13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794861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BE25-A9E6-46E7-89D0-A9570415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400" dirty="0"/>
              <a:t>CMSIS Functions for System Initialisation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FF78-F998-4442-85CF-F71848B7B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Arm microcontrollers require configuration of clock circuit and power management registers before the application starts</a:t>
            </a:r>
          </a:p>
          <a:p>
            <a:r>
              <a:rPr lang="en-IE" dirty="0"/>
              <a:t>CMSIS-compliant device-driver libraries place  these configuration steps in a function called “</a:t>
            </a:r>
            <a:r>
              <a:rPr lang="en-IE" dirty="0" err="1"/>
              <a:t>SystemInit</a:t>
            </a:r>
            <a:r>
              <a:rPr lang="en-IE" dirty="0"/>
              <a:t>()” – provides:</a:t>
            </a:r>
          </a:p>
          <a:p>
            <a:pPr lvl="1"/>
            <a:r>
              <a:rPr lang="en-IE" dirty="0"/>
              <a:t>Standard variables for clock speed information </a:t>
            </a:r>
          </a:p>
          <a:p>
            <a:pPr lvl="1"/>
            <a:r>
              <a:rPr lang="en-IE" dirty="0"/>
              <a:t>Information to set up the baud rate in a UART, or initialize the </a:t>
            </a:r>
            <a:r>
              <a:rPr lang="en-IE" dirty="0" err="1"/>
              <a:t>SysTick</a:t>
            </a:r>
            <a:r>
              <a:rPr lang="en-IE" dirty="0"/>
              <a:t> timer for an embedded OS</a:t>
            </a:r>
          </a:p>
          <a:p>
            <a:pPr lvl="1"/>
            <a:r>
              <a:rPr lang="en-IE" dirty="0"/>
              <a:t>A software variable called “</a:t>
            </a:r>
            <a:r>
              <a:rPr lang="en-IE" dirty="0" err="1"/>
              <a:t>SystemCoreClock</a:t>
            </a:r>
            <a:r>
              <a:rPr lang="en-IE" dirty="0"/>
              <a:t>” is defined in the CMSIS-Core.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093-A487-459D-92C5-693F1E62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Spring 2019</a:t>
            </a:r>
            <a:endParaRPr lang="en-IE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9BC2-6F17-4FE6-B668-111EFEB2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76339-D761-4369-BA52-A0ED2D9E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14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785982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CMSIS-Core: Organisation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Microcontroller vendors integrate CMSIS files into their device-driver library packages</a:t>
            </a:r>
          </a:p>
          <a:p>
            <a:r>
              <a:rPr lang="en-IE" dirty="0"/>
              <a:t>Arm provides some of the device-driver library files – common across all or most Arm implementations</a:t>
            </a:r>
          </a:p>
          <a:p>
            <a:r>
              <a:rPr lang="en-IE" dirty="0"/>
              <a:t>Vendors provide vendor/device specific files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15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952481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CMSIS-Core Organisation: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/>
              <a:t>Core Peripheral Access Layer</a:t>
            </a:r>
          </a:p>
          <a:p>
            <a:pPr lvl="1"/>
            <a:r>
              <a:rPr lang="en-IE" sz="2400" dirty="0"/>
              <a:t>Name and address definitions, and helper functions to access </a:t>
            </a:r>
            <a:r>
              <a:rPr lang="en-IE" sz="2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en-IE" sz="2400" dirty="0"/>
              <a:t> registers and peripherals - </a:t>
            </a:r>
            <a:r>
              <a:rPr lang="en-IE" sz="2400" i="1" u="sng" dirty="0"/>
              <a:t>processor</a:t>
            </a:r>
            <a:r>
              <a:rPr lang="en-IE" sz="2400" dirty="0"/>
              <a:t> specific - provided by ARM</a:t>
            </a:r>
          </a:p>
          <a:p>
            <a:r>
              <a:rPr lang="en-IE" sz="2800" dirty="0"/>
              <a:t>Device Peripheral Access Layer</a:t>
            </a:r>
          </a:p>
          <a:p>
            <a:pPr lvl="1"/>
            <a:r>
              <a:rPr lang="en-IE" sz="2400" dirty="0"/>
              <a:t>Name and address definitions of peripheral registers, system implementations such as interrupt assignments, exception vector definitions, etc. - vendor or device specific</a:t>
            </a:r>
          </a:p>
          <a:p>
            <a:r>
              <a:rPr lang="en-IE" sz="2800" dirty="0"/>
              <a:t>Access Functions for Peripherals</a:t>
            </a:r>
          </a:p>
          <a:p>
            <a:pPr lvl="1"/>
            <a:r>
              <a:rPr lang="en-IE" sz="2400" dirty="0"/>
              <a:t>The driver code for peripheral accesses. </a:t>
            </a:r>
          </a:p>
          <a:p>
            <a:pPr lvl="1"/>
            <a:r>
              <a:rPr lang="en-IE" sz="2400" dirty="0"/>
              <a:t>Vendor specific and optional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16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214465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CMSIS-Core Organisation: Layers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17</a:t>
            </a:fld>
            <a:endParaRPr lang="en-IE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60" y="824036"/>
            <a:ext cx="7756135" cy="57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16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 CMSIS Core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Add source files to project, includes:</a:t>
            </a:r>
          </a:p>
          <a:p>
            <a:pPr lvl="1"/>
            <a:r>
              <a:rPr lang="en-IE" dirty="0"/>
              <a:t>Device-specific, toolchain-specific </a:t>
            </a:r>
            <a:r>
              <a:rPr lang="en-IE" dirty="0" err="1"/>
              <a:t>startup</a:t>
            </a:r>
            <a:r>
              <a:rPr lang="en-IE" dirty="0"/>
              <a:t> code, in assembly or C</a:t>
            </a:r>
          </a:p>
          <a:p>
            <a:pPr lvl="1"/>
            <a:r>
              <a:rPr lang="en-IE" dirty="0"/>
              <a:t>Device-specific device initialization code (e.g., system_&lt;device&gt;.c)</a:t>
            </a:r>
          </a:p>
          <a:p>
            <a:pPr lvl="1"/>
            <a:r>
              <a:rPr lang="en-IE" dirty="0"/>
              <a:t>Additional vendor-specific source files for peripheral access functions. Optional.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18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67659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 CMSIS Core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Add header files into the project search path: </a:t>
            </a:r>
          </a:p>
          <a:p>
            <a:pPr lvl="1"/>
            <a:r>
              <a:rPr lang="en-IE" dirty="0"/>
              <a:t>A device-specific header file for peripheral registers definitions and interrupt assignment definitions. (e.g., &lt;device&gt;.h)</a:t>
            </a:r>
          </a:p>
          <a:p>
            <a:pPr lvl="1"/>
            <a:r>
              <a:rPr lang="en-IE" dirty="0"/>
              <a:t>A device-specific header file for functions in device initialization code (e.g., system_&lt;device&gt;.h)</a:t>
            </a:r>
          </a:p>
          <a:p>
            <a:pPr lvl="1"/>
            <a:r>
              <a:rPr lang="en-IE" dirty="0"/>
              <a:t>A number of processor-specific header files (e.g., core_cm3.h, core_cm4.h; - generic for all microcontroller vendors)</a:t>
            </a:r>
          </a:p>
          <a:p>
            <a:pPr lvl="1"/>
            <a:r>
              <a:rPr lang="en-IE" dirty="0"/>
              <a:t>Optionally additional vendor-specific header files for peripheral access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19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52105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332D-36FD-4DB3-8238-4413E0EB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we will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2455-2B76-44BA-B058-03565707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Review ARM processor and microcontrollers</a:t>
            </a:r>
          </a:p>
          <a:p>
            <a:r>
              <a:rPr lang="en-IE" dirty="0"/>
              <a:t>C Data types relevant to embedded development</a:t>
            </a:r>
          </a:p>
          <a:p>
            <a:r>
              <a:rPr lang="en-IE" dirty="0"/>
              <a:t>Microcontroller I/O and software</a:t>
            </a:r>
          </a:p>
          <a:p>
            <a:r>
              <a:rPr lang="en-IE" dirty="0"/>
              <a:t>CMSIS and STM32CubeMX</a:t>
            </a:r>
          </a:p>
          <a:p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0352-10D3-41B9-8242-834969F9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AFE75-00C3-4018-A063-930FB9CA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EE94-48D4-4720-A349-BB7372C3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241132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 CMSIS Core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20</a:t>
            </a:fld>
            <a:endParaRPr lang="en-IE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4" y="777716"/>
            <a:ext cx="8557736" cy="60802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7624" y="5512952"/>
            <a:ext cx="2440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CMSIS supported across many tool-chains (</a:t>
            </a:r>
            <a:r>
              <a:rPr lang="en-IE" sz="1600" dirty="0" err="1"/>
              <a:t>Keil</a:t>
            </a:r>
            <a:r>
              <a:rPr lang="en-IE" sz="1600" dirty="0"/>
              <a:t>, IAR, GNU </a:t>
            </a:r>
            <a:r>
              <a:rPr lang="en-IE" sz="1600" dirty="0" err="1"/>
              <a:t>etc</a:t>
            </a:r>
            <a:r>
              <a:rPr lang="en-IE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3647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CMSIS Benefits for OS and middleware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21</a:t>
            </a:fld>
            <a:endParaRPr lang="en-IE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744002"/>
            <a:ext cx="8715375" cy="5267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4312" y="5905084"/>
            <a:ext cx="698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rgbClr val="C00000"/>
                </a:solidFill>
              </a:rPr>
              <a:t>Find the latest CMSIS version: </a:t>
            </a:r>
            <a:r>
              <a:rPr lang="en-IE" sz="1600" dirty="0">
                <a:solidFill>
                  <a:srgbClr val="C00000"/>
                </a:solidFill>
                <a:hlinkClick r:id="rId3"/>
              </a:rPr>
              <a:t>https://developer.arm.com/embedded/cmsis</a:t>
            </a:r>
            <a:r>
              <a:rPr lang="en-IE" sz="1600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5767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STM32CubeMX and STM32Cube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STM32CubeMX: part of STM32Cube</a:t>
            </a:r>
          </a:p>
          <a:p>
            <a:pPr lvl="1"/>
            <a:r>
              <a:rPr lang="en-IE" dirty="0"/>
              <a:t>Productivity tools for STM32 microcontrollers</a:t>
            </a:r>
          </a:p>
          <a:p>
            <a:r>
              <a:rPr lang="en-IE" dirty="0"/>
              <a:t>STM32Cube includes:</a:t>
            </a:r>
          </a:p>
          <a:p>
            <a:r>
              <a:rPr lang="en-IE" dirty="0"/>
              <a:t>STM32CubeMX, a graphical software configuration tool that allows automatic generation of C initialization code using graphical wizards</a:t>
            </a:r>
          </a:p>
          <a:p>
            <a:r>
              <a:rPr lang="en-IE" dirty="0"/>
              <a:t>STM32CubeProgrammer</a:t>
            </a:r>
          </a:p>
          <a:p>
            <a:r>
              <a:rPr lang="en-IE" dirty="0"/>
              <a:t>STM32CubeMonitor-Power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092608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STM32Cube also includes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STM32Cube MCU Packages, for each MCU series</a:t>
            </a:r>
          </a:p>
          <a:p>
            <a:pPr lvl="1"/>
            <a:r>
              <a:rPr lang="en-IE" dirty="0"/>
              <a:t>Example: STM32CubeF4 for STM32F4 Series</a:t>
            </a:r>
          </a:p>
          <a:p>
            <a:r>
              <a:rPr lang="en-IE" dirty="0"/>
              <a:t>Each package includes:</a:t>
            </a:r>
          </a:p>
          <a:p>
            <a:r>
              <a:rPr lang="en-IE" dirty="0"/>
              <a:t>STM32Cube hardware abstraction layer (HAL) STM32Cube low-layer APIs</a:t>
            </a:r>
          </a:p>
          <a:p>
            <a:r>
              <a:rPr lang="en-IE" dirty="0"/>
              <a:t>Middleware components such as RTOS, USB, TCP/IP, and graphics.</a:t>
            </a:r>
          </a:p>
          <a:p>
            <a:r>
              <a:rPr lang="en-IE" dirty="0"/>
              <a:t> Embedded software utilities with peripheral and application 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23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320656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STM32CubeMX and STM32Cube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These tools make development task easier at the cost of hiding some details</a:t>
            </a:r>
          </a:p>
          <a:p>
            <a:r>
              <a:rPr lang="en-IE" dirty="0"/>
              <a:t>Some of these details are what we want to see, so we do some work with and without STM32Cube</a:t>
            </a:r>
          </a:p>
          <a:p>
            <a:r>
              <a:rPr lang="en-IE" dirty="0"/>
              <a:t>(The lab exercises </a:t>
            </a:r>
            <a:r>
              <a:rPr lang="en-IE"/>
              <a:t>and projects use </a:t>
            </a:r>
            <a:r>
              <a:rPr lang="en-IE" dirty="0"/>
              <a:t>STM32CubeMX and you need to download it and also the STM32Cube package for STM32L4)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24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087707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 Data types for embedded development</a:t>
            </a:r>
          </a:p>
          <a:p>
            <a:r>
              <a:rPr lang="en-IE" dirty="0"/>
              <a:t>C data types and variable sizes</a:t>
            </a:r>
          </a:p>
          <a:p>
            <a:r>
              <a:rPr lang="en-IE" dirty="0"/>
              <a:t>Port and on-chip peripherals naming conventions – set by CMSIS</a:t>
            </a:r>
          </a:p>
          <a:p>
            <a:r>
              <a:rPr lang="en-IE" dirty="0"/>
              <a:t>Arm CMSIS as a standard way of using on-chip peripherals</a:t>
            </a:r>
          </a:p>
          <a:p>
            <a:r>
              <a:rPr lang="en-IE" dirty="0"/>
              <a:t>Microcontroller I/O and software</a:t>
            </a:r>
          </a:p>
          <a:p>
            <a:r>
              <a:rPr lang="en-IE" dirty="0"/>
              <a:t>STM32CubeMX and automatic </a:t>
            </a:r>
            <a:r>
              <a:rPr lang="en-IE"/>
              <a:t>code generation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5229EC-B66C-4632-8195-EA20139B8410}" type="slidenum">
              <a:rPr lang="en-IE" altLang="en-US" smtClean="0"/>
              <a:pPr>
                <a:defRPr/>
              </a:pPr>
              <a:t>25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39092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What’s in an ARM microcontroller?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/>
              <a:t>Program memory (e.g., flash memory)</a:t>
            </a:r>
          </a:p>
          <a:p>
            <a:r>
              <a:rPr lang="en-IE" sz="2400" dirty="0"/>
              <a:t>SRAM</a:t>
            </a:r>
          </a:p>
          <a:p>
            <a:r>
              <a:rPr lang="en-IE" sz="2400" dirty="0"/>
              <a:t>Peripheral devices</a:t>
            </a:r>
          </a:p>
          <a:p>
            <a:r>
              <a:rPr lang="en-IE" sz="2400" dirty="0"/>
              <a:t>Internal bus infrastructure</a:t>
            </a:r>
          </a:p>
          <a:p>
            <a:r>
              <a:rPr lang="en-IE" sz="2400" dirty="0"/>
              <a:t>Clock generator</a:t>
            </a:r>
          </a:p>
          <a:p>
            <a:pPr lvl="1"/>
            <a:r>
              <a:rPr lang="en-IE" sz="2000" dirty="0"/>
              <a:t>(including Phase Locked Loop), reset generator, and clock distribution network</a:t>
            </a:r>
          </a:p>
          <a:p>
            <a:r>
              <a:rPr lang="en-IE" sz="2400" dirty="0"/>
              <a:t>Voltage regulator and power control circuits</a:t>
            </a:r>
          </a:p>
          <a:p>
            <a:r>
              <a:rPr lang="en-IE" sz="2400" dirty="0"/>
              <a:t>Other </a:t>
            </a:r>
            <a:r>
              <a:rPr lang="en-IE" sz="2400" dirty="0" err="1"/>
              <a:t>analog</a:t>
            </a:r>
            <a:r>
              <a:rPr lang="en-IE" sz="2400" dirty="0"/>
              <a:t> components (e.g., ADC, DAC, voltage reference circuits)</a:t>
            </a:r>
          </a:p>
          <a:p>
            <a:r>
              <a:rPr lang="en-IE" sz="2400" dirty="0"/>
              <a:t>I/O pads</a:t>
            </a:r>
          </a:p>
          <a:p>
            <a:r>
              <a:rPr lang="en-IE" sz="2400" dirty="0"/>
              <a:t>Support circuits for manufacturing tests,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3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23334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Programming a microcontroller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Some microcontroller resources are visible to programmers, some are not</a:t>
            </a:r>
          </a:p>
          <a:p>
            <a:r>
              <a:rPr lang="en-IE" dirty="0"/>
              <a:t>For programming, we need a basic understanding of the processor, and the programmer’s model of the peripherals</a:t>
            </a:r>
          </a:p>
          <a:p>
            <a:r>
              <a:rPr lang="en-IE" dirty="0"/>
              <a:t>Programmer’s model? The control, status and data registers that are the way a programmer views the on-chip peripheral</a:t>
            </a:r>
          </a:p>
          <a:p>
            <a:pPr lvl="1"/>
            <a:r>
              <a:rPr lang="en-IE" dirty="0"/>
              <a:t>Peripherals are mostly designed by chip manufacturers not ARM</a:t>
            </a:r>
          </a:p>
          <a:p>
            <a:pPr lvl="1"/>
            <a:r>
              <a:rPr lang="en-IE" dirty="0"/>
              <a:t>We need these microcontrollers’ data books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4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10736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Programming a microcontroller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Peripherals’ data and control registers are accessible from the memory map</a:t>
            </a:r>
          </a:p>
          <a:p>
            <a:r>
              <a:rPr lang="en-IE" dirty="0"/>
              <a:t>Most microcontroller vendors provide C header files and driver libraries</a:t>
            </a:r>
          </a:p>
          <a:p>
            <a:r>
              <a:rPr lang="en-IE" dirty="0"/>
              <a:t>These files are often developed with the Cortex Microcontroller Software Interface Standard (CMSIS)</a:t>
            </a:r>
          </a:p>
          <a:p>
            <a:r>
              <a:rPr lang="en-IE" dirty="0"/>
              <a:t>They use a set of standardized headers for accessing MCU 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5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74729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Programming the Peripherals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Typically we need to initialise the peripheral devices:</a:t>
            </a:r>
          </a:p>
          <a:p>
            <a:r>
              <a:rPr lang="en-IE" dirty="0"/>
              <a:t>Enable the clock signal connection to the peripheral, and possibly clock signal connection to corresponding I/O</a:t>
            </a:r>
          </a:p>
          <a:p>
            <a:r>
              <a:rPr lang="en-IE" dirty="0"/>
              <a:t>Configure the operation mode of the I/O pins</a:t>
            </a:r>
          </a:p>
          <a:p>
            <a:r>
              <a:rPr lang="en-IE" dirty="0"/>
              <a:t>Configure the Peripheral, using control registers </a:t>
            </a:r>
          </a:p>
          <a:p>
            <a:r>
              <a:rPr lang="en-IE" dirty="0"/>
              <a:t>Configure the Interrupt controller (NVIC) if using interrupts with the peripheral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6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1805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 Types sizes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7</a:t>
            </a:fld>
            <a:endParaRPr lang="en-IE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25257"/>
            <a:ext cx="7775971" cy="597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3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C63A-9865-4F93-B6DC-C1003321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Inputs, Outputs, on-chip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8609-282B-47F6-BF79-30AFB9F8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Microcontrollers have various </a:t>
            </a:r>
            <a:r>
              <a:rPr lang="en-IE" dirty="0" err="1"/>
              <a:t>Input/Output</a:t>
            </a:r>
            <a:r>
              <a:rPr lang="en-IE" dirty="0"/>
              <a:t> (I/O) interfaces and peripherals such as timers, Real-time Clock (RTC) etc</a:t>
            </a:r>
          </a:p>
          <a:p>
            <a:r>
              <a:rPr lang="en-IE" dirty="0"/>
              <a:t>Most are vendor designed not ARM designed</a:t>
            </a:r>
          </a:p>
          <a:p>
            <a:r>
              <a:rPr lang="en-IE" dirty="0"/>
              <a:t>On ARM microcontrollers, the peripherals are memory-mapped</a:t>
            </a:r>
          </a:p>
          <a:p>
            <a:pPr lvl="1"/>
            <a:r>
              <a:rPr lang="en-IE" dirty="0"/>
              <a:t>The registers are accessed as addresses in memory</a:t>
            </a:r>
          </a:p>
          <a:p>
            <a:pPr lvl="1"/>
            <a:r>
              <a:rPr lang="en-IE" dirty="0"/>
              <a:t>In C programs, we can use pointers to read and write these registers</a:t>
            </a:r>
          </a:p>
          <a:p>
            <a:r>
              <a:rPr lang="en-IE" dirty="0"/>
              <a:t>Declarations must comply with CMSIS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1D0A2-E8B6-4513-A3A2-B54D8ED6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9003D-E736-4F63-AE8F-585002B1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98B94-3330-4B55-94AB-F8BABAFF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8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87428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D4F5-1B7D-45E0-B5E4-7E43D576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Efficient definition of GPIO registers</a:t>
            </a:r>
            <a:br>
              <a:rPr lang="en-IE" dirty="0"/>
            </a:br>
            <a:endParaRPr lang="en-I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A11E5-0229-437D-A3C5-D99A0C7F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C89D9-2B42-43B6-8DE6-3914B82D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30442-580E-4C47-84AD-79D8E7D4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9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D9B5F4-988D-4C09-AB72-E391EAF63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94" y="1340767"/>
            <a:ext cx="8947793" cy="40320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8558F6-9391-4C35-95E1-DE8BF7AD4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5434013"/>
            <a:ext cx="83915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84996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10306</TotalTime>
  <Words>1570</Words>
  <Application>Microsoft Office PowerPoint</Application>
  <PresentationFormat>On-screen Show (4:3)</PresentationFormat>
  <Paragraphs>231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Wingdings</vt:lpstr>
      <vt:lpstr>Edge</vt:lpstr>
      <vt:lpstr>ED5502 Embedded Software</vt:lpstr>
      <vt:lpstr>What we will cover today</vt:lpstr>
      <vt:lpstr>What’s in an ARM microcontroller?</vt:lpstr>
      <vt:lpstr>Programming a microcontroller</vt:lpstr>
      <vt:lpstr>Programming a microcontroller</vt:lpstr>
      <vt:lpstr>Programming the Peripherals</vt:lpstr>
      <vt:lpstr>Data Types sizes</vt:lpstr>
      <vt:lpstr>Inputs, Outputs, on-chip peripherals</vt:lpstr>
      <vt:lpstr>Efficient definition of GPIO registers </vt:lpstr>
      <vt:lpstr>CMSIS</vt:lpstr>
      <vt:lpstr>CMSIS Standardises:</vt:lpstr>
      <vt:lpstr>CMSIS Standardises:</vt:lpstr>
      <vt:lpstr>CMSIS Provides:</vt:lpstr>
      <vt:lpstr>CMSIS Functions for System Initialisation</vt:lpstr>
      <vt:lpstr>CMSIS-Core: Organisation</vt:lpstr>
      <vt:lpstr>CMSIS-Core Organisation: Layers</vt:lpstr>
      <vt:lpstr>CMSIS-Core Organisation: Layers</vt:lpstr>
      <vt:lpstr>Using CMSIS Core (1)</vt:lpstr>
      <vt:lpstr>Using CMSIS Core (2)</vt:lpstr>
      <vt:lpstr>Using CMSIS Core</vt:lpstr>
      <vt:lpstr>CMSIS Benefits for OS and middleware</vt:lpstr>
      <vt:lpstr>STM32CubeMX and STM32Cube</vt:lpstr>
      <vt:lpstr>STM32Cube also includes</vt:lpstr>
      <vt:lpstr>STM32CubeMX and STM32Cube</vt:lpstr>
      <vt:lpstr>Summary</vt:lpstr>
    </vt:vector>
  </TitlesOfParts>
  <Company>University of Limerick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Systems Organisation</dc:title>
  <dc:creator>CiaranMacNamee Dept ECE</dc:creator>
  <cp:lastModifiedBy>Ciaran MacNamee</cp:lastModifiedBy>
  <cp:revision>399</cp:revision>
  <cp:lastPrinted>2019-01-27T15:29:28Z</cp:lastPrinted>
  <dcterms:created xsi:type="dcterms:W3CDTF">2012-09-05T13:54:38Z</dcterms:created>
  <dcterms:modified xsi:type="dcterms:W3CDTF">2019-02-13T17:02:47Z</dcterms:modified>
</cp:coreProperties>
</file>