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0"/>
  </p:notesMasterIdLst>
  <p:handoutMasterIdLst>
    <p:handoutMasterId r:id="rId51"/>
  </p:handoutMasterIdLst>
  <p:sldIdLst>
    <p:sldId id="256" r:id="rId2"/>
    <p:sldId id="450" r:id="rId3"/>
    <p:sldId id="475" r:id="rId4"/>
    <p:sldId id="474" r:id="rId5"/>
    <p:sldId id="476" r:id="rId6"/>
    <p:sldId id="477" r:id="rId7"/>
    <p:sldId id="510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7" r:id="rId16"/>
    <p:sldId id="485" r:id="rId17"/>
    <p:sldId id="486" r:id="rId18"/>
    <p:sldId id="488" r:id="rId19"/>
    <p:sldId id="472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13" r:id="rId39"/>
    <p:sldId id="508" r:id="rId40"/>
    <p:sldId id="509" r:id="rId41"/>
    <p:sldId id="463" r:id="rId42"/>
    <p:sldId id="464" r:id="rId43"/>
    <p:sldId id="466" r:id="rId44"/>
    <p:sldId id="467" r:id="rId45"/>
    <p:sldId id="468" r:id="rId46"/>
    <p:sldId id="511" r:id="rId47"/>
    <p:sldId id="512" r:id="rId48"/>
    <p:sldId id="412" r:id="rId49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13/02/2019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Arm microcontrollers have two types of buses: AHB (Advanced High Performance Bus) and APB (Advanced peripheral Bus). </a:t>
            </a:r>
          </a:p>
          <a:p>
            <a:r>
              <a:rPr lang="en-IE" dirty="0"/>
              <a:t>AHB is a high-performance bus designed to interface to memory and high performance I/O.</a:t>
            </a:r>
          </a:p>
          <a:p>
            <a:r>
              <a:rPr lang="en-IE" dirty="0"/>
              <a:t>APB is designed for lower speed and low power memory and peripherals. APB usually looks like one device on an AHB bus.</a:t>
            </a:r>
          </a:p>
          <a:p>
            <a:r>
              <a:rPr lang="en-IE" dirty="0"/>
              <a:t>So the interface hierarchy is CPU – AHB and CPU – AHB – APB.</a:t>
            </a:r>
          </a:p>
          <a:p>
            <a:r>
              <a:rPr lang="en-IE" dirty="0"/>
              <a:t>Arm microcontrollers need to enable the clock signal for these buses, so this is an extra initialisation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89774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GPIO ports are the most straightforward of the on-chip I/O devices.</a:t>
            </a:r>
          </a:p>
          <a:p>
            <a:r>
              <a:rPr lang="en-IE" dirty="0"/>
              <a:t>At</a:t>
            </a:r>
            <a:r>
              <a:rPr lang="en-IE" baseline="0" dirty="0"/>
              <a:t> heart it’s just an output port, and input port and a direction register that allows individual bits of a port to be used as an input or as an output.</a:t>
            </a:r>
          </a:p>
          <a:p>
            <a:r>
              <a:rPr lang="en-IE" baseline="0" dirty="0"/>
              <a:t>Using pointers, we can give symbolic names to the ports, even though what is involved is the address of a register.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15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55373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44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72090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4.wdp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4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4: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STM32L476RG &amp; Nucleo64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 Parallel Ports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8815-87F9-4447-ACD7-09DD5290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59" y="188912"/>
            <a:ext cx="2895599" cy="3240087"/>
          </a:xfrm>
        </p:spPr>
        <p:txBody>
          <a:bodyPr/>
          <a:lstStyle/>
          <a:p>
            <a:r>
              <a:rPr lang="en-IE" dirty="0"/>
              <a:t>STM32L4xx Memory Mapping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2941A-4A0B-47B2-AF76-44C4EEC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A9DF9-4265-4288-9D2D-F5B1A1E7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C4BF3-EA61-47A0-A580-E4C4C1F0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10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52C7F-A695-4799-96B2-5CD95966A5C5}"/>
              </a:ext>
            </a:extLst>
          </p:cNvPr>
          <p:cNvSpPr txBox="1"/>
          <p:nvPr/>
        </p:nvSpPr>
        <p:spPr>
          <a:xfrm>
            <a:off x="457200" y="2420888"/>
            <a:ext cx="2895599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Not to scale</a:t>
            </a:r>
          </a:p>
          <a:p>
            <a:r>
              <a:rPr lang="en-IE" dirty="0">
                <a:solidFill>
                  <a:srgbClr val="FFFF00"/>
                </a:solidFill>
              </a:rPr>
              <a:t>Note that there are two banks of SRAM</a:t>
            </a:r>
          </a:p>
          <a:p>
            <a:r>
              <a:rPr lang="en-IE" dirty="0">
                <a:solidFill>
                  <a:srgbClr val="FFFF00"/>
                </a:solidFill>
              </a:rPr>
              <a:t>They can be handled differently</a:t>
            </a:r>
          </a:p>
          <a:p>
            <a:r>
              <a:rPr lang="en-IE" dirty="0">
                <a:solidFill>
                  <a:srgbClr val="FFFF00"/>
                </a:solidFill>
              </a:rPr>
              <a:t>Note also that the on-chip peripherals are memory-mapped at addresses 0x4000_0000 and above</a:t>
            </a:r>
          </a:p>
          <a:p>
            <a:r>
              <a:rPr lang="en-IE" dirty="0">
                <a:solidFill>
                  <a:srgbClr val="FFFF00"/>
                </a:solidFill>
              </a:rPr>
              <a:t>This block includes the GPIO block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29434-B8BA-4D7B-8E76-5D951125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-37968"/>
            <a:ext cx="5393085" cy="67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8815-87F9-4447-ACD7-09DD5290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59" y="188912"/>
            <a:ext cx="2895599" cy="3240087"/>
          </a:xfrm>
        </p:spPr>
        <p:txBody>
          <a:bodyPr/>
          <a:lstStyle/>
          <a:p>
            <a:r>
              <a:rPr lang="en-IE" dirty="0"/>
              <a:t>STM32L4xx Memory Map of peripherals</a:t>
            </a:r>
            <a:br>
              <a:rPr lang="en-IE" dirty="0"/>
            </a:br>
            <a:r>
              <a:rPr lang="en-IE" dirty="0"/>
              <a:t>(Excerpt)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2941A-4A0B-47B2-AF76-44C4EEC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A9DF9-4265-4288-9D2D-F5B1A1E7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C4BF3-EA61-47A0-A580-E4C4C1F0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11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52C7F-A695-4799-96B2-5CD95966A5C5}"/>
              </a:ext>
            </a:extLst>
          </p:cNvPr>
          <p:cNvSpPr txBox="1"/>
          <p:nvPr/>
        </p:nvSpPr>
        <p:spPr>
          <a:xfrm>
            <a:off x="358637" y="4279940"/>
            <a:ext cx="289559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GPIO Block is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DBF2D-7604-4B92-9A70-8824F29C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73" y="0"/>
            <a:ext cx="5640819" cy="68580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521C44-D8B7-4671-8185-CC5D891E298B}"/>
              </a:ext>
            </a:extLst>
          </p:cNvPr>
          <p:cNvSpPr/>
          <p:nvPr/>
        </p:nvSpPr>
        <p:spPr>
          <a:xfrm rot="20552548">
            <a:off x="2789812" y="402904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367D7-28F0-4E9D-83E7-775079C0AACC}"/>
              </a:ext>
            </a:extLst>
          </p:cNvPr>
          <p:cNvSpPr txBox="1"/>
          <p:nvPr/>
        </p:nvSpPr>
        <p:spPr>
          <a:xfrm>
            <a:off x="300545" y="5731010"/>
            <a:ext cx="289559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Full table is much longer</a:t>
            </a:r>
          </a:p>
        </p:txBody>
      </p:sp>
    </p:spTree>
    <p:extLst>
      <p:ext uri="{BB962C8B-B14F-4D97-AF65-F5344CB8AC3E}">
        <p14:creationId xmlns:p14="http://schemas.microsoft.com/office/powerpoint/2010/main" val="10582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8815-87F9-4447-ACD7-09DD5290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912"/>
            <a:ext cx="2483295" cy="3240087"/>
          </a:xfrm>
        </p:spPr>
        <p:txBody>
          <a:bodyPr/>
          <a:lstStyle/>
          <a:p>
            <a:r>
              <a:rPr lang="en-IE" dirty="0"/>
              <a:t>Memory Map boundaries and buses</a:t>
            </a:r>
            <a:br>
              <a:rPr lang="en-IE" dirty="0"/>
            </a:br>
            <a:r>
              <a:rPr lang="en-IE" dirty="0"/>
              <a:t>(Excerpt)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2941A-4A0B-47B2-AF76-44C4EEC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A9DF9-4265-4288-9D2D-F5B1A1E7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C4BF3-EA61-47A0-A580-E4C4C1F0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12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52C7F-A695-4799-96B2-5CD95966A5C5}"/>
              </a:ext>
            </a:extLst>
          </p:cNvPr>
          <p:cNvSpPr txBox="1"/>
          <p:nvPr/>
        </p:nvSpPr>
        <p:spPr>
          <a:xfrm>
            <a:off x="107505" y="3524108"/>
            <a:ext cx="2088232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GPIO Block is on AHB2 bus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521C44-D8B7-4671-8185-CC5D891E298B}"/>
              </a:ext>
            </a:extLst>
          </p:cNvPr>
          <p:cNvSpPr/>
          <p:nvPr/>
        </p:nvSpPr>
        <p:spPr>
          <a:xfrm rot="20552548">
            <a:off x="2789812" y="402904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367D7-28F0-4E9D-83E7-775079C0AACC}"/>
              </a:ext>
            </a:extLst>
          </p:cNvPr>
          <p:cNvSpPr txBox="1"/>
          <p:nvPr/>
        </p:nvSpPr>
        <p:spPr>
          <a:xfrm>
            <a:off x="150350" y="5264170"/>
            <a:ext cx="204538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From Reference Manual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66834-0954-4EB1-A376-F98F588C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87313"/>
            <a:ext cx="66960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8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7B9C-0565-4FCE-91C7-30C5E6D1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and Peripheral Memory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1779-6F8C-4A9C-B835-829FB746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GPIO, Timers, ADCs etc are memory mapped</a:t>
            </a:r>
          </a:p>
          <a:p>
            <a:r>
              <a:rPr lang="en-IE" dirty="0"/>
              <a:t>They are accessed like addresses in memory but they are located at a fixed range of addresses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900C-5F47-4605-B2DD-BC1E0311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7DFB-EC4D-4C6B-8B8F-665816DF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CCA0-2A9E-4289-917F-BF557C61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13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EFFD3-C640-44F2-AF6D-BA8D1FAD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64" y="2898775"/>
            <a:ext cx="4311043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7B9C-0565-4FCE-91C7-30C5E6D1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and Peripheral Memory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1779-6F8C-4A9C-B835-829FB746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1008782"/>
          </a:xfrm>
        </p:spPr>
        <p:txBody>
          <a:bodyPr/>
          <a:lstStyle/>
          <a:p>
            <a:r>
              <a:rPr lang="en-IE" dirty="0"/>
              <a:t>Each GPIO has a number of registers associated with it</a:t>
            </a:r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900C-5F47-4605-B2DD-BC1E0311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7DFB-EC4D-4C6B-8B8F-665816DF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CCA0-2A9E-4289-917F-BF557C61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14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34208-E4EC-4C8A-A2FA-E2D4A250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0" y="1984754"/>
            <a:ext cx="9174980" cy="3397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E601D0-54C9-442A-96AF-688AF3DCE63A}"/>
              </a:ext>
            </a:extLst>
          </p:cNvPr>
          <p:cNvSpPr txBox="1"/>
          <p:nvPr/>
        </p:nvSpPr>
        <p:spPr>
          <a:xfrm>
            <a:off x="611560" y="5661248"/>
            <a:ext cx="754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GPIOA_MODER is at 0x4800 0000, GPIOA_ODR is at 0x4800 0014 etc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83D91-7077-443E-8249-89DE9906031D}"/>
              </a:ext>
            </a:extLst>
          </p:cNvPr>
          <p:cNvSpPr txBox="1"/>
          <p:nvPr/>
        </p:nvSpPr>
        <p:spPr>
          <a:xfrm>
            <a:off x="5804624" y="526561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Note: this table is not complete</a:t>
            </a:r>
          </a:p>
        </p:txBody>
      </p:sp>
    </p:spTree>
    <p:extLst>
      <p:ext uri="{BB962C8B-B14F-4D97-AF65-F5344CB8AC3E}">
        <p14:creationId xmlns:p14="http://schemas.microsoft.com/office/powerpoint/2010/main" val="57844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GPIO registers and pointers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E1F45-6860-4675-B07F-C1338CD6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232" y="1196752"/>
            <a:ext cx="8048208" cy="43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6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definition of GPIO registers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9B5F4-988D-4C09-AB72-E391EAF6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726"/>
            <a:ext cx="8947793" cy="4032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558F6-9391-4C35-95E1-DE8BF7AD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040008"/>
            <a:ext cx="8391525" cy="126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33EBE-2D40-47B2-BD9D-D83A2FEDFF4B}"/>
              </a:ext>
            </a:extLst>
          </p:cNvPr>
          <p:cNvSpPr txBox="1"/>
          <p:nvPr/>
        </p:nvSpPr>
        <p:spPr>
          <a:xfrm>
            <a:off x="107504" y="6389700"/>
            <a:ext cx="6237605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CMSIS: Cortex Microcontroller Software Interface Standard</a:t>
            </a:r>
          </a:p>
        </p:txBody>
      </p:sp>
    </p:spTree>
    <p:extLst>
      <p:ext uri="{BB962C8B-B14F-4D97-AF65-F5344CB8AC3E}">
        <p14:creationId xmlns:p14="http://schemas.microsoft.com/office/powerpoint/2010/main" val="116929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definition of GPIO registers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17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83C36-1A1D-43BA-A9C6-F4406D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613"/>
            <a:ext cx="9144000" cy="2387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0FB69-0C5C-4210-8889-38C8F606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23878"/>
            <a:ext cx="8220075" cy="3305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1CA7B-26F9-4CB2-B130-31A967714717}"/>
              </a:ext>
            </a:extLst>
          </p:cNvPr>
          <p:cNvSpPr txBox="1"/>
          <p:nvPr/>
        </p:nvSpPr>
        <p:spPr>
          <a:xfrm>
            <a:off x="6019800" y="4898703"/>
            <a:ext cx="301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example is not for STML476RG</a:t>
            </a:r>
          </a:p>
          <a:p>
            <a:r>
              <a:rPr lang="en-IE" dirty="0"/>
              <a:t>(Addresses are different)</a:t>
            </a:r>
          </a:p>
        </p:txBody>
      </p:sp>
    </p:spTree>
    <p:extLst>
      <p:ext uri="{BB962C8B-B14F-4D97-AF65-F5344CB8AC3E}">
        <p14:creationId xmlns:p14="http://schemas.microsoft.com/office/powerpoint/2010/main" val="407927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C3B8-CC5C-4828-A0D8-E7BC0304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Parallel or GPIO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EA97-214E-46F3-AE65-92E19F16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General Purpose Input Output pins are organised as parallel ports with (for STM32) 16 elements</a:t>
            </a:r>
          </a:p>
          <a:p>
            <a:r>
              <a:rPr lang="en-IE" dirty="0"/>
              <a:t>Each one can be an input or output and can also have other advanced options</a:t>
            </a:r>
          </a:p>
          <a:p>
            <a:r>
              <a:rPr lang="en-IE" dirty="0"/>
              <a:t>They are used to drive LEDs, read switches or keypads, etc</a:t>
            </a:r>
          </a:p>
          <a:p>
            <a:r>
              <a:rPr lang="en-IE" dirty="0"/>
              <a:t>Note that microcontroller pins usually have multiple functions because pins are expensive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0F2F-EAC7-4550-B120-0A32CC0C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5EA50-F5CA-4966-8BA9-077CF0CA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F14C-A3C9-43E8-AA76-151EEB53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01625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D7A5-ACE5-4835-90AB-38BE7199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Parallel Ports or GPIO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69FC-6602-45CA-9A1F-038D252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Simplest on-chip I/O devices</a:t>
            </a:r>
          </a:p>
          <a:p>
            <a:r>
              <a:rPr lang="en-IE" dirty="0"/>
              <a:t>You can set an output pin to a logic 1, high voltage level or a logic low, low voltage output under software control</a:t>
            </a:r>
          </a:p>
          <a:p>
            <a:r>
              <a:rPr lang="en-IE" dirty="0"/>
              <a:t>Or read the logic level read in from a pin</a:t>
            </a:r>
          </a:p>
          <a:p>
            <a:r>
              <a:rPr lang="en-IE" dirty="0"/>
              <a:t>Most ports have a similar structure:</a:t>
            </a:r>
          </a:p>
          <a:p>
            <a:r>
              <a:rPr lang="en-IE" dirty="0"/>
              <a:t>A direction register that determines if a pin is to be an output or an input</a:t>
            </a:r>
          </a:p>
          <a:p>
            <a:r>
              <a:rPr lang="en-IE" dirty="0"/>
              <a:t>An output port register </a:t>
            </a:r>
          </a:p>
          <a:p>
            <a:r>
              <a:rPr lang="en-IE" dirty="0"/>
              <a:t>An input pin register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ACDFA-3167-4245-93ED-333F2082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CF969-0A9F-4F1E-B3B5-709A0C40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B2FD-89E1-4010-8C53-BC2969C2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60751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STM32L476RG Overview and Block Diagram</a:t>
            </a:r>
          </a:p>
          <a:p>
            <a:r>
              <a:rPr lang="en-IE" dirty="0"/>
              <a:t>STM32L476RG Memory Map</a:t>
            </a:r>
          </a:p>
          <a:p>
            <a:r>
              <a:rPr lang="en-IE" dirty="0"/>
              <a:t>STM32 Nucleo64 Board</a:t>
            </a:r>
          </a:p>
          <a:p>
            <a:r>
              <a:rPr lang="en-IE" dirty="0"/>
              <a:t>Parallel Ports &amp; GPIO</a:t>
            </a:r>
          </a:p>
          <a:p>
            <a:r>
              <a:rPr lang="en-IE" dirty="0"/>
              <a:t>STM32 GPIO Ports</a:t>
            </a:r>
          </a:p>
          <a:p>
            <a:r>
              <a:rPr lang="en-IE" dirty="0"/>
              <a:t>Simple GPIO program without HAL libraries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C6E6-E405-4298-8BF1-BCD6E5B3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u="sng" dirty="0"/>
              <a:t>Simplified</a:t>
            </a:r>
            <a:r>
              <a:rPr lang="en-IE" dirty="0"/>
              <a:t> structure of a parallel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AFD7-4F57-46DD-8B20-30CB4AD2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1656854"/>
          </a:xfrm>
        </p:spPr>
        <p:txBody>
          <a:bodyPr/>
          <a:lstStyle/>
          <a:p>
            <a:r>
              <a:rPr lang="en-IE" dirty="0"/>
              <a:t>One bit of a microcontroller port usually consists of an output port, a direction control register and input register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ED0B-B757-4AB4-BFA5-9F096CD7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4F88-10E8-4A00-AE80-0FE9BD7D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87492-0ACB-443A-AA1A-C4860438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20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8FDCA-68CA-49C0-AD0F-3872D90A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14663"/>
            <a:ext cx="6628772" cy="3678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B209C-DB9D-40E8-8DAA-49C8DD7FA436}"/>
              </a:ext>
            </a:extLst>
          </p:cNvPr>
          <p:cNvSpPr txBox="1"/>
          <p:nvPr/>
        </p:nvSpPr>
        <p:spPr>
          <a:xfrm>
            <a:off x="6819586" y="2259659"/>
            <a:ext cx="213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STM32 GPIO ports have more features than this port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So more configuration registers are required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E2281-F3E2-4C2C-867C-93BB96F09088}"/>
              </a:ext>
            </a:extLst>
          </p:cNvPr>
          <p:cNvSpPr txBox="1"/>
          <p:nvPr/>
        </p:nvSpPr>
        <p:spPr>
          <a:xfrm>
            <a:off x="6464867" y="5031327"/>
            <a:ext cx="259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Also (to minimise power) the clock to each GPIO can be gated</a:t>
            </a:r>
          </a:p>
        </p:txBody>
      </p:sp>
    </p:spTree>
    <p:extLst>
      <p:ext uri="{BB962C8B-B14F-4D97-AF65-F5344CB8AC3E}">
        <p14:creationId xmlns:p14="http://schemas.microsoft.com/office/powerpoint/2010/main" val="242412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B364-AD11-4384-A412-711A2133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 GPIO Features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35DC2-804F-41E8-B0C3-F1F3B210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BBD2-8652-4487-8579-028E4380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999C-34B6-4940-8655-BDED971D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D3B87-936B-4540-991F-3FB5150C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3" y="980728"/>
            <a:ext cx="8656293" cy="44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B364-AD11-4384-A412-711A2133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 GPIO Functional Description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35DC2-804F-41E8-B0C3-F1F3B210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BBD2-8652-4487-8579-028E4380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999C-34B6-4940-8655-BDED971D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22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193ED-D3C2-4653-836C-A0002161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56" y="1016049"/>
            <a:ext cx="8056888" cy="48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37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 of a GPIO Pin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23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AC77A-4609-4C73-A554-C47AF68A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062037"/>
            <a:ext cx="8467725" cy="473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0D6C9B-4464-4A4C-87BF-4CCF2FD32533}"/>
              </a:ext>
            </a:extLst>
          </p:cNvPr>
          <p:cNvSpPr txBox="1"/>
          <p:nvPr/>
        </p:nvSpPr>
        <p:spPr>
          <a:xfrm>
            <a:off x="6553200" y="157162"/>
            <a:ext cx="2590800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These options are enabled/disabled using different settings in the GPIO configuration registers.</a:t>
            </a:r>
          </a:p>
          <a:p>
            <a:r>
              <a:rPr lang="en-IE" dirty="0">
                <a:solidFill>
                  <a:srgbClr val="FFFF00"/>
                </a:solidFill>
              </a:rPr>
              <a:t>The output and input registers are  also required.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BC3D8-A76A-4E62-BCDA-A6EB465B3E0E}"/>
              </a:ext>
            </a:extLst>
          </p:cNvPr>
          <p:cNvSpPr txBox="1"/>
          <p:nvPr/>
        </p:nvSpPr>
        <p:spPr>
          <a:xfrm>
            <a:off x="539552" y="5795962"/>
            <a:ext cx="477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We look at each of the GPIO registers in turn</a:t>
            </a:r>
          </a:p>
        </p:txBody>
      </p:sp>
    </p:spTree>
    <p:extLst>
      <p:ext uri="{BB962C8B-B14F-4D97-AF65-F5344CB8AC3E}">
        <p14:creationId xmlns:p14="http://schemas.microsoft.com/office/powerpoint/2010/main" val="34902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 of a GPIO 5V tolerant Pin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24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7CC2B-7A89-4F08-8286-DC77ACF2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776287"/>
            <a:ext cx="84105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8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Mode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25</a:t>
            </a:fld>
            <a:endParaRPr lang="en-I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2A7EA4-639B-4B6D-9DD3-DE496BB2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836613"/>
            <a:ext cx="8429625" cy="5629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CCC206-911E-4D9B-BCBF-352BB5DA807D}"/>
              </a:ext>
            </a:extLst>
          </p:cNvPr>
          <p:cNvSpPr txBox="1"/>
          <p:nvPr/>
        </p:nvSpPr>
        <p:spPr>
          <a:xfrm>
            <a:off x="4536484" y="1243272"/>
            <a:ext cx="4224298" cy="92333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Each GPIO port has 16 bits</a:t>
            </a:r>
          </a:p>
          <a:p>
            <a:r>
              <a:rPr lang="en-IE" dirty="0">
                <a:solidFill>
                  <a:srgbClr val="FFFF00"/>
                </a:solidFill>
              </a:rPr>
              <a:t>Two bits are needed for each pin option</a:t>
            </a:r>
          </a:p>
          <a:p>
            <a:r>
              <a:rPr lang="en-IE" dirty="0">
                <a:solidFill>
                  <a:srgbClr val="FFFF00"/>
                </a:solidFill>
              </a:rPr>
              <a:t>So the mode register needs 32 bits</a:t>
            </a:r>
          </a:p>
        </p:txBody>
      </p:sp>
    </p:spTree>
    <p:extLst>
      <p:ext uri="{BB962C8B-B14F-4D97-AF65-F5344CB8AC3E}">
        <p14:creationId xmlns:p14="http://schemas.microsoft.com/office/powerpoint/2010/main" val="11365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Type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B5665-1D9E-42C0-93C4-160E318C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" y="836613"/>
            <a:ext cx="8505825" cy="4124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CCC206-911E-4D9B-BCBF-352BB5DA807D}"/>
              </a:ext>
            </a:extLst>
          </p:cNvPr>
          <p:cNvSpPr txBox="1"/>
          <p:nvPr/>
        </p:nvSpPr>
        <p:spPr>
          <a:xfrm>
            <a:off x="2590800" y="5098057"/>
            <a:ext cx="6378669" cy="92333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Each GPIO port has 16 bits</a:t>
            </a:r>
          </a:p>
          <a:p>
            <a:r>
              <a:rPr lang="en-IE" dirty="0">
                <a:solidFill>
                  <a:srgbClr val="FFFF00"/>
                </a:solidFill>
              </a:rPr>
              <a:t>The default case is the preferred option for most applications</a:t>
            </a:r>
          </a:p>
          <a:p>
            <a:r>
              <a:rPr lang="en-IE" dirty="0">
                <a:solidFill>
                  <a:srgbClr val="FFFF00"/>
                </a:solidFill>
              </a:rPr>
              <a:t> so you may not always need to set up this register</a:t>
            </a:r>
          </a:p>
        </p:txBody>
      </p:sp>
    </p:spTree>
    <p:extLst>
      <p:ext uri="{BB962C8B-B14F-4D97-AF65-F5344CB8AC3E}">
        <p14:creationId xmlns:p14="http://schemas.microsoft.com/office/powerpoint/2010/main" val="2709881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Speed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27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3D724-B891-4FEA-ABA0-DAFEBCC8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732632"/>
            <a:ext cx="8505825" cy="5610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662" y="980728"/>
            <a:ext cx="3594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Output speed refers to the Slew Rate of the output pin, not the maximum frequency at which it can toggle</a:t>
            </a:r>
          </a:p>
          <a:p>
            <a:endParaRPr lang="en-IE" sz="1600" dirty="0"/>
          </a:p>
          <a:p>
            <a:r>
              <a:rPr lang="en-IE" sz="1600" dirty="0"/>
              <a:t>By slew rate we mean how fast the signal goes from 0V to </a:t>
            </a:r>
            <a:r>
              <a:rPr lang="en-IE" sz="1600" dirty="0" err="1"/>
              <a:t>Vdd</a:t>
            </a:r>
            <a:endParaRPr lang="en-I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255568" y="5013176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The higher the slew rate, the greater the noise</a:t>
            </a:r>
          </a:p>
          <a:p>
            <a:endParaRPr lang="en-IE" sz="1400" dirty="0"/>
          </a:p>
          <a:p>
            <a:r>
              <a:rPr lang="en-IE" sz="1400" dirty="0"/>
              <a:t>Use low or medium speed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1937053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Pull Up/Down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28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03843-B212-4E61-9FAA-BCDF0D55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052736"/>
            <a:ext cx="8467725" cy="1190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FBFE9-460E-4CFF-9D0E-F0C1A222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6" y="2060848"/>
            <a:ext cx="8505825" cy="3914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51493C-D54B-44D2-AA4F-E4865E644C2C}"/>
              </a:ext>
            </a:extLst>
          </p:cNvPr>
          <p:cNvSpPr txBox="1"/>
          <p:nvPr/>
        </p:nvSpPr>
        <p:spPr>
          <a:xfrm>
            <a:off x="4211960" y="5460918"/>
            <a:ext cx="4339650" cy="64633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Weak Pull-Up/Pull-Down resistors</a:t>
            </a:r>
          </a:p>
          <a:p>
            <a:r>
              <a:rPr lang="en-IE" dirty="0">
                <a:solidFill>
                  <a:srgbClr val="FFFF00"/>
                </a:solidFill>
              </a:rPr>
              <a:t>Save board real-estate and reduce costs</a:t>
            </a:r>
          </a:p>
        </p:txBody>
      </p:sp>
    </p:spTree>
    <p:extLst>
      <p:ext uri="{BB962C8B-B14F-4D97-AF65-F5344CB8AC3E}">
        <p14:creationId xmlns:p14="http://schemas.microsoft.com/office/powerpoint/2010/main" val="1349656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Input Data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29</a:t>
            </a:fld>
            <a:endParaRPr lang="en-IE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1493C-D54B-44D2-AA4F-E4865E644C2C}"/>
              </a:ext>
            </a:extLst>
          </p:cNvPr>
          <p:cNvSpPr txBox="1"/>
          <p:nvPr/>
        </p:nvSpPr>
        <p:spPr>
          <a:xfrm>
            <a:off x="466970" y="5000930"/>
            <a:ext cx="7460247" cy="92333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Again, only 16-bits are required </a:t>
            </a:r>
          </a:p>
          <a:p>
            <a:r>
              <a:rPr lang="en-IE" dirty="0">
                <a:solidFill>
                  <a:srgbClr val="FFFF00"/>
                </a:solidFill>
              </a:rPr>
              <a:t>When we read this register, we read the state of ALL the bits of the Port</a:t>
            </a:r>
          </a:p>
          <a:p>
            <a:r>
              <a:rPr lang="en-IE" dirty="0">
                <a:solidFill>
                  <a:srgbClr val="FFFF00"/>
                </a:solidFill>
              </a:rPr>
              <a:t>This is one case where bitwise operations may be important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D6E17-DD13-4C5E-A44A-983D31FF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054477"/>
            <a:ext cx="85248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77E-7553-441F-B348-9B3D58DD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IE" dirty="0"/>
              <a:t>STM32L476RG Description (Excerpt)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56E98-D4C4-4139-A080-6969DC46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4BA0-B444-4A88-8CC9-BAEE211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0F90-1522-48B5-96E0-1B77873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15198-AC53-43F5-85A0-E78DF4B5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4" y="836613"/>
            <a:ext cx="7928371" cy="5749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B7847-A7A1-474B-A774-F47F310EEBC1}"/>
              </a:ext>
            </a:extLst>
          </p:cNvPr>
          <p:cNvSpPr txBox="1"/>
          <p:nvPr/>
        </p:nvSpPr>
        <p:spPr>
          <a:xfrm>
            <a:off x="1403648" y="836613"/>
            <a:ext cx="7353295" cy="156966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E" sz="2400" dirty="0">
                <a:solidFill>
                  <a:schemeClr val="bg1"/>
                </a:solidFill>
              </a:rPr>
              <a:t>This text is taken from the STM32L476 </a:t>
            </a:r>
            <a:r>
              <a:rPr lang="en-IE" sz="2400" dirty="0" err="1">
                <a:solidFill>
                  <a:schemeClr val="bg1"/>
                </a:solidFill>
              </a:rPr>
              <a:t>DataSheet</a:t>
            </a:r>
            <a:endParaRPr lang="en-IE" sz="2400" dirty="0">
              <a:solidFill>
                <a:schemeClr val="bg1"/>
              </a:solidFill>
            </a:endParaRPr>
          </a:p>
          <a:p>
            <a:r>
              <a:rPr lang="en-IE" sz="2400" dirty="0">
                <a:solidFill>
                  <a:schemeClr val="bg1"/>
                </a:solidFill>
              </a:rPr>
              <a:t>See stml476rg.pdf in Resources/Data Sheets</a:t>
            </a:r>
          </a:p>
          <a:p>
            <a:endParaRPr lang="en-IE" sz="2400" dirty="0">
              <a:solidFill>
                <a:schemeClr val="bg1"/>
              </a:solidFill>
            </a:endParaRPr>
          </a:p>
          <a:p>
            <a:r>
              <a:rPr lang="en-IE" sz="2400" dirty="0">
                <a:solidFill>
                  <a:schemeClr val="bg1"/>
                </a:solidFill>
              </a:rPr>
              <a:t>The next few slides are captures from that document</a:t>
            </a:r>
          </a:p>
        </p:txBody>
      </p:sp>
    </p:spTree>
    <p:extLst>
      <p:ext uri="{BB962C8B-B14F-4D97-AF65-F5344CB8AC3E}">
        <p14:creationId xmlns:p14="http://schemas.microsoft.com/office/powerpoint/2010/main" val="4147864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Output Data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B0CF8-CA26-4CE4-991E-C7C61FB8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215901"/>
            <a:ext cx="8410575" cy="3190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92060-2052-479F-9C50-C39A84C3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109463"/>
            <a:ext cx="8372475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39942-C194-4893-B8CF-6CAD21B98377}"/>
              </a:ext>
            </a:extLst>
          </p:cNvPr>
          <p:cNvSpPr txBox="1"/>
          <p:nvPr/>
        </p:nvSpPr>
        <p:spPr>
          <a:xfrm>
            <a:off x="200447" y="5331768"/>
            <a:ext cx="7430239" cy="1200329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For many MCUs setting individual bits involves a read – mask – rewrite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This involves separate instructions and may not be atomic.</a:t>
            </a:r>
          </a:p>
          <a:p>
            <a:r>
              <a:rPr lang="en-IE" dirty="0">
                <a:solidFill>
                  <a:srgbClr val="FFFF00"/>
                </a:solidFill>
              </a:rPr>
              <a:t>For atomic operations the bit set/reset register may be used (next)</a:t>
            </a:r>
          </a:p>
        </p:txBody>
      </p:sp>
    </p:spTree>
    <p:extLst>
      <p:ext uri="{BB962C8B-B14F-4D97-AF65-F5344CB8AC3E}">
        <p14:creationId xmlns:p14="http://schemas.microsoft.com/office/powerpoint/2010/main" val="375536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Bit Set/Reset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31</a:t>
            </a:fld>
            <a:endParaRPr lang="en-I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954073-3342-4C56-9A2B-4440A45B7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900112"/>
            <a:ext cx="8429625" cy="5057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F0E7A-5AC1-473B-8B2B-0CC8D2195B62}"/>
              </a:ext>
            </a:extLst>
          </p:cNvPr>
          <p:cNvSpPr txBox="1"/>
          <p:nvPr/>
        </p:nvSpPr>
        <p:spPr>
          <a:xfrm>
            <a:off x="3679540" y="1412776"/>
            <a:ext cx="546446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Why do you think atomic operations are important?</a:t>
            </a:r>
          </a:p>
        </p:txBody>
      </p:sp>
    </p:spTree>
    <p:extLst>
      <p:ext uri="{BB962C8B-B14F-4D97-AF65-F5344CB8AC3E}">
        <p14:creationId xmlns:p14="http://schemas.microsoft.com/office/powerpoint/2010/main" val="1295133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Configuration Lock Register (1)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32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CF63A-AFB2-4D73-9F0E-B0ABB496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0728"/>
            <a:ext cx="8053251" cy="3384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C83AA-5448-4A96-890E-7111F00752E3}"/>
              </a:ext>
            </a:extLst>
          </p:cNvPr>
          <p:cNvSpPr txBox="1"/>
          <p:nvPr/>
        </p:nvSpPr>
        <p:spPr>
          <a:xfrm>
            <a:off x="1187624" y="4725144"/>
            <a:ext cx="6801862" cy="1200329"/>
          </a:xfrm>
          <a:prstGeom prst="rect">
            <a:avLst/>
          </a:prstGeom>
          <a:solidFill>
            <a:srgbClr val="000066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is a feature you might associate with a fairly advanced MCU</a:t>
            </a:r>
          </a:p>
          <a:p>
            <a:r>
              <a:rPr lang="en-IE" dirty="0">
                <a:solidFill>
                  <a:srgbClr val="FFFF00"/>
                </a:solidFill>
              </a:rPr>
              <a:t>Not present on simpler devices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It guards against accidental reconfiguration of a specific port pin</a:t>
            </a:r>
          </a:p>
        </p:txBody>
      </p:sp>
    </p:spTree>
    <p:extLst>
      <p:ext uri="{BB962C8B-B14F-4D97-AF65-F5344CB8AC3E}">
        <p14:creationId xmlns:p14="http://schemas.microsoft.com/office/powerpoint/2010/main" val="1038377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Configuration Lock Register (2)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33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75E698-0145-4365-BB88-A980E9A6E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54172"/>
            <a:ext cx="6715125" cy="463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D2617-C20E-453F-AFB3-86C9A6C7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08" y="823914"/>
            <a:ext cx="67532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61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Alternate Function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4C3D8-3753-4675-AEFD-E54B9221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825268"/>
            <a:ext cx="8448675" cy="2924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982F4-79AA-4795-9741-21D1C1CB4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3" y="3861048"/>
            <a:ext cx="4764939" cy="2996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69B4EB-2B2F-4A4B-B2BB-A1C47D8A79BD}"/>
              </a:ext>
            </a:extLst>
          </p:cNvPr>
          <p:cNvSpPr txBox="1"/>
          <p:nvPr/>
        </p:nvSpPr>
        <p:spPr>
          <a:xfrm>
            <a:off x="5565941" y="4062632"/>
            <a:ext cx="3236848" cy="1200329"/>
          </a:xfrm>
          <a:prstGeom prst="rect">
            <a:avLst/>
          </a:prstGeom>
          <a:solidFill>
            <a:srgbClr val="000066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4 bits per port pin = 64 bits</a:t>
            </a:r>
          </a:p>
          <a:p>
            <a:r>
              <a:rPr lang="en-IE" dirty="0">
                <a:solidFill>
                  <a:srgbClr val="FFFF00"/>
                </a:solidFill>
              </a:rPr>
              <a:t>Two 32-bit registers</a:t>
            </a:r>
          </a:p>
          <a:p>
            <a:r>
              <a:rPr lang="en-IE" dirty="0">
                <a:solidFill>
                  <a:srgbClr val="FFFF00"/>
                </a:solidFill>
              </a:rPr>
              <a:t>The AF patterns allow the pin </a:t>
            </a:r>
          </a:p>
          <a:p>
            <a:r>
              <a:rPr lang="en-IE" dirty="0">
                <a:solidFill>
                  <a:srgbClr val="FFFF00"/>
                </a:solidFill>
              </a:rPr>
              <a:t>To be used for other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1BB4E-0E3B-480E-9E68-4DA251292A65}"/>
              </a:ext>
            </a:extLst>
          </p:cNvPr>
          <p:cNvSpPr txBox="1"/>
          <p:nvPr/>
        </p:nvSpPr>
        <p:spPr>
          <a:xfrm>
            <a:off x="2195736" y="5541504"/>
            <a:ext cx="6491064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Many simpler microcontrollers allow only a single, fixed alternate function per pin</a:t>
            </a:r>
          </a:p>
        </p:txBody>
      </p:sp>
    </p:spTree>
    <p:extLst>
      <p:ext uri="{BB962C8B-B14F-4D97-AF65-F5344CB8AC3E}">
        <p14:creationId xmlns:p14="http://schemas.microsoft.com/office/powerpoint/2010/main" val="477478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Alternate Function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35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46683C-CD85-4D58-B6FC-EA5CA472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07"/>
            <a:ext cx="8183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6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GPIO Port Reset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681AF-AF5E-4A1D-B7ED-71A2B47C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052736"/>
            <a:ext cx="8429625" cy="4048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E44B5-DF68-49EB-A230-3330215698DC}"/>
              </a:ext>
            </a:extLst>
          </p:cNvPr>
          <p:cNvSpPr txBox="1"/>
          <p:nvPr/>
        </p:nvSpPr>
        <p:spPr>
          <a:xfrm>
            <a:off x="2485530" y="5327070"/>
            <a:ext cx="4172937" cy="369332"/>
          </a:xfrm>
          <a:prstGeom prst="rect">
            <a:avLst/>
          </a:prstGeom>
          <a:solidFill>
            <a:srgbClr val="000066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supports atomic reset of a port pin</a:t>
            </a:r>
          </a:p>
        </p:txBody>
      </p:sp>
    </p:spTree>
    <p:extLst>
      <p:ext uri="{BB962C8B-B14F-4D97-AF65-F5344CB8AC3E}">
        <p14:creationId xmlns:p14="http://schemas.microsoft.com/office/powerpoint/2010/main" val="154225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BD9-A46B-4169-BCD8-E8570FF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AHB2ENR 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868C-A660-443D-8116-B71251D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A3D28-8B33-4E01-9D7A-FBA07871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B33D-9321-4465-B1B5-B240BED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37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6FF50-F6F7-4AD0-97B8-60E1941B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764704"/>
            <a:ext cx="8429625" cy="441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0D0E2-A4A5-402A-87A5-D879DB66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4981575"/>
            <a:ext cx="2981325" cy="187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480334-5C64-489D-A6A0-194A39F4083D}"/>
              </a:ext>
            </a:extLst>
          </p:cNvPr>
          <p:cNvSpPr txBox="1"/>
          <p:nvPr/>
        </p:nvSpPr>
        <p:spPr>
          <a:xfrm>
            <a:off x="3635896" y="4990113"/>
            <a:ext cx="3275256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Other GPIOEN bits are similar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F9D57-0BCB-4801-AF01-AF5BEC3150CA}"/>
              </a:ext>
            </a:extLst>
          </p:cNvPr>
          <p:cNvSpPr txBox="1"/>
          <p:nvPr/>
        </p:nvSpPr>
        <p:spPr>
          <a:xfrm>
            <a:off x="4533774" y="1227738"/>
            <a:ext cx="4249946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Recall that GPIOs are on the AHB2 Bus</a:t>
            </a:r>
          </a:p>
        </p:txBody>
      </p:sp>
    </p:spTree>
    <p:extLst>
      <p:ext uri="{BB962C8B-B14F-4D97-AF65-F5344CB8AC3E}">
        <p14:creationId xmlns:p14="http://schemas.microsoft.com/office/powerpoint/2010/main" val="1067957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8AE1-306B-4D74-8BBA-0CABE910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 Clock Sources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F3418-1FDB-43B2-85D6-08221AA9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8EEF5-C5D7-4CDF-B5D8-AC1B0181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A6EEF-99D6-472C-8F51-A912B90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38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F224A-C61A-4061-97EF-C711E3EB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41127"/>
            <a:ext cx="7496175" cy="530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E0B22E-3E16-4E31-B06C-4C89F4C0C82E}"/>
              </a:ext>
            </a:extLst>
          </p:cNvPr>
          <p:cNvSpPr txBox="1"/>
          <p:nvPr/>
        </p:nvSpPr>
        <p:spPr>
          <a:xfrm>
            <a:off x="4860032" y="1916832"/>
            <a:ext cx="4283968" cy="923330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 MCU initialisation code is where you  would normally set up the option you want to use in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810805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BD35-5514-4415-AACD-1086BFDC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Nucleo64 STM32L476 Green 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B02B5-78B6-42F3-97AF-CA916D4C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30A5-DA97-4B81-8F2E-85E97B21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9FEE7-1BD9-4287-BB42-9AF6F173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39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3A729-B894-4558-A3EC-6246FCEC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36613"/>
            <a:ext cx="5400675" cy="478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22AD0A-B45A-4451-B788-F7F6C2FA5B3F}"/>
              </a:ext>
            </a:extLst>
          </p:cNvPr>
          <p:cNvSpPr txBox="1"/>
          <p:nvPr/>
        </p:nvSpPr>
        <p:spPr>
          <a:xfrm>
            <a:off x="7082438" y="760239"/>
            <a:ext cx="1738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Writing a ‘1’ to</a:t>
            </a:r>
          </a:p>
          <a:p>
            <a:r>
              <a:rPr lang="en-IE" dirty="0"/>
              <a:t>PA5 turns on the LED LD2</a:t>
            </a:r>
          </a:p>
          <a:p>
            <a:endParaRPr lang="en-IE" dirty="0"/>
          </a:p>
          <a:p>
            <a:r>
              <a:rPr lang="en-IE" dirty="0"/>
              <a:t>Can you think of a circuit in which writing a ‘0’ turns on the LED?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2F3A4-E0D5-448E-881F-BC9BD1521984}"/>
              </a:ext>
            </a:extLst>
          </p:cNvPr>
          <p:cNvCxnSpPr/>
          <p:nvPr/>
        </p:nvCxnSpPr>
        <p:spPr>
          <a:xfrm flipH="1">
            <a:off x="3124200" y="1312868"/>
            <a:ext cx="3800475" cy="38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1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77E-7553-441F-B348-9B3D58DD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STM32L476RG Description (Excerpt)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56E98-D4C4-4139-A080-6969DC46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4BA0-B444-4A88-8CC9-BAEE211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0F90-1522-48B5-96E0-1B77873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15198-AC53-43F5-85A0-E78DF4B5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4" y="836613"/>
            <a:ext cx="7928371" cy="57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09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BD35-5514-4415-AACD-1086BFDC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Nucleo64 STM32L476 Blue Button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B02B5-78B6-42F3-97AF-CA916D4C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30A5-DA97-4B81-8F2E-85E97B21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9FEE7-1BD9-4287-BB42-9AF6F173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40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95964-21D5-4C91-B07F-F8281E7D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005012"/>
            <a:ext cx="62293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88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definition of GPIO registers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9B5F4-988D-4C09-AB72-E391EAF63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94" y="1340767"/>
            <a:ext cx="8947793" cy="4032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558F6-9391-4C35-95E1-DE8BF7AD4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434013"/>
            <a:ext cx="83915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84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D4F5-1B7D-45E0-B5E4-7E43D576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Efficient definition of GPIO registers</a:t>
            </a:r>
            <a:br>
              <a:rPr lang="en-IE" dirty="0"/>
            </a:b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A11E5-0229-437D-A3C5-D99A0C7F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89D9-2B42-43B6-8DE6-3914B82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0442-580E-4C47-84AD-79D8E7D4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42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83C36-1A1D-43BA-A9C6-F4406DE5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836613"/>
            <a:ext cx="9144000" cy="2387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20FB69-0C5C-4210-8889-38C8F606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04" y="3223878"/>
            <a:ext cx="82200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6E3D-63A6-40B2-AB99-4C660BB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the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A579-8456-4683-BEA2-F72B5382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Now we can create functions that can be used for each instance of the peripheral</a:t>
            </a:r>
          </a:p>
          <a:p>
            <a:r>
              <a:rPr lang="en-IE" dirty="0" err="1"/>
              <a:t>E,g</a:t>
            </a:r>
            <a:r>
              <a:rPr lang="en-IE" dirty="0"/>
              <a:t>. the code to reset the GPIO port can be written as: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4D8-BE17-4B56-95AA-FC5F2F21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691FB-E323-40A9-8285-4EE70034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4BB8-BB0A-4AB4-96CB-4284FEFB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43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FEE52-4662-4A9E-AD5A-1D49E2B59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001" y="2996952"/>
            <a:ext cx="7115175" cy="1304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8366D-5D3D-4EBC-B2B4-F6243AD83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515" y="4301877"/>
            <a:ext cx="711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86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6E3D-63A6-40B2-AB99-4C660BB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the reset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A579-8456-4683-BEA2-F72B5382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the function by passing the peripheral base pointer to the function: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4D8-BE17-4B56-95AA-FC5F2F21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691FB-E323-40A9-8285-4EE70034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4BB8-BB0A-4AB4-96CB-4284FEFB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44</a:t>
            </a:fld>
            <a:endParaRPr lang="en-I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AD033-A02D-4F96-8E2B-3A17CA4AC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518021"/>
            <a:ext cx="9144000" cy="182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76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FBBE-5AD8-4EBE-9AA5-D641297C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CMSIS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53B9-56AB-43E1-8B50-A4FDD5F92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CMSIS: Cortex Microcontroller Software Interface Standard</a:t>
            </a:r>
          </a:p>
          <a:p>
            <a:r>
              <a:rPr lang="en-IE" dirty="0"/>
              <a:t>A consistent software infrastructure for Cortex-M software developers, aims:</a:t>
            </a:r>
          </a:p>
          <a:p>
            <a:r>
              <a:rPr lang="en-IE" dirty="0"/>
              <a:t>Software reuse</a:t>
            </a:r>
          </a:p>
          <a:p>
            <a:r>
              <a:rPr lang="en-IE" dirty="0"/>
              <a:t>Software compatibility</a:t>
            </a:r>
          </a:p>
          <a:p>
            <a:r>
              <a:rPr lang="en-IE" dirty="0"/>
              <a:t>Ease of use</a:t>
            </a:r>
          </a:p>
          <a:p>
            <a:r>
              <a:rPr lang="en-IE" dirty="0"/>
              <a:t>Toolchain independent</a:t>
            </a:r>
          </a:p>
          <a:p>
            <a:r>
              <a:rPr lang="en-IE" dirty="0"/>
              <a:t>Open: CMSIS core files source code can be downloaded from </a:t>
            </a:r>
            <a:r>
              <a:rPr lang="en-IE" dirty="0" err="1"/>
              <a:t>Github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94E7-ED10-4FB3-8A65-1CCADFBC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2D3B-E1E5-47F3-9E0A-A23887CC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2222-1C00-41C0-A707-47981A9F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45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31F38-9AE2-4965-BD06-1319BF82FACE}"/>
              </a:ext>
            </a:extLst>
          </p:cNvPr>
          <p:cNvSpPr txBox="1"/>
          <p:nvPr/>
        </p:nvSpPr>
        <p:spPr>
          <a:xfrm>
            <a:off x="5220072" y="3212976"/>
            <a:ext cx="346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New CMSIS projects have also been released </a:t>
            </a:r>
          </a:p>
          <a:p>
            <a:r>
              <a:rPr lang="en-IE" dirty="0" err="1"/>
              <a:t>eg</a:t>
            </a:r>
            <a:r>
              <a:rPr lang="en-IE" dirty="0"/>
              <a:t> CMSIS-RTOS, CMSIS-DSP, etc</a:t>
            </a:r>
          </a:p>
        </p:txBody>
      </p:sp>
    </p:spTree>
    <p:extLst>
      <p:ext uri="{BB962C8B-B14F-4D97-AF65-F5344CB8AC3E}">
        <p14:creationId xmlns:p14="http://schemas.microsoft.com/office/powerpoint/2010/main" val="3741702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6FD6-924D-46DA-8041-4A62A604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 example from </a:t>
            </a:r>
            <a:r>
              <a:rPr lang="en-IE" dirty="0" err="1"/>
              <a:t>Mazidi’s</a:t>
            </a:r>
            <a:r>
              <a:rPr lang="en-IE" dirty="0"/>
              <a:t>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7348-551D-49DA-9BA6-5DD726B6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14C5-B5EF-4236-803F-3957B127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A858-6F92-44C2-A0DF-A34844E3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46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CEE1C-06A1-43F3-8A8E-1B7B1A424AEF}"/>
              </a:ext>
            </a:extLst>
          </p:cNvPr>
          <p:cNvSpPr txBox="1"/>
          <p:nvPr/>
        </p:nvSpPr>
        <p:spPr>
          <a:xfrm>
            <a:off x="611560" y="840950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#include "stm32f4xx.h"</a:t>
            </a:r>
          </a:p>
          <a:p>
            <a:endParaRPr lang="en-IE" sz="1400" dirty="0"/>
          </a:p>
          <a:p>
            <a:r>
              <a:rPr lang="en-IE" sz="1400" dirty="0"/>
              <a:t>void </a:t>
            </a:r>
            <a:r>
              <a:rPr lang="en-IE" sz="1400" dirty="0" err="1"/>
              <a:t>delayMs</a:t>
            </a:r>
            <a:r>
              <a:rPr lang="en-IE" sz="1400" dirty="0"/>
              <a:t>(int n);</a:t>
            </a:r>
          </a:p>
          <a:p>
            <a:endParaRPr lang="en-IE" sz="1400" dirty="0"/>
          </a:p>
          <a:p>
            <a:r>
              <a:rPr lang="en-IE" sz="1400" dirty="0"/>
              <a:t>int main(void) {</a:t>
            </a:r>
          </a:p>
          <a:p>
            <a:r>
              <a:rPr lang="en-IE" sz="1400" dirty="0"/>
              <a:t>    RCC-&gt;AHB1ENR |=  1;             /* enable GPIOA clock */</a:t>
            </a:r>
          </a:p>
          <a:p>
            <a:r>
              <a:rPr lang="en-IE" sz="1400" dirty="0"/>
              <a:t>    </a:t>
            </a:r>
          </a:p>
          <a:p>
            <a:r>
              <a:rPr lang="en-IE" sz="1400" dirty="0"/>
              <a:t>    GPIOA-&gt;MODER &amp;= ~0x00000C00;    /* clear pin mode */</a:t>
            </a:r>
          </a:p>
          <a:p>
            <a:r>
              <a:rPr lang="en-IE" sz="1400" dirty="0"/>
              <a:t>    GPIOA-&gt;MODER |=  0x00000400;    /* set pin to output mode */</a:t>
            </a:r>
          </a:p>
          <a:p>
            <a:endParaRPr lang="en-IE" sz="1400" dirty="0"/>
          </a:p>
          <a:p>
            <a:r>
              <a:rPr lang="en-IE" sz="1400" dirty="0"/>
              <a:t>    while(1) {</a:t>
            </a:r>
          </a:p>
          <a:p>
            <a:r>
              <a:rPr lang="en-IE" sz="1400" dirty="0"/>
              <a:t>        GPIOA-&gt;ODR |=  0x00000020;  /* turn on LED */</a:t>
            </a:r>
          </a:p>
          <a:p>
            <a:r>
              <a:rPr lang="en-IE" sz="1400" dirty="0"/>
              <a:t>        </a:t>
            </a:r>
            <a:r>
              <a:rPr lang="en-IE" sz="1400" dirty="0" err="1"/>
              <a:t>delayMs</a:t>
            </a:r>
            <a:r>
              <a:rPr lang="en-IE" sz="1400" dirty="0"/>
              <a:t>(500);</a:t>
            </a:r>
          </a:p>
          <a:p>
            <a:r>
              <a:rPr lang="en-IE" sz="1400" dirty="0"/>
              <a:t>        GPIOA-&gt;ODR &amp;= ~0x00000020;  /* turn off LED */</a:t>
            </a:r>
          </a:p>
          <a:p>
            <a:r>
              <a:rPr lang="en-IE" sz="1400" dirty="0"/>
              <a:t>        </a:t>
            </a:r>
            <a:r>
              <a:rPr lang="en-IE" sz="1400" dirty="0" err="1"/>
              <a:t>delayMs</a:t>
            </a:r>
            <a:r>
              <a:rPr lang="en-IE" sz="1400" dirty="0"/>
              <a:t>(500);</a:t>
            </a:r>
          </a:p>
          <a:p>
            <a:r>
              <a:rPr lang="en-IE" sz="1400" dirty="0"/>
              <a:t>    }</a:t>
            </a:r>
          </a:p>
          <a:p>
            <a:r>
              <a:rPr lang="en-IE" sz="1400" dirty="0"/>
              <a:t>}</a:t>
            </a:r>
          </a:p>
          <a:p>
            <a:endParaRPr lang="en-IE" sz="1400" dirty="0"/>
          </a:p>
          <a:p>
            <a:r>
              <a:rPr lang="en-IE" sz="1400" dirty="0"/>
              <a:t>/* 16 MHz SYSCLK */</a:t>
            </a:r>
          </a:p>
          <a:p>
            <a:r>
              <a:rPr lang="en-IE" sz="1400" dirty="0"/>
              <a:t>void </a:t>
            </a:r>
            <a:r>
              <a:rPr lang="en-IE" sz="1400" dirty="0" err="1"/>
              <a:t>delayMs</a:t>
            </a:r>
            <a:r>
              <a:rPr lang="en-IE" sz="1400" dirty="0"/>
              <a:t>(int n) {</a:t>
            </a:r>
          </a:p>
          <a:p>
            <a:r>
              <a:rPr lang="en-IE" sz="1400" dirty="0"/>
              <a:t>    int </a:t>
            </a:r>
            <a:r>
              <a:rPr lang="en-IE" sz="1400" dirty="0" err="1"/>
              <a:t>i</a:t>
            </a:r>
            <a:r>
              <a:rPr lang="en-IE" sz="1400" dirty="0"/>
              <a:t>;</a:t>
            </a:r>
          </a:p>
          <a:p>
            <a:r>
              <a:rPr lang="en-IE" sz="1400" dirty="0"/>
              <a:t>    for (; n &gt; 0; n--)</a:t>
            </a:r>
          </a:p>
          <a:p>
            <a:r>
              <a:rPr lang="en-IE" sz="1400" dirty="0"/>
              <a:t>        for (</a:t>
            </a:r>
            <a:r>
              <a:rPr lang="en-IE" sz="1400" dirty="0" err="1"/>
              <a:t>i</a:t>
            </a:r>
            <a:r>
              <a:rPr lang="en-IE" sz="1400" dirty="0"/>
              <a:t> = 0; </a:t>
            </a:r>
            <a:r>
              <a:rPr lang="en-IE" sz="1400" dirty="0" err="1"/>
              <a:t>i</a:t>
            </a:r>
            <a:r>
              <a:rPr lang="en-IE" sz="1400" dirty="0"/>
              <a:t> &lt; 3195; </a:t>
            </a:r>
            <a:r>
              <a:rPr lang="en-IE" sz="1400" dirty="0" err="1"/>
              <a:t>i</a:t>
            </a:r>
            <a:r>
              <a:rPr lang="en-IE" sz="1400" dirty="0"/>
              <a:t>++) ;</a:t>
            </a:r>
          </a:p>
          <a:p>
            <a:r>
              <a:rPr lang="en-IE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B8FEA-7E26-4FD3-9D50-8E6F47F18D61}"/>
              </a:ext>
            </a:extLst>
          </p:cNvPr>
          <p:cNvSpPr txBox="1"/>
          <p:nvPr/>
        </p:nvSpPr>
        <p:spPr>
          <a:xfrm>
            <a:off x="5994016" y="3124415"/>
            <a:ext cx="2692783" cy="2308324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If we replaced the include file by stm32l4xx.h we might expect this to work.</a:t>
            </a:r>
          </a:p>
          <a:p>
            <a:r>
              <a:rPr lang="en-IE" dirty="0">
                <a:solidFill>
                  <a:srgbClr val="FFFF00"/>
                </a:solidFill>
              </a:rPr>
              <a:t>It doesn’t.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Why not?</a:t>
            </a:r>
          </a:p>
          <a:p>
            <a:r>
              <a:rPr lang="en-IE" dirty="0">
                <a:solidFill>
                  <a:srgbClr val="FFFF00"/>
                </a:solidFill>
              </a:rPr>
              <a:t>How could we fix it?</a:t>
            </a:r>
          </a:p>
        </p:txBody>
      </p:sp>
    </p:spTree>
    <p:extLst>
      <p:ext uri="{BB962C8B-B14F-4D97-AF65-F5344CB8AC3E}">
        <p14:creationId xmlns:p14="http://schemas.microsoft.com/office/powerpoint/2010/main" val="260973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6FD6-924D-46DA-8041-4A62A604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 </a:t>
            </a:r>
            <a:r>
              <a:rPr lang="en-IE"/>
              <a:t>example from </a:t>
            </a:r>
            <a:r>
              <a:rPr lang="en-IE" dirty="0" err="1"/>
              <a:t>Mazidi’s</a:t>
            </a:r>
            <a:r>
              <a:rPr lang="en-IE" dirty="0"/>
              <a:t> book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7348-551D-49DA-9BA6-5DD726B6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14C5-B5EF-4236-803F-3957B127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A858-6F92-44C2-A0DF-A34844E3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47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CEE1C-06A1-43F3-8A8E-1B7B1A424AEF}"/>
              </a:ext>
            </a:extLst>
          </p:cNvPr>
          <p:cNvSpPr txBox="1"/>
          <p:nvPr/>
        </p:nvSpPr>
        <p:spPr>
          <a:xfrm>
            <a:off x="611560" y="840950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#include "stm32f4xx.h"</a:t>
            </a:r>
          </a:p>
          <a:p>
            <a:endParaRPr lang="en-IE" sz="1400" dirty="0"/>
          </a:p>
          <a:p>
            <a:r>
              <a:rPr lang="en-IE" sz="1400" dirty="0"/>
              <a:t>void </a:t>
            </a:r>
            <a:r>
              <a:rPr lang="en-IE" sz="1400" dirty="0" err="1"/>
              <a:t>delayMs</a:t>
            </a:r>
            <a:r>
              <a:rPr lang="en-IE" sz="1400" dirty="0"/>
              <a:t>(int n);</a:t>
            </a:r>
          </a:p>
          <a:p>
            <a:endParaRPr lang="en-IE" sz="1400" dirty="0"/>
          </a:p>
          <a:p>
            <a:r>
              <a:rPr lang="en-IE" sz="1400" dirty="0"/>
              <a:t>int main(void) {</a:t>
            </a:r>
          </a:p>
          <a:p>
            <a:r>
              <a:rPr lang="en-IE" sz="1400" dirty="0"/>
              <a:t>    RCC-&gt;AHB1ENR |=  1;             /* enable GPIOA clock */</a:t>
            </a:r>
          </a:p>
          <a:p>
            <a:r>
              <a:rPr lang="en-IE" sz="1400" dirty="0"/>
              <a:t>    </a:t>
            </a:r>
          </a:p>
          <a:p>
            <a:r>
              <a:rPr lang="en-IE" sz="1400" dirty="0"/>
              <a:t>    GPIOA-&gt;MODER &amp;= ~0x00000C00;    /* clear pin mode */</a:t>
            </a:r>
          </a:p>
          <a:p>
            <a:r>
              <a:rPr lang="en-IE" sz="1400" dirty="0"/>
              <a:t>    GPIOA-&gt;MODER |=  0x00000400;    /* set pin to output mode */</a:t>
            </a:r>
          </a:p>
          <a:p>
            <a:endParaRPr lang="en-IE" sz="1400" dirty="0"/>
          </a:p>
          <a:p>
            <a:r>
              <a:rPr lang="en-IE" sz="1400" dirty="0"/>
              <a:t>    while(1) {</a:t>
            </a:r>
          </a:p>
          <a:p>
            <a:r>
              <a:rPr lang="en-IE" sz="1400" dirty="0"/>
              <a:t>        GPIOA-&gt;ODR |=  0x00000020;  /* turn on LED */</a:t>
            </a:r>
          </a:p>
          <a:p>
            <a:r>
              <a:rPr lang="en-IE" sz="1400" dirty="0"/>
              <a:t>        </a:t>
            </a:r>
            <a:r>
              <a:rPr lang="en-IE" sz="1400" dirty="0" err="1"/>
              <a:t>delayMs</a:t>
            </a:r>
            <a:r>
              <a:rPr lang="en-IE" sz="1400" dirty="0"/>
              <a:t>(500);</a:t>
            </a:r>
          </a:p>
          <a:p>
            <a:r>
              <a:rPr lang="en-IE" sz="1400" dirty="0"/>
              <a:t>        GPIOA-&gt;ODR &amp;= ~0x00000020;  /* turn off LED */</a:t>
            </a:r>
          </a:p>
          <a:p>
            <a:r>
              <a:rPr lang="en-IE" sz="1400" dirty="0"/>
              <a:t>        </a:t>
            </a:r>
            <a:r>
              <a:rPr lang="en-IE" sz="1400" dirty="0" err="1"/>
              <a:t>delayMs</a:t>
            </a:r>
            <a:r>
              <a:rPr lang="en-IE" sz="1400" dirty="0"/>
              <a:t>(500);</a:t>
            </a:r>
          </a:p>
          <a:p>
            <a:r>
              <a:rPr lang="en-IE" sz="1400" dirty="0"/>
              <a:t>    }</a:t>
            </a:r>
          </a:p>
          <a:p>
            <a:r>
              <a:rPr lang="en-IE" sz="1400" dirty="0"/>
              <a:t>}</a:t>
            </a:r>
          </a:p>
          <a:p>
            <a:endParaRPr lang="en-IE" sz="1400" dirty="0"/>
          </a:p>
          <a:p>
            <a:r>
              <a:rPr lang="en-IE" sz="1400" dirty="0"/>
              <a:t>/* 16 MHz SYSCLK */</a:t>
            </a:r>
          </a:p>
          <a:p>
            <a:r>
              <a:rPr lang="en-IE" sz="1400" dirty="0"/>
              <a:t>void </a:t>
            </a:r>
            <a:r>
              <a:rPr lang="en-IE" sz="1400" dirty="0" err="1"/>
              <a:t>delayMs</a:t>
            </a:r>
            <a:r>
              <a:rPr lang="en-IE" sz="1400" dirty="0"/>
              <a:t>(int n) {</a:t>
            </a:r>
          </a:p>
          <a:p>
            <a:r>
              <a:rPr lang="en-IE" sz="1400" dirty="0"/>
              <a:t>    int </a:t>
            </a:r>
            <a:r>
              <a:rPr lang="en-IE" sz="1400" dirty="0" err="1"/>
              <a:t>i</a:t>
            </a:r>
            <a:r>
              <a:rPr lang="en-IE" sz="1400" dirty="0"/>
              <a:t>;</a:t>
            </a:r>
          </a:p>
          <a:p>
            <a:r>
              <a:rPr lang="en-IE" sz="1400" dirty="0"/>
              <a:t>    for (; n &gt; 0; n--)</a:t>
            </a:r>
          </a:p>
          <a:p>
            <a:r>
              <a:rPr lang="en-IE" sz="1400" dirty="0"/>
              <a:t>        for (</a:t>
            </a:r>
            <a:r>
              <a:rPr lang="en-IE" sz="1400" dirty="0" err="1"/>
              <a:t>i</a:t>
            </a:r>
            <a:r>
              <a:rPr lang="en-IE" sz="1400" dirty="0"/>
              <a:t> = 0; </a:t>
            </a:r>
            <a:r>
              <a:rPr lang="en-IE" sz="1400" dirty="0" err="1"/>
              <a:t>i</a:t>
            </a:r>
            <a:r>
              <a:rPr lang="en-IE" sz="1400" dirty="0"/>
              <a:t> &lt; 3195; </a:t>
            </a:r>
            <a:r>
              <a:rPr lang="en-IE" sz="1400" dirty="0" err="1"/>
              <a:t>i</a:t>
            </a:r>
            <a:r>
              <a:rPr lang="en-IE" sz="1400" dirty="0"/>
              <a:t>++) ;</a:t>
            </a:r>
          </a:p>
          <a:p>
            <a:r>
              <a:rPr lang="en-IE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B8FEA-7E26-4FD3-9D50-8E6F47F18D61}"/>
              </a:ext>
            </a:extLst>
          </p:cNvPr>
          <p:cNvSpPr txBox="1"/>
          <p:nvPr/>
        </p:nvSpPr>
        <p:spPr>
          <a:xfrm>
            <a:off x="5994016" y="3124415"/>
            <a:ext cx="2692783" cy="2308324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is an interesting example</a:t>
            </a:r>
          </a:p>
          <a:p>
            <a:r>
              <a:rPr lang="en-IE" dirty="0">
                <a:solidFill>
                  <a:srgbClr val="FFFF00"/>
                </a:solidFill>
              </a:rPr>
              <a:t>It doesn’t use auto-generated code for initialisation but it does use CMSIS-compatible references to on-chip peripheral registers</a:t>
            </a:r>
          </a:p>
        </p:txBody>
      </p:sp>
    </p:spTree>
    <p:extLst>
      <p:ext uri="{BB962C8B-B14F-4D97-AF65-F5344CB8AC3E}">
        <p14:creationId xmlns:p14="http://schemas.microsoft.com/office/powerpoint/2010/main" val="386675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Looked at ARM processor and microcontrollers to see where relevant information comes from</a:t>
            </a:r>
          </a:p>
          <a:p>
            <a:r>
              <a:rPr lang="en-IE" dirty="0"/>
              <a:t>Software tools and IDEs</a:t>
            </a:r>
          </a:p>
          <a:p>
            <a:r>
              <a:rPr lang="en-IE" dirty="0"/>
              <a:t>Software Development Flow for some IDEs</a:t>
            </a:r>
          </a:p>
          <a:p>
            <a:r>
              <a:rPr lang="en-IE" dirty="0"/>
              <a:t>Structures of Embedded Software</a:t>
            </a:r>
          </a:p>
          <a:p>
            <a:pPr lvl="1"/>
            <a:r>
              <a:rPr lang="en-IE" dirty="0"/>
              <a:t>Come back to this later </a:t>
            </a:r>
          </a:p>
          <a:p>
            <a:r>
              <a:rPr lang="en-IE" dirty="0"/>
              <a:t>C Data types for embedded development</a:t>
            </a:r>
          </a:p>
          <a:p>
            <a:r>
              <a:rPr lang="en-IE" dirty="0"/>
              <a:t>Microcontroller I/O and software</a:t>
            </a:r>
          </a:p>
          <a:p>
            <a:pPr lvl="1"/>
            <a:r>
              <a:rPr lang="en-IE" dirty="0"/>
              <a:t>Come back to this later too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48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77E-7553-441F-B348-9B3D58DD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STM32L476 is a range of devices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56E98-D4C4-4139-A080-6969DC46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4BA0-B444-4A88-8CC9-BAEE211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0F90-1522-48B5-96E0-1B77873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5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A2AFF7-493A-48CF-8F22-0DBE2A1B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06" y="836613"/>
            <a:ext cx="6179591" cy="5803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AD620E-756F-4909-A65E-935A30A95D56}"/>
              </a:ext>
            </a:extLst>
          </p:cNvPr>
          <p:cNvSpPr txBox="1"/>
          <p:nvPr/>
        </p:nvSpPr>
        <p:spPr>
          <a:xfrm>
            <a:off x="6758881" y="1772816"/>
            <a:ext cx="213360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Note also that STM32L476xx devices support 7 low power modes</a:t>
            </a:r>
          </a:p>
        </p:txBody>
      </p:sp>
    </p:spTree>
    <p:extLst>
      <p:ext uri="{BB962C8B-B14F-4D97-AF65-F5344CB8AC3E}">
        <p14:creationId xmlns:p14="http://schemas.microsoft.com/office/powerpoint/2010/main" val="268531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77E-7553-441F-B348-9B3D58DD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3178696" cy="1223863"/>
          </a:xfrm>
        </p:spPr>
        <p:txBody>
          <a:bodyPr/>
          <a:lstStyle/>
          <a:p>
            <a:r>
              <a:rPr lang="en-IE" dirty="0"/>
              <a:t>STM32L476</a:t>
            </a:r>
            <a:br>
              <a:rPr lang="en-IE" dirty="0"/>
            </a:br>
            <a:r>
              <a:rPr lang="en-IE" dirty="0"/>
              <a:t>Block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56E98-D4C4-4139-A080-6969DC46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4BA0-B444-4A88-8CC9-BAEE211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0F90-1522-48B5-96E0-1B77873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65DF8-B0D5-48F2-AF00-9895C613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96" y="0"/>
            <a:ext cx="508940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F47BF-3234-4835-AD2B-92EE4739C4EC}"/>
              </a:ext>
            </a:extLst>
          </p:cNvPr>
          <p:cNvSpPr txBox="1"/>
          <p:nvPr/>
        </p:nvSpPr>
        <p:spPr>
          <a:xfrm>
            <a:off x="469811" y="1628800"/>
            <a:ext cx="3538685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is an important diagram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Especially because of how the Bus Organisation determines what clock to enable to be able to use a given peripheral device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Note also that the I/O from functions like the Timers etc are shared with the GPIO pins</a:t>
            </a:r>
          </a:p>
          <a:p>
            <a:r>
              <a:rPr lang="en-IE" dirty="0">
                <a:solidFill>
                  <a:srgbClr val="FFFF00"/>
                </a:solidFill>
              </a:rPr>
              <a:t>May mean </a:t>
            </a:r>
            <a:r>
              <a:rPr lang="en-IE" dirty="0" err="1">
                <a:solidFill>
                  <a:srgbClr val="FFFF00"/>
                </a:solidFill>
              </a:rPr>
              <a:t>tradeoffs</a:t>
            </a:r>
            <a:endParaRPr lang="en-IE" dirty="0">
              <a:solidFill>
                <a:srgbClr val="FFFF00"/>
              </a:solidFill>
            </a:endParaRP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(See p17 of stm32rg.pdf for better resolution)</a:t>
            </a:r>
          </a:p>
        </p:txBody>
      </p:sp>
    </p:spTree>
    <p:extLst>
      <p:ext uri="{BB962C8B-B14F-4D97-AF65-F5344CB8AC3E}">
        <p14:creationId xmlns:p14="http://schemas.microsoft.com/office/powerpoint/2010/main" val="348138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77E-7553-441F-B348-9B3D58DD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0" y="152400"/>
            <a:ext cx="3178696" cy="1223863"/>
          </a:xfrm>
        </p:spPr>
        <p:txBody>
          <a:bodyPr/>
          <a:lstStyle/>
          <a:p>
            <a:r>
              <a:rPr lang="en-IE" sz="3200" dirty="0"/>
              <a:t>STM32L476</a:t>
            </a:r>
            <a:br>
              <a:rPr lang="en-IE" sz="3200" dirty="0"/>
            </a:br>
            <a:r>
              <a:rPr lang="en-IE" sz="3200" dirty="0"/>
              <a:t>Bus Matrix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56E98-D4C4-4139-A080-6969DC46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4BA0-B444-4A88-8CC9-BAEE211D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20F90-1522-48B5-96E0-1B77873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7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F47BF-3234-4835-AD2B-92EE4739C4EC}"/>
              </a:ext>
            </a:extLst>
          </p:cNvPr>
          <p:cNvSpPr txBox="1"/>
          <p:nvPr/>
        </p:nvSpPr>
        <p:spPr>
          <a:xfrm>
            <a:off x="38553" y="1528663"/>
            <a:ext cx="2733248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STM32 internal architecture allows bus connections among several on-chip devices and memories</a:t>
            </a:r>
          </a:p>
          <a:p>
            <a:endParaRPr lang="en-IE" dirty="0">
              <a:solidFill>
                <a:srgbClr val="FFFF00"/>
              </a:solidFill>
            </a:endParaRPr>
          </a:p>
          <a:p>
            <a:r>
              <a:rPr lang="en-IE" dirty="0">
                <a:solidFill>
                  <a:srgbClr val="FFFF00"/>
                </a:solidFill>
              </a:rPr>
              <a:t>Note also that the microcontroller has two DMA channels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78AFC-515D-496B-8B1C-9E97A76A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0"/>
            <a:ext cx="6514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9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0038-DDDF-4D4D-A34F-ABA4D432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STML476RG Pinout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F620A-03BE-4691-8D33-CF9F30CD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34617-3E01-4DEE-8DD4-D36387D0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EF69B-4DD1-4577-B9E2-7133A60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8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ECC5F-0E3A-4FA7-9E59-B455F0A3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84" y="836613"/>
            <a:ext cx="7648575" cy="601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781838-7476-4D7B-8375-E0EA5A8C5771}"/>
              </a:ext>
            </a:extLst>
          </p:cNvPr>
          <p:cNvSpPr txBox="1"/>
          <p:nvPr/>
        </p:nvSpPr>
        <p:spPr>
          <a:xfrm>
            <a:off x="33652" y="1340768"/>
            <a:ext cx="3168352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STM32L476 also comes in packages with more pins</a:t>
            </a:r>
          </a:p>
        </p:txBody>
      </p:sp>
    </p:spTree>
    <p:extLst>
      <p:ext uri="{BB962C8B-B14F-4D97-AF65-F5344CB8AC3E}">
        <p14:creationId xmlns:p14="http://schemas.microsoft.com/office/powerpoint/2010/main" val="111545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8815-87F9-4447-ACD7-09DD5290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59" y="188912"/>
            <a:ext cx="2895599" cy="3240087"/>
          </a:xfrm>
        </p:spPr>
        <p:txBody>
          <a:bodyPr/>
          <a:lstStyle/>
          <a:p>
            <a:r>
              <a:rPr lang="en-IE" dirty="0"/>
              <a:t>STM32L4xx Naming convention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2941A-4A0B-47B2-AF76-44C4EEC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A9DF9-4265-4288-9D2D-F5B1A1E7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C4BF3-EA61-47A0-A580-E4C4C1F0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9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BF0FA-3542-4A83-8EBA-EA139027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28575"/>
            <a:ext cx="5534025" cy="6829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352C7F-A695-4799-96B2-5CD95966A5C5}"/>
              </a:ext>
            </a:extLst>
          </p:cNvPr>
          <p:cNvSpPr txBox="1"/>
          <p:nvPr/>
        </p:nvSpPr>
        <p:spPr>
          <a:xfrm>
            <a:off x="457200" y="2420888"/>
            <a:ext cx="2895599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STM32L476RGT is comes in a 64 pin LQFP package</a:t>
            </a:r>
          </a:p>
          <a:p>
            <a:r>
              <a:rPr lang="en-IE" dirty="0">
                <a:solidFill>
                  <a:srgbClr val="FFFF00"/>
                </a:solidFill>
              </a:rPr>
              <a:t>It has 1 MB of Flash memory</a:t>
            </a:r>
          </a:p>
        </p:txBody>
      </p:sp>
    </p:spTree>
    <p:extLst>
      <p:ext uri="{BB962C8B-B14F-4D97-AF65-F5344CB8AC3E}">
        <p14:creationId xmlns:p14="http://schemas.microsoft.com/office/powerpoint/2010/main" val="315948856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12112</TotalTime>
  <Words>1941</Words>
  <Application>Microsoft Office PowerPoint</Application>
  <PresentationFormat>On-screen Show (4:3)</PresentationFormat>
  <Paragraphs>384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Wingdings</vt:lpstr>
      <vt:lpstr>Edge</vt:lpstr>
      <vt:lpstr>ED5502 Embedded Software</vt:lpstr>
      <vt:lpstr>What we will cover today</vt:lpstr>
      <vt:lpstr>STM32L476RG Description (Excerpt)</vt:lpstr>
      <vt:lpstr>STM32L476RG Description (Excerpt)</vt:lpstr>
      <vt:lpstr>STM32L476 is a range of devices</vt:lpstr>
      <vt:lpstr>STM32L476 Block Diagram</vt:lpstr>
      <vt:lpstr>STM32L476 Bus Matrix</vt:lpstr>
      <vt:lpstr>STML476RG Pinout Diagram</vt:lpstr>
      <vt:lpstr>STM32L4xx Naming convention</vt:lpstr>
      <vt:lpstr>STM32L4xx Memory Mapping</vt:lpstr>
      <vt:lpstr>STM32L4xx Memory Map of peripherals (Excerpt)</vt:lpstr>
      <vt:lpstr>Memory Map boundaries and buses (Excerpt)</vt:lpstr>
      <vt:lpstr>GPIO and Peripheral Memory Map</vt:lpstr>
      <vt:lpstr>GPIO and Peripheral Memory Map</vt:lpstr>
      <vt:lpstr>Example: GPIO registers and pointers</vt:lpstr>
      <vt:lpstr>Efficient definition of GPIO registers </vt:lpstr>
      <vt:lpstr>Efficient definition of GPIO registers </vt:lpstr>
      <vt:lpstr>Parallel or GPIO Ports</vt:lpstr>
      <vt:lpstr>Parallel Ports or GPIO Ports</vt:lpstr>
      <vt:lpstr>Simplified structure of a parallel port</vt:lpstr>
      <vt:lpstr>STM32 GPIO Features</vt:lpstr>
      <vt:lpstr>STM32 GPIO Functional Description</vt:lpstr>
      <vt:lpstr>Structure of a GPIO Pin</vt:lpstr>
      <vt:lpstr>Structure of a GPIO 5V tolerant Pin</vt:lpstr>
      <vt:lpstr>GPIO Mode Register</vt:lpstr>
      <vt:lpstr>GPIO Type Register</vt:lpstr>
      <vt:lpstr>GPIO Speed Register</vt:lpstr>
      <vt:lpstr>GPIO Pull Up/Down Register</vt:lpstr>
      <vt:lpstr>GPIO Input Data Register</vt:lpstr>
      <vt:lpstr>GPIO Output Data Register</vt:lpstr>
      <vt:lpstr>GPIO Bit Set/Reset Register</vt:lpstr>
      <vt:lpstr>GPIO Configuration Lock Register (1)</vt:lpstr>
      <vt:lpstr>GPIO Configuration Lock Register (2)</vt:lpstr>
      <vt:lpstr>GPIO Alternate Function Registers</vt:lpstr>
      <vt:lpstr>GPIO Alternate Function Registers</vt:lpstr>
      <vt:lpstr>GPIO Port Reset Register</vt:lpstr>
      <vt:lpstr>AHB2ENR Register</vt:lpstr>
      <vt:lpstr>STM32 Clock Sources</vt:lpstr>
      <vt:lpstr>Nucleo64 STM32L476 Green Led</vt:lpstr>
      <vt:lpstr>Nucleo64 STM32L476 Blue Button</vt:lpstr>
      <vt:lpstr>Efficient definition of GPIO registers </vt:lpstr>
      <vt:lpstr>Efficient definition of GPIO registers </vt:lpstr>
      <vt:lpstr>Using the technique</vt:lpstr>
      <vt:lpstr>Using the reset function</vt:lpstr>
      <vt:lpstr>CMSIS</vt:lpstr>
      <vt:lpstr>An example from Mazidi’s book</vt:lpstr>
      <vt:lpstr>An example from Mazidi’s book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 MacNamee</cp:lastModifiedBy>
  <cp:revision>422</cp:revision>
  <cp:lastPrinted>2019-01-27T15:29:49Z</cp:lastPrinted>
  <dcterms:created xsi:type="dcterms:W3CDTF">2012-09-05T13:54:38Z</dcterms:created>
  <dcterms:modified xsi:type="dcterms:W3CDTF">2019-02-13T17:10:56Z</dcterms:modified>
</cp:coreProperties>
</file>