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4"/>
  </p:notesMasterIdLst>
  <p:handoutMasterIdLst>
    <p:handoutMasterId r:id="rId55"/>
  </p:handoutMasterIdLst>
  <p:sldIdLst>
    <p:sldId id="256" r:id="rId2"/>
    <p:sldId id="450" r:id="rId3"/>
    <p:sldId id="258" r:id="rId4"/>
    <p:sldId id="599" r:id="rId5"/>
    <p:sldId id="600" r:id="rId6"/>
    <p:sldId id="601" r:id="rId7"/>
    <p:sldId id="602" r:id="rId8"/>
    <p:sldId id="605" r:id="rId9"/>
    <p:sldId id="604" r:id="rId10"/>
    <p:sldId id="607" r:id="rId11"/>
    <p:sldId id="608" r:id="rId12"/>
    <p:sldId id="610" r:id="rId13"/>
    <p:sldId id="609" r:id="rId14"/>
    <p:sldId id="606" r:id="rId15"/>
    <p:sldId id="611" r:id="rId16"/>
    <p:sldId id="612" r:id="rId17"/>
    <p:sldId id="614" r:id="rId18"/>
    <p:sldId id="615" r:id="rId19"/>
    <p:sldId id="616" r:id="rId20"/>
    <p:sldId id="647" r:id="rId21"/>
    <p:sldId id="649" r:id="rId22"/>
    <p:sldId id="648" r:id="rId23"/>
    <p:sldId id="617" r:id="rId24"/>
    <p:sldId id="618" r:id="rId25"/>
    <p:sldId id="613" r:id="rId26"/>
    <p:sldId id="624" r:id="rId27"/>
    <p:sldId id="619" r:id="rId28"/>
    <p:sldId id="620" r:id="rId29"/>
    <p:sldId id="621" r:id="rId30"/>
    <p:sldId id="622" r:id="rId31"/>
    <p:sldId id="646" r:id="rId32"/>
    <p:sldId id="625" r:id="rId33"/>
    <p:sldId id="626" r:id="rId34"/>
    <p:sldId id="627" r:id="rId35"/>
    <p:sldId id="629" r:id="rId36"/>
    <p:sldId id="630" r:id="rId37"/>
    <p:sldId id="631" r:id="rId38"/>
    <p:sldId id="632" r:id="rId39"/>
    <p:sldId id="633" r:id="rId40"/>
    <p:sldId id="634" r:id="rId41"/>
    <p:sldId id="635" r:id="rId42"/>
    <p:sldId id="636" r:id="rId43"/>
    <p:sldId id="637" r:id="rId44"/>
    <p:sldId id="638" r:id="rId45"/>
    <p:sldId id="639" r:id="rId46"/>
    <p:sldId id="640" r:id="rId47"/>
    <p:sldId id="641" r:id="rId48"/>
    <p:sldId id="642" r:id="rId49"/>
    <p:sldId id="643" r:id="rId50"/>
    <p:sldId id="644" r:id="rId51"/>
    <p:sldId id="645" r:id="rId52"/>
    <p:sldId id="412" r:id="rId53"/>
  </p:sldIdLst>
  <p:sldSz cx="9144000" cy="6858000" type="screen4x3"/>
  <p:notesSz cx="6858000" cy="9945688"/>
  <p:defaultTextStyle>
    <a:defPPr>
      <a:defRPr lang="en-I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0000"/>
    <a:srgbClr val="00FFFF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022" autoAdjust="0"/>
  </p:normalViewPr>
  <p:slideViewPr>
    <p:cSldViewPr>
      <p:cViewPr varScale="1">
        <p:scale>
          <a:sx n="84" d="100"/>
          <a:sy n="84" d="100"/>
        </p:scale>
        <p:origin x="12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9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B8789A-6880-4222-B427-EE97DDDE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CB9B-BF94-4D24-9204-6A5750529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120" y="0"/>
            <a:ext cx="2971336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5CD64C-0B54-441C-97C5-7C071B8A6CA0}" type="datetimeFigureOut">
              <a:rPr lang="en-IE"/>
              <a:pPr>
                <a:defRPr/>
              </a:pPr>
              <a:t>13/03/2019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906E-0917-40FB-B176-F28752B60D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4647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F16C-54D3-4AE0-90F5-EBF279BFCC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120" y="9446470"/>
            <a:ext cx="2971336" cy="497536"/>
          </a:xfrm>
          <a:prstGeom prst="rect">
            <a:avLst/>
          </a:prstGeom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E9BB88-4594-452D-97CF-DBF539BC167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5434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8C2741-2BDD-48D5-86A8-EC87CA770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0C64AE7-5771-4C10-A0C5-8D17B98165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5120" y="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CE66508-9FA6-46C8-9854-34103033F9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337" y="4724917"/>
            <a:ext cx="5487326" cy="447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80F41B3-29AB-420A-BD01-FA12627590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47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2454F4F7-A6DF-4F56-806B-AB9A342F5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120" y="944647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2D78038-9F06-419B-A634-E48307815C35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84128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48883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Note that the higher the priority the smaller the number in priority levels.</a:t>
            </a:r>
          </a:p>
          <a:p>
            <a:r>
              <a:rPr lang="en-IE" dirty="0"/>
              <a:t>The lower the priority the higher the number in priority levels.</a:t>
            </a:r>
          </a:p>
          <a:p>
            <a:r>
              <a:rPr lang="en-IE" dirty="0"/>
              <a:t>.The design of the Cortex-M3 and Cortex-M4 processors support three fixed</a:t>
            </a:r>
          </a:p>
          <a:p>
            <a:r>
              <a:rPr lang="en-IE" dirty="0"/>
              <a:t>highest-priority levels and up to 256 levels of programmable priority (with a</a:t>
            </a:r>
          </a:p>
          <a:p>
            <a:r>
              <a:rPr lang="en-IE" dirty="0"/>
              <a:t>maximum of 128 levels of pre-emption). The actual number of available programmable</a:t>
            </a:r>
          </a:p>
          <a:p>
            <a:r>
              <a:rPr lang="en-IE" dirty="0"/>
              <a:t>priority levels is decided by silicon chip designers. Most Cortex-M3 or</a:t>
            </a:r>
          </a:p>
          <a:p>
            <a:r>
              <a:rPr lang="en-IE" dirty="0"/>
              <a:t>Cortex-M4 chips have fewer supported levels for example, 8, 16, 32, and so on.</a:t>
            </a:r>
          </a:p>
          <a:p>
            <a:r>
              <a:rPr lang="en-I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This is because having large number of priority levels can increases the complexity of</a:t>
            </a:r>
          </a:p>
          <a:p>
            <a:r>
              <a:rPr lang="en-I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the NVIC and can increase power consumption and reduce the speed of the design. In</a:t>
            </a:r>
          </a:p>
          <a:p>
            <a:r>
              <a:rPr lang="en-I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most cases, applications only require a small number of programmable priority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998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This is an excerpt from a very long table – see p396 of the Reference Manual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294245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These registers</a:t>
            </a:r>
            <a:r>
              <a:rPr lang="en-IE" baseline="0" dirty="0" smtClean="0"/>
              <a:t> are stored by the processor hardware. They’re restored on the return from the interrupt.</a:t>
            </a:r>
          </a:p>
          <a:p>
            <a:r>
              <a:rPr lang="en-IE" baseline="0" dirty="0" smtClean="0"/>
              <a:t>If your code uses other registers, you must save those registers (on the stack) and restore them before returning.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31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551287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The same return instruction is used – but it works</a:t>
            </a:r>
            <a:r>
              <a:rPr lang="en-IE" baseline="0" dirty="0" smtClean="0"/>
              <a:t> differently in different modes.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32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60930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FA60AA1-72FF-4575-BEF9-8E82DBF542BD}" type="slidenum">
              <a:rPr lang="en-GB" altLang="en-US" sz="1200">
                <a:latin typeface="Arial" panose="020B0604020202020204" pitchFamily="34" charset="0"/>
              </a:rPr>
              <a:pPr/>
              <a:t>3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E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1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simplest</a:t>
            </a:r>
            <a:r>
              <a:rPr lang="en-IE" baseline="0" dirty="0"/>
              <a:t> approach: sit in a loop until something happens. Then do something based on the input event – then repeat the process.</a:t>
            </a:r>
          </a:p>
          <a:p>
            <a:r>
              <a:rPr lang="en-IE" baseline="0" dirty="0"/>
              <a:t>We respond to the event but the microcontroller is completely tied up waiting for the event.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552535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This is a variation on a simple polling loop but has many of the same</a:t>
            </a:r>
            <a:r>
              <a:rPr lang="en-IE" baseline="0" dirty="0"/>
              <a:t> disadvantages.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432896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Interrupt driven applications are much more efficient but can</a:t>
            </a:r>
            <a:r>
              <a:rPr lang="en-IE" baseline="0" dirty="0"/>
              <a:t> be unpredictable and hard to debug and organise when the number of interrupts increases.</a:t>
            </a:r>
          </a:p>
          <a:p>
            <a:r>
              <a:rPr lang="en-IE" baseline="0" dirty="0"/>
              <a:t>In particular, it can be hard to guarantee timings because the current interrupt has priority.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20842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This organisation attempts to improve the</a:t>
            </a:r>
            <a:r>
              <a:rPr lang="en-IE" baseline="0" dirty="0"/>
              <a:t> timing response. ISRs are short, and set status flags, while the main loop processes the less time critical tasks.</a:t>
            </a:r>
          </a:p>
          <a:p>
            <a:r>
              <a:rPr lang="en-IE" baseline="0" dirty="0"/>
              <a:t>This means that the main loop can be very messy, and again timing is hard to predict.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57393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sz="1200" dirty="0"/>
              <a:t>This is the sequence of operations that occurs when an Interrupt or exception is accepted.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sz="1200" dirty="0"/>
              <a:t>Ideally, after the ISR or Exception Handler has been executed, the code that was interrupted goes on without ‘noticing’ the interruption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369811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The exception number identifies each exception: this means that you can know which interrupt is being executed.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This is given in the IPSR (Interrupt Program Service Register)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236313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Note that the higher the priority the smaller the number in priority levels.</a:t>
            </a:r>
          </a:p>
          <a:p>
            <a:r>
              <a:rPr lang="en-IE" dirty="0"/>
              <a:t>The lower the priority the higher the number in priority levels.</a:t>
            </a:r>
          </a:p>
          <a:p>
            <a:r>
              <a:rPr lang="en-IE" dirty="0"/>
              <a:t>.The design of the Cortex-M3 and Cortex-M4 processors support three fixed</a:t>
            </a:r>
          </a:p>
          <a:p>
            <a:r>
              <a:rPr lang="en-IE" dirty="0"/>
              <a:t>highest-priority levels and up to 256 levels of programmable priority (with a</a:t>
            </a:r>
          </a:p>
          <a:p>
            <a:r>
              <a:rPr lang="en-IE" dirty="0"/>
              <a:t>maximum of 128 levels of pre-emption). The actual number of available programmable</a:t>
            </a:r>
          </a:p>
          <a:p>
            <a:r>
              <a:rPr lang="en-IE" dirty="0"/>
              <a:t>priority levels is decided by silicon chip designers. Most Cortex-M3 or</a:t>
            </a:r>
          </a:p>
          <a:p>
            <a:r>
              <a:rPr lang="en-IE" dirty="0"/>
              <a:t>Cortex-M4 chips have fewer supported levels for example, 8, 16, 32, and so on.</a:t>
            </a:r>
          </a:p>
          <a:p>
            <a:r>
              <a:rPr lang="en-I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This is because having large number of priority levels can increases the complexity of</a:t>
            </a:r>
          </a:p>
          <a:p>
            <a:r>
              <a:rPr lang="en-I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the NVIC and can increase power consumption and reduce the speed of the design. In</a:t>
            </a:r>
          </a:p>
          <a:p>
            <a:r>
              <a:rPr lang="en-I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most cases, applications only require a small number of programmable priority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20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9041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en-IE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IE" alt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E628FB-ACFE-48A4-B69E-F28FD7759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FFEC5AF-4338-43D6-B111-46449E451C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2578602-52F6-407A-94C1-934E6D89C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B795E-2992-41FB-9AFE-FDD23EF301EC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122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2425E-98D4-4FBF-AF67-8C9D6C7FC7FE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772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42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42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0B3FF-503E-44DE-B03C-217DF22481CF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2078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0EC2-F83B-4EA5-89D7-D13ADD964D29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125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FABE9-A1F0-4D25-A546-B48E1EC44F84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86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173D2-418A-47DD-A23C-C5D14B0AAB3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150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74E5F-DAEC-4CA2-8834-37FB243B2B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03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58BCF-E64A-438B-BFF1-976839A23CF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0606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8CAD8-78B5-4715-9523-5EB050334FB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772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28AD9-E164-47E9-A133-BC0A8A9B86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4319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5495F-ABC7-4D7D-AACD-1388F0121A21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963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A50F8-407A-4F90-8D31-B36F606E59D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55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text styles</a:t>
            </a:r>
          </a:p>
          <a:p>
            <a:pPr lvl="1"/>
            <a:r>
              <a:rPr lang="en-IE" altLang="en-US"/>
              <a:t>Second level</a:t>
            </a:r>
          </a:p>
          <a:p>
            <a:pPr lvl="2"/>
            <a:r>
              <a:rPr lang="en-IE" altLang="en-US"/>
              <a:t>Third level</a:t>
            </a:r>
          </a:p>
          <a:p>
            <a:pPr lvl="3"/>
            <a:r>
              <a:rPr lang="en-IE" altLang="en-US"/>
              <a:t>Fourth level</a:t>
            </a:r>
          </a:p>
          <a:p>
            <a:pPr lvl="4"/>
            <a:r>
              <a:rPr lang="en-IE" altLang="en-US"/>
              <a:t>Fifth level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3B3636E-62EF-4D06-B875-1EED8D9631B0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Spring 2019</a:t>
            </a:r>
            <a:endParaRPr lang="en-IE" altLang="en-US" sz="100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000"/>
              <a:t>Lecture 8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4A196-E8AA-441C-B267-4C29E5FE499F}" type="slidenum">
              <a:rPr lang="en-IE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IE" altLang="en-US" sz="10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24000"/>
            <a:ext cx="8424862" cy="1752600"/>
          </a:xfrm>
        </p:spPr>
        <p:txBody>
          <a:bodyPr/>
          <a:lstStyle/>
          <a:p>
            <a:pPr eaLnBrk="1" hangingPunct="1"/>
            <a:r>
              <a:rPr lang="en-IE" altLang="en-US" dirty="0"/>
              <a:t>ED5502</a:t>
            </a:r>
            <a:br>
              <a:rPr lang="en-IE" altLang="en-US" dirty="0"/>
            </a:br>
            <a:r>
              <a:rPr lang="en-IE" altLang="en-US" dirty="0"/>
              <a:t>Embedded Software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Lecture 8: 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ARMv7-M Cortex Interrupts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STM32 Interrupts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Ciaran MacNamee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Autumn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fld id="{6F186FAE-D553-4DE1-87FB-6C7FFBC6FEC9}" type="slidenum">
              <a:rPr lang="en-GB" altLang="en-US" sz="1200" smtClean="0">
                <a:latin typeface="Arial" panose="020B0604020202020204" pitchFamily="34" charset="0"/>
              </a:rPr>
              <a:pPr>
                <a:defRPr/>
              </a:pPr>
              <a:t>10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3200"/>
              <a:t>Interrupts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While all microcontrollers support interrupts, the details vary from one manufacturer to the next, and between MCU families</a:t>
            </a:r>
          </a:p>
          <a:p>
            <a:pPr eaLnBrk="1" hangingPunct="1">
              <a:defRPr/>
            </a:pPr>
            <a:r>
              <a:rPr lang="en-IE" dirty="0"/>
              <a:t>This means that there is not a fully defined way for programming languages to handle interrupts</a:t>
            </a:r>
          </a:p>
          <a:p>
            <a:pPr lvl="1" eaLnBrk="1" hangingPunct="1">
              <a:defRPr/>
            </a:pPr>
            <a:r>
              <a:rPr lang="en-IE" dirty="0"/>
              <a:t>There can’t be because the hardware is different</a:t>
            </a:r>
          </a:p>
          <a:p>
            <a:pPr lvl="1" eaLnBrk="1" hangingPunct="1">
              <a:defRPr/>
            </a:pPr>
            <a:r>
              <a:rPr lang="en-IE" dirty="0"/>
              <a:t>And interrupt handling may vary from compiler to compiler, even for the same language</a:t>
            </a:r>
          </a:p>
        </p:txBody>
      </p:sp>
    </p:spTree>
    <p:extLst>
      <p:ext uri="{BB962C8B-B14F-4D97-AF65-F5344CB8AC3E}">
        <p14:creationId xmlns:p14="http://schemas.microsoft.com/office/powerpoint/2010/main" val="8904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Autumn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fld id="{E2BC3A35-3533-407C-A914-F22B277D5B98}" type="slidenum">
              <a:rPr lang="en-GB" altLang="en-US" sz="1200" smtClean="0">
                <a:latin typeface="Arial" panose="020B0604020202020204" pitchFamily="34" charset="0"/>
              </a:rPr>
              <a:pPr>
                <a:defRPr/>
              </a:pPr>
              <a:t>11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3200" dirty="0"/>
              <a:t>Interrupts in ARM: NVIC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Cortex-M processors: Nested Vectored Interrupt Controller for interrupt handling</a:t>
            </a:r>
          </a:p>
          <a:p>
            <a:r>
              <a:rPr lang="en-IE" dirty="0"/>
              <a:t>As well as interrupt requests, other events, called “exceptions” need to be serviced</a:t>
            </a:r>
          </a:p>
          <a:p>
            <a:r>
              <a:rPr lang="en-IE" i="1" u="sng" dirty="0">
                <a:solidFill>
                  <a:srgbClr val="C00000"/>
                </a:solidFill>
              </a:rPr>
              <a:t>In ARM, an interrupt is a type of exception</a:t>
            </a:r>
          </a:p>
          <a:p>
            <a:r>
              <a:rPr lang="en-IE" dirty="0"/>
              <a:t>Cortex-M exceptions include fault exceptions and system exceptions to support the 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8603A-E936-4B40-8F99-DFFF19A5064D}"/>
              </a:ext>
            </a:extLst>
          </p:cNvPr>
          <p:cNvSpPr txBox="1"/>
          <p:nvPr/>
        </p:nvSpPr>
        <p:spPr>
          <a:xfrm>
            <a:off x="683568" y="465313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 general, I try to refer to Exceptions as general way of describing these events and to Interrupts as events coming from on-chip peripherals</a:t>
            </a:r>
          </a:p>
        </p:txBody>
      </p:sp>
    </p:spTree>
    <p:extLst>
      <p:ext uri="{BB962C8B-B14F-4D97-AF65-F5344CB8AC3E}">
        <p14:creationId xmlns:p14="http://schemas.microsoft.com/office/powerpoint/2010/main" val="284008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NVIC and exceptions/interrupt 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12</a:t>
            </a:fld>
            <a:endParaRPr lang="en-I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83784"/>
            <a:ext cx="8620799" cy="505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Autumn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fld id="{E2BC3A35-3533-407C-A914-F22B277D5B98}" type="slidenum">
              <a:rPr lang="en-GB" altLang="en-US" sz="1200" smtClean="0">
                <a:latin typeface="Arial" panose="020B0604020202020204" pitchFamily="34" charset="0"/>
              </a:rPr>
              <a:pPr>
                <a:defRPr/>
              </a:pPr>
              <a:t>13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3200" dirty="0"/>
              <a:t>Interrupts in ARM: Cortex-M3/M4 NVIC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NVIC supports up to 240 IRQs (Interrupt Requests), Non-</a:t>
            </a:r>
            <a:r>
              <a:rPr lang="en-IE" dirty="0" err="1"/>
              <a:t>Maskable</a:t>
            </a:r>
            <a:r>
              <a:rPr lang="en-IE" dirty="0"/>
              <a:t> Interrupt (NMI), </a:t>
            </a:r>
            <a:r>
              <a:rPr lang="en-IE" dirty="0" err="1"/>
              <a:t>SysTick</a:t>
            </a:r>
            <a:r>
              <a:rPr lang="en-IE" dirty="0"/>
              <a:t> (System Tick) timer interrupt, and some system exceptions</a:t>
            </a:r>
          </a:p>
          <a:p>
            <a:pPr lvl="1"/>
            <a:r>
              <a:rPr lang="en-IE" dirty="0"/>
              <a:t>Most IRQs come from peripherals, timers, I/O ports, </a:t>
            </a:r>
            <a:r>
              <a:rPr lang="en-IE" dirty="0" err="1"/>
              <a:t>comms</a:t>
            </a:r>
            <a:r>
              <a:rPr lang="en-IE" dirty="0"/>
              <a:t> interfaces (UART, I2C) </a:t>
            </a:r>
            <a:r>
              <a:rPr lang="en-IE" dirty="0" err="1"/>
              <a:t>etc</a:t>
            </a:r>
            <a:endParaRPr lang="en-IE" dirty="0"/>
          </a:p>
          <a:p>
            <a:pPr lvl="1"/>
            <a:r>
              <a:rPr lang="en-IE" dirty="0"/>
              <a:t>NMI usually from peripherals like a watchdog or Brown-Out Detector (BOD)</a:t>
            </a:r>
          </a:p>
          <a:p>
            <a:pPr lvl="1"/>
            <a:r>
              <a:rPr lang="en-IE" dirty="0"/>
              <a:t>Remaining exceptions are from the processor core</a:t>
            </a:r>
          </a:p>
          <a:p>
            <a:pPr lvl="1"/>
            <a:r>
              <a:rPr lang="en-IE" dirty="0"/>
              <a:t>Interrupts can also be generated using software</a:t>
            </a:r>
          </a:p>
        </p:txBody>
      </p:sp>
    </p:spTree>
    <p:extLst>
      <p:ext uri="{BB962C8B-B14F-4D97-AF65-F5344CB8AC3E}">
        <p14:creationId xmlns:p14="http://schemas.microsoft.com/office/powerpoint/2010/main" val="24265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Autumn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fld id="{1CCA68DE-23EA-4D4E-8BC6-D5A7E0C05917}" type="slidenum">
              <a:rPr lang="en-GB" altLang="en-US" sz="1200" smtClean="0">
                <a:latin typeface="Arial" panose="020B0604020202020204" pitchFamily="34" charset="0"/>
              </a:rPr>
              <a:pPr>
                <a:defRPr/>
              </a:pPr>
              <a:t>14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3200" dirty="0"/>
              <a:t>Interrupt (or Exception) Handling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IE" sz="2800" dirty="0"/>
              <a:t>A microcontroller has a defined way for an interrupt to stop the current program. It must: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sz="2800" dirty="0"/>
              <a:t>Save some or all the CPU registers (because we’ll come back to the interrupted program)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sz="2800" dirty="0"/>
              <a:t>Vector or find its way to some code that handles the interrupt that has been recognised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sz="2800" dirty="0"/>
              <a:t>Execute the interrupt code (called an Interrupt Service Routine, ISR, or sometimes Exception Handler)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sz="2800" dirty="0"/>
              <a:t>Restore the CPU registers that were saved on entry to the ISR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sz="2800" dirty="0"/>
              <a:t>Finish and return to the interrupted code</a:t>
            </a:r>
          </a:p>
        </p:txBody>
      </p:sp>
    </p:spTree>
    <p:extLst>
      <p:ext uri="{BB962C8B-B14F-4D97-AF65-F5344CB8AC3E}">
        <p14:creationId xmlns:p14="http://schemas.microsoft.com/office/powerpoint/2010/main" val="21016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Autumn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fld id="{E2BC3A35-3533-407C-A914-F22B277D5B98}" type="slidenum">
              <a:rPr lang="en-GB" altLang="en-US" sz="1200" smtClean="0">
                <a:latin typeface="Arial" panose="020B0604020202020204" pitchFamily="34" charset="0"/>
              </a:rPr>
              <a:pPr>
                <a:defRPr/>
              </a:pPr>
              <a:t>15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3200" dirty="0"/>
              <a:t>Exception (Interrupt) Handlers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800" dirty="0"/>
              <a:t>In ARM (and other CPUs) the exception sequence must save the status of the interrupted program so that it can be restored after the exception handler is completed</a:t>
            </a:r>
          </a:p>
          <a:p>
            <a:pPr lvl="1"/>
            <a:r>
              <a:rPr lang="en-IE" sz="2400" i="1" dirty="0"/>
              <a:t>In general</a:t>
            </a:r>
            <a:r>
              <a:rPr lang="en-IE" sz="2400" dirty="0"/>
              <a:t> this can be done in hardware or by a mixture of hardware and software</a:t>
            </a:r>
          </a:p>
          <a:p>
            <a:r>
              <a:rPr lang="en-IE" sz="2800" dirty="0"/>
              <a:t>Cortex-M: </a:t>
            </a:r>
          </a:p>
          <a:p>
            <a:pPr lvl="1"/>
            <a:r>
              <a:rPr lang="en-IE" sz="2400" dirty="0"/>
              <a:t>Some registers are saved on the stack automatically when an exception is accepted, and automatically restored in the exception return sequence</a:t>
            </a:r>
          </a:p>
          <a:p>
            <a:pPr lvl="1"/>
            <a:r>
              <a:rPr lang="en-IE" sz="2400" dirty="0"/>
              <a:t>Allows exception handlers to be written as normal C functions with no additional software overhead</a:t>
            </a:r>
          </a:p>
          <a:p>
            <a:pPr marL="0" indent="0">
              <a:buNone/>
            </a:pP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8674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2179-4ED8-4186-9D00-644F633C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Exception Numbering and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3F18-16AF-4173-8E66-857B0B67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Exceptions and interrupts are numbered</a:t>
            </a:r>
          </a:p>
          <a:p>
            <a:r>
              <a:rPr lang="en-IE" dirty="0"/>
              <a:t>Exceptions 1-15: system (Arm) Exceptions</a:t>
            </a:r>
          </a:p>
          <a:p>
            <a:r>
              <a:rPr lang="en-IE" dirty="0"/>
              <a:t>Exceptions 16 and above are external interrupts</a:t>
            </a:r>
          </a:p>
          <a:p>
            <a:pPr lvl="1"/>
            <a:r>
              <a:rPr lang="en-IE" dirty="0"/>
              <a:t>(External to the ARM Cortex, not the MCU)</a:t>
            </a:r>
          </a:p>
          <a:p>
            <a:r>
              <a:rPr lang="en-IE" dirty="0"/>
              <a:t>The exception number identifies each exception</a:t>
            </a:r>
          </a:p>
          <a:p>
            <a:r>
              <a:rPr lang="en-IE" dirty="0"/>
              <a:t>The exception number is fixed, but the priority of the exception may be programmable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9819-BF29-444E-A898-56D4EFE6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1A75A-207E-4F6A-B6FF-B32851D2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BC4B2-5AAC-4E5B-B795-843A4772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1583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26654-37CA-4EED-94D2-CD25BB0B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83689-237B-4D4B-85BE-6FF29873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19791-3B20-44E4-908B-03C00C97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17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4F5E8-555E-45C5-9E2B-A0F84BF86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252" y="0"/>
            <a:ext cx="7118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6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32778-4A76-4A36-BB88-EACE0A88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648E8-0DB7-48DF-B7DB-C02100B0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2FA7D-002C-4B85-A60A-83398A5C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18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50839-60EF-4B39-A45C-055A373C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090612"/>
            <a:ext cx="7324725" cy="4676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268400-83BA-4121-BB10-44E2E4ABA640}"/>
              </a:ext>
            </a:extLst>
          </p:cNvPr>
          <p:cNvSpPr txBox="1"/>
          <p:nvPr/>
        </p:nvSpPr>
        <p:spPr>
          <a:xfrm>
            <a:off x="788924" y="609599"/>
            <a:ext cx="380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Table continued from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4822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53B5-34F8-4176-A6DD-C4BF42E0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List of Interrupts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47CF5-824B-4E6B-AC6A-0B9DE155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2A0F6-6619-4E22-8595-EC240D54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DF8E2-236A-4F7F-B959-7598C7C4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19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30155-E055-43A7-883F-0FFB32114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44674"/>
            <a:ext cx="7324725" cy="2238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9266EB-6EA0-467E-8048-A9780FDBBB8A}"/>
              </a:ext>
            </a:extLst>
          </p:cNvPr>
          <p:cNvSpPr txBox="1"/>
          <p:nvPr/>
        </p:nvSpPr>
        <p:spPr>
          <a:xfrm>
            <a:off x="4361608" y="298343"/>
            <a:ext cx="438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These Interrupts come from the STM32 in our case</a:t>
            </a:r>
          </a:p>
        </p:txBody>
      </p:sp>
    </p:spTree>
    <p:extLst>
      <p:ext uri="{BB962C8B-B14F-4D97-AF65-F5344CB8AC3E}">
        <p14:creationId xmlns:p14="http://schemas.microsoft.com/office/powerpoint/2010/main" val="19113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332D-36FD-4DB3-8238-4413E0EB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 will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2455-2B76-44BA-B058-03565707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Polling versus Interrupts – general ideas</a:t>
            </a:r>
          </a:p>
          <a:p>
            <a:r>
              <a:rPr lang="en-IE" dirty="0"/>
              <a:t>ARM Cortex M4 Interrupt and Exception handling</a:t>
            </a:r>
          </a:p>
          <a:p>
            <a:r>
              <a:rPr lang="en-IE" dirty="0"/>
              <a:t>ARM Cortex NVIC and Priorities</a:t>
            </a:r>
          </a:p>
          <a:p>
            <a:r>
              <a:rPr lang="en-IE" dirty="0"/>
              <a:t>STM32L476RG interrupts</a:t>
            </a:r>
          </a:p>
          <a:p>
            <a:r>
              <a:rPr lang="en-IE" dirty="0"/>
              <a:t>Some example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0352-10D3-41B9-8242-834969F9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AFE75-00C3-4018-A063-930FB9CA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EE94-48D4-4720-A349-BB7372C3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2411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Cortex-M Exception Priority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priority of an exception and the current priority of the processor determine if and when an exception is accepted</a:t>
            </a:r>
          </a:p>
          <a:p>
            <a:r>
              <a:rPr lang="en-IE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NB: Nested Exceptions/Interrupts means a higher-priority exception can pre-empt a lower-priority exception</a:t>
            </a:r>
          </a:p>
          <a:p>
            <a:r>
              <a:rPr lang="en-IE" dirty="0"/>
              <a:t>Reset, NMI, and </a:t>
            </a:r>
            <a:r>
              <a:rPr lang="en-IE" dirty="0" err="1"/>
              <a:t>HardFault</a:t>
            </a:r>
            <a:r>
              <a:rPr lang="en-IE" dirty="0"/>
              <a:t> have fixed priority levels - represented with negative numbers to show they have the highest priority</a:t>
            </a:r>
          </a:p>
          <a:p>
            <a:r>
              <a:rPr lang="en-IE" dirty="0"/>
              <a:t>Other exceptions have programmable priority levels from 0 to 255 – less in practice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Spring 2019</a:t>
            </a:r>
            <a:endParaRPr lang="en-IE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 dirty="0"/>
              <a:t>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20</a:t>
            </a:fld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30764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Cortex-M Exception Priority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priority of an exception and the current priority of the processor determine if and when an exception is accepted</a:t>
            </a:r>
          </a:p>
          <a:p>
            <a:r>
              <a:rPr lang="en-IE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NB: Nested Exceptions/Interrupts means a higher-priority exception can pre-empt a lower-priority exception</a:t>
            </a:r>
          </a:p>
          <a:p>
            <a:r>
              <a:rPr lang="en-IE" dirty="0"/>
              <a:t>Reset, NMI, and </a:t>
            </a:r>
            <a:r>
              <a:rPr lang="en-IE" dirty="0" err="1"/>
              <a:t>HardFault</a:t>
            </a:r>
            <a:r>
              <a:rPr lang="en-IE" dirty="0"/>
              <a:t> have fixed priority levels - represented with negative numbers to show they have the highest priority</a:t>
            </a:r>
          </a:p>
          <a:p>
            <a:r>
              <a:rPr lang="en-IE" dirty="0"/>
              <a:t>Other exceptions have programmable priority levels from 0 to 255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Spring 2019</a:t>
            </a:r>
            <a:endParaRPr lang="en-IE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 dirty="0"/>
              <a:t>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21</a:t>
            </a:fld>
            <a:endParaRPr lang="en-IE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132856"/>
            <a:ext cx="6768752" cy="206210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3200" dirty="0">
                <a:solidFill>
                  <a:srgbClr val="FFFF00"/>
                </a:solidFill>
              </a:rPr>
              <a:t>The default is that all Exceptions have Priority 0</a:t>
            </a:r>
          </a:p>
          <a:p>
            <a:r>
              <a:rPr lang="en-IE" sz="3200" dirty="0">
                <a:solidFill>
                  <a:srgbClr val="FFFF00"/>
                </a:solidFill>
              </a:rPr>
              <a:t>Effectively no Nested Interrupts unless specifically enabled as such</a:t>
            </a:r>
          </a:p>
        </p:txBody>
      </p:sp>
    </p:spTree>
    <p:extLst>
      <p:ext uri="{BB962C8B-B14F-4D97-AF65-F5344CB8AC3E}">
        <p14:creationId xmlns:p14="http://schemas.microsoft.com/office/powerpoint/2010/main" val="230770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Cortex Priority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Interrupt-priority levels controlled by priority-level registers</a:t>
            </a:r>
          </a:p>
          <a:p>
            <a:r>
              <a:rPr lang="en-IE" dirty="0"/>
              <a:t>Width of 3 bits to 8 bits</a:t>
            </a:r>
          </a:p>
          <a:p>
            <a:r>
              <a:rPr lang="en-IE" dirty="0"/>
              <a:t>3 bits of priority level (below)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lvl="1"/>
            <a:r>
              <a:rPr lang="en-IE" dirty="0"/>
              <a:t>Cortex-M also supports sub-priorities for exceptions at the same priority level</a:t>
            </a:r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22</a:t>
            </a:fld>
            <a:endParaRPr lang="en-I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24944"/>
            <a:ext cx="6296422" cy="20290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01856" y="1422854"/>
            <a:ext cx="3362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Bits 4-0 always read as zero: </a:t>
            </a:r>
          </a:p>
          <a:p>
            <a:r>
              <a:rPr lang="en-IE" dirty="0"/>
              <a:t>Priority Levels: 0x00 (highest priority), 0x20, 0x40,0 .. 0xe0 (lowest)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53200" y="2404542"/>
            <a:ext cx="827112" cy="52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9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53B5-34F8-4176-A6DD-C4BF42E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20187"/>
            <a:ext cx="2160240" cy="2200701"/>
          </a:xfrm>
        </p:spPr>
        <p:txBody>
          <a:bodyPr/>
          <a:lstStyle/>
          <a:p>
            <a:r>
              <a:rPr lang="en-IE" dirty="0"/>
              <a:t>List of Interrupts</a:t>
            </a:r>
            <a:br>
              <a:rPr lang="en-IE" dirty="0"/>
            </a:br>
            <a:r>
              <a:rPr lang="en-IE" dirty="0"/>
              <a:t>STM32L476RG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47CF5-824B-4E6B-AC6A-0B9DE155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2A0F6-6619-4E22-8595-EC240D54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DF8E2-236A-4F7F-B959-7598C7C4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23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266EB-6EA0-467E-8048-A9780FDBBB8A}"/>
              </a:ext>
            </a:extLst>
          </p:cNvPr>
          <p:cNvSpPr txBox="1"/>
          <p:nvPr/>
        </p:nvSpPr>
        <p:spPr>
          <a:xfrm>
            <a:off x="179512" y="5013176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These Interrupts come from the STM32L476RG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E4DEE6-3384-4EC8-892B-98CD7686C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0"/>
            <a:ext cx="6635879" cy="6858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443FC9-AB45-4D1D-BCE9-7D48853FEBB9}"/>
              </a:ext>
            </a:extLst>
          </p:cNvPr>
          <p:cNvCxnSpPr>
            <a:cxnSpLocks/>
          </p:cNvCxnSpPr>
          <p:nvPr/>
        </p:nvCxnSpPr>
        <p:spPr>
          <a:xfrm flipV="1">
            <a:off x="1835696" y="5373216"/>
            <a:ext cx="755104" cy="101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821B-B28C-4F6D-9158-096B981B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Setting up an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B5EC4-7DC3-403B-90AC-611D781FB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051"/>
            <a:ext cx="8229600" cy="2520950"/>
          </a:xfrm>
        </p:spPr>
        <p:txBody>
          <a:bodyPr/>
          <a:lstStyle/>
          <a:p>
            <a:r>
              <a:rPr lang="en-IE" dirty="0"/>
              <a:t>Cortex-M have programmable registers to manage interrupts and exceptions</a:t>
            </a:r>
          </a:p>
          <a:p>
            <a:pPr lvl="1"/>
            <a:r>
              <a:rPr lang="en-IE" dirty="0"/>
              <a:t>Part of the NVIC and SCB block</a:t>
            </a:r>
          </a:p>
          <a:p>
            <a:pPr lvl="1"/>
            <a:r>
              <a:rPr lang="en-IE" dirty="0"/>
              <a:t>You can write to these registers or use CMSIS-Core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E8F11-8B58-41C4-A2AE-72C3F84F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F3B1-7429-4A9A-96DE-A664A2F6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BB664-21A8-49F7-B134-BD763E48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24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55B19F-E0CC-411A-AB0C-79416C68D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3" y="3449825"/>
            <a:ext cx="8490294" cy="34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2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FBF-DDF7-4102-B15D-24EBE688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Interrupt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D359-4325-4743-9393-7D34515D5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 simpler processors exception acceptance disables further interrupts</a:t>
            </a:r>
          </a:p>
          <a:p>
            <a:r>
              <a:rPr lang="en-IE" dirty="0"/>
              <a:t>Cortex-M allows an exception to be accepted even when another exception is executing</a:t>
            </a:r>
          </a:p>
          <a:p>
            <a:r>
              <a:rPr lang="en-IE" dirty="0"/>
              <a:t>Depends on the priorities</a:t>
            </a:r>
          </a:p>
          <a:p>
            <a:r>
              <a:rPr lang="en-IE" dirty="0"/>
              <a:t>Higher priorities have lower priority levels</a:t>
            </a:r>
          </a:p>
          <a:p>
            <a:r>
              <a:rPr lang="en-IE" dirty="0"/>
              <a:t>Some exceptions (</a:t>
            </a:r>
            <a:r>
              <a:rPr lang="en-IE" dirty="0" err="1"/>
              <a:t>eg</a:t>
            </a:r>
            <a:r>
              <a:rPr lang="en-IE" dirty="0"/>
              <a:t> NMI) have fixed (negative) priority levels</a:t>
            </a:r>
          </a:p>
          <a:p>
            <a:r>
              <a:rPr lang="en-IE" dirty="0"/>
              <a:t>Others have programmable priority levels</a:t>
            </a:r>
          </a:p>
          <a:p>
            <a:pPr lvl="1"/>
            <a:r>
              <a:rPr lang="en-IE" dirty="0"/>
              <a:t>Theoretically 0-255 levels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C6BCC-CB20-4CCB-B032-E48BBD38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50F3-B4D9-4329-A220-7AF57228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CD4E7-1A0A-4A3F-9536-5FF6DBB3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8910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FBF-DDF7-4102-B15D-24EBE688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Interrupt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D359-4325-4743-9393-7D34515D5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 simpler processors exception acceptance disables further interrupts</a:t>
            </a:r>
          </a:p>
          <a:p>
            <a:r>
              <a:rPr lang="en-IE" dirty="0"/>
              <a:t>Cortex-M allows an exception to be accepted even when another exception is executing</a:t>
            </a:r>
          </a:p>
          <a:p>
            <a:r>
              <a:rPr lang="en-IE" dirty="0"/>
              <a:t>Depends on the priorities</a:t>
            </a:r>
          </a:p>
          <a:p>
            <a:r>
              <a:rPr lang="en-IE" dirty="0"/>
              <a:t>Higher priorities have lower priority levels</a:t>
            </a:r>
          </a:p>
          <a:p>
            <a:r>
              <a:rPr lang="en-IE" dirty="0"/>
              <a:t>Some exceptions (</a:t>
            </a:r>
            <a:r>
              <a:rPr lang="en-IE" dirty="0" err="1"/>
              <a:t>eg</a:t>
            </a:r>
            <a:r>
              <a:rPr lang="en-IE" dirty="0"/>
              <a:t> NMI) have fixed (negative) priority levels</a:t>
            </a:r>
          </a:p>
          <a:p>
            <a:r>
              <a:rPr lang="en-IE" dirty="0"/>
              <a:t>Others have programmable priority levels</a:t>
            </a:r>
          </a:p>
          <a:p>
            <a:pPr lvl="1"/>
            <a:r>
              <a:rPr lang="en-IE" dirty="0"/>
              <a:t>Theoretically 0-255 levels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C6BCC-CB20-4CCB-B032-E48BBD38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50F3-B4D9-4329-A220-7AF57228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CD4E7-1A0A-4A3F-9536-5FF6DBB3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26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7E971-A5F7-412F-8D2A-ABEBFCE5EF33}"/>
              </a:ext>
            </a:extLst>
          </p:cNvPr>
          <p:cNvSpPr txBox="1"/>
          <p:nvPr/>
        </p:nvSpPr>
        <p:spPr>
          <a:xfrm>
            <a:off x="468603" y="843622"/>
            <a:ext cx="8507288" cy="31085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rgbClr val="FFFF00"/>
                </a:solidFill>
              </a:rPr>
              <a:t>System Software designers must decide on the Interrupt Priorities</a:t>
            </a:r>
          </a:p>
          <a:p>
            <a:endParaRPr lang="en-IE" sz="2800" dirty="0">
              <a:solidFill>
                <a:srgbClr val="FFFF00"/>
              </a:solidFill>
            </a:endParaRPr>
          </a:p>
          <a:p>
            <a:r>
              <a:rPr lang="en-IE" sz="2800" dirty="0">
                <a:solidFill>
                  <a:srgbClr val="FFFF00"/>
                </a:solidFill>
              </a:rPr>
              <a:t>High priority interrupts can interrupt lower priority interrupts or exceptions but not vice versa</a:t>
            </a:r>
          </a:p>
          <a:p>
            <a:endParaRPr lang="en-IE" sz="2800" dirty="0">
              <a:solidFill>
                <a:srgbClr val="FFFF00"/>
              </a:solidFill>
            </a:endParaRPr>
          </a:p>
          <a:p>
            <a:r>
              <a:rPr lang="en-IE" sz="2800" dirty="0">
                <a:solidFill>
                  <a:srgbClr val="FFFF00"/>
                </a:solidFill>
              </a:rPr>
              <a:t>We’ll use defaults for now</a:t>
            </a:r>
          </a:p>
        </p:txBody>
      </p:sp>
    </p:spTree>
    <p:extLst>
      <p:ext uri="{BB962C8B-B14F-4D97-AF65-F5344CB8AC3E}">
        <p14:creationId xmlns:p14="http://schemas.microsoft.com/office/powerpoint/2010/main" val="21493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743A-A855-4791-A2E2-E3EAFCBE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Vector Table – Getting to the ISR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4B5C-0B7E-42C6-BEEB-422984A5E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ISR or Exception Handler is the code that runs when an exception is accepted</a:t>
            </a:r>
          </a:p>
          <a:p>
            <a:r>
              <a:rPr lang="en-IE" dirty="0"/>
              <a:t>How does the processor get to this code?</a:t>
            </a:r>
          </a:p>
          <a:p>
            <a:r>
              <a:rPr lang="en-IE" dirty="0"/>
              <a:t>Cortex-M uses a vector table at low memory addresses</a:t>
            </a:r>
          </a:p>
          <a:p>
            <a:r>
              <a:rPr lang="en-IE" dirty="0"/>
              <a:t>Each entry in the table is the start address of the Exception Handler or ISR for that interrupt or exception</a:t>
            </a:r>
          </a:p>
          <a:p>
            <a:r>
              <a:rPr lang="en-IE" dirty="0"/>
              <a:t>(Except 0, which is the initial Stack Pointer!)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150E0-11E9-49FD-A6C8-29FC4D4F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1F6E-762C-4A36-8B14-4A4795AE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AA3BC-15FE-49AA-AB34-DB3E806C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562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743A-A855-4791-A2E2-E3EAFCBE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9128"/>
            <a:ext cx="3898776" cy="1161639"/>
          </a:xfrm>
        </p:spPr>
        <p:txBody>
          <a:bodyPr/>
          <a:lstStyle/>
          <a:p>
            <a:r>
              <a:rPr lang="en-IE" dirty="0"/>
              <a:t>Vector Table – Getting to the ISR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150E0-11E9-49FD-A6C8-29FC4D4F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1F6E-762C-4A36-8B14-4A4795AE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AA3BC-15FE-49AA-AB34-DB3E806C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28</a:t>
            </a:fld>
            <a:endParaRPr lang="en-IE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2CFB3-1A4C-496D-A054-46878BDD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115" y="121501"/>
            <a:ext cx="4628599" cy="6736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A23B5F-954D-4157-B4C3-3C049670C48B}"/>
              </a:ext>
            </a:extLst>
          </p:cNvPr>
          <p:cNvSpPr txBox="1"/>
          <p:nvPr/>
        </p:nvSpPr>
        <p:spPr>
          <a:xfrm>
            <a:off x="457201" y="2348880"/>
            <a:ext cx="2133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Start address of the Exception Handler or ISR is placed here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9B94C9-1761-406A-B48C-047C024BF848}"/>
              </a:ext>
            </a:extLst>
          </p:cNvPr>
          <p:cNvCxnSpPr/>
          <p:nvPr/>
        </p:nvCxnSpPr>
        <p:spPr>
          <a:xfrm flipV="1">
            <a:off x="2843808" y="2060848"/>
            <a:ext cx="2448272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387C2F-71B3-45D8-A95E-61327F3E3E9C}"/>
              </a:ext>
            </a:extLst>
          </p:cNvPr>
          <p:cNvCxnSpPr/>
          <p:nvPr/>
        </p:nvCxnSpPr>
        <p:spPr>
          <a:xfrm>
            <a:off x="2843808" y="3212976"/>
            <a:ext cx="2664296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9DCEBF-24F1-4D1C-BECC-C82BC98F30A3}"/>
              </a:ext>
            </a:extLst>
          </p:cNvPr>
          <p:cNvCxnSpPr/>
          <p:nvPr/>
        </p:nvCxnSpPr>
        <p:spPr>
          <a:xfrm flipV="1">
            <a:off x="2843808" y="1772816"/>
            <a:ext cx="1635307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F85F14-4636-425D-ABDB-20E2066D67B5}"/>
              </a:ext>
            </a:extLst>
          </p:cNvPr>
          <p:cNvSpPr txBox="1"/>
          <p:nvPr/>
        </p:nvSpPr>
        <p:spPr>
          <a:xfrm>
            <a:off x="457200" y="4365104"/>
            <a:ext cx="333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We have seen </a:t>
            </a:r>
            <a:r>
              <a:rPr lang="en-IE" dirty="0" err="1"/>
              <a:t>SysTick</a:t>
            </a:r>
            <a:r>
              <a:rPr lang="en-IE" dirty="0"/>
              <a:t> already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82A29C-147E-431C-B09D-2F9371A3817A}"/>
              </a:ext>
            </a:extLst>
          </p:cNvPr>
          <p:cNvSpPr txBox="1"/>
          <p:nvPr/>
        </p:nvSpPr>
        <p:spPr>
          <a:xfrm>
            <a:off x="241976" y="5334269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SVC is supervisor call (previously SWI, software interrupt)</a:t>
            </a:r>
          </a:p>
        </p:txBody>
      </p:sp>
    </p:spTree>
    <p:extLst>
      <p:ext uri="{BB962C8B-B14F-4D97-AF65-F5344CB8AC3E}">
        <p14:creationId xmlns:p14="http://schemas.microsoft.com/office/powerpoint/2010/main" val="78246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743A-A855-4791-A2E2-E3EAFCBE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9128"/>
            <a:ext cx="3898776" cy="1161639"/>
          </a:xfrm>
        </p:spPr>
        <p:txBody>
          <a:bodyPr/>
          <a:lstStyle/>
          <a:p>
            <a:r>
              <a:rPr lang="en-IE" dirty="0"/>
              <a:t>Vector Table – Getting to the ISR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150E0-11E9-49FD-A6C8-29FC4D4F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1F6E-762C-4A36-8B14-4A4795AE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AA3BC-15FE-49AA-AB34-DB3E806C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29</a:t>
            </a:fld>
            <a:endParaRPr lang="en-IE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23B5F-954D-4157-B4C3-3C049670C48B}"/>
              </a:ext>
            </a:extLst>
          </p:cNvPr>
          <p:cNvSpPr txBox="1"/>
          <p:nvPr/>
        </p:nvSpPr>
        <p:spPr>
          <a:xfrm>
            <a:off x="241975" y="2305033"/>
            <a:ext cx="2133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If we were using the Timer8 Capture Compare Interrupt, its ISR start address would go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F44D0-089B-45B7-AE9B-AF4FB888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316494"/>
            <a:ext cx="6715125" cy="39909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9DCEBF-24F1-4D1C-BECC-C82BC98F30A3}"/>
              </a:ext>
            </a:extLst>
          </p:cNvPr>
          <p:cNvCxnSpPr>
            <a:cxnSpLocks/>
          </p:cNvCxnSpPr>
          <p:nvPr/>
        </p:nvCxnSpPr>
        <p:spPr>
          <a:xfrm flipV="1">
            <a:off x="2051720" y="3036086"/>
            <a:ext cx="1728192" cy="39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0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49CE1E4-B8E5-47C5-814D-3EB5EBE21554}" type="slidenum">
              <a:rPr lang="en-GB" altLang="en-US" sz="1200">
                <a:latin typeface="Arial" panose="020B0604020202020204" pitchFamily="34" charset="0"/>
              </a:rPr>
              <a:pPr/>
              <a:t>3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7813"/>
            <a:ext cx="8785225" cy="630237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 dirty="0"/>
              <a:t>After these lectures you should be able to: </a:t>
            </a:r>
            <a:endParaRPr lang="en-GB" alt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dirty="0"/>
              <a:t>Initialise and use the NVIC and peripheral interrupt control and status registers to create interrupt-driven code</a:t>
            </a:r>
          </a:p>
        </p:txBody>
      </p:sp>
    </p:spTree>
    <p:extLst>
      <p:ext uri="{BB962C8B-B14F-4D97-AF65-F5344CB8AC3E}">
        <p14:creationId xmlns:p14="http://schemas.microsoft.com/office/powerpoint/2010/main" val="10110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8A15-CEFB-4CB3-A2FD-F2DBF6B2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 Saving on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7FC9-A81C-491B-BAEB-2C558D97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Exceptions and Interrupts are asynchronous to program execution – can happen anytime</a:t>
            </a:r>
          </a:p>
          <a:p>
            <a:r>
              <a:rPr lang="en-IE" dirty="0"/>
              <a:t>Need to ensure that the interrupted code can resume – it’s essential to save at least some registers when the ISR is accepted</a:t>
            </a:r>
          </a:p>
          <a:p>
            <a:pPr lvl="1"/>
            <a:r>
              <a:rPr lang="en-IE" dirty="0"/>
              <a:t>The saved registers include CPSR, PC, LR (Link Register), R12, and R0-R3</a:t>
            </a:r>
          </a:p>
          <a:p>
            <a:pPr lvl="1"/>
            <a:r>
              <a:rPr lang="en-IE" dirty="0"/>
              <a:t>Register saving in accordance with the Arm Architectural Procedure Call Standard (AAPCS)</a:t>
            </a:r>
          </a:p>
          <a:p>
            <a:pPr lvl="1"/>
            <a:r>
              <a:rPr lang="en-IE" dirty="0"/>
              <a:t>If the ISR uses other registers it must save these too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F4EB-80DD-42E9-AA68-49F0FA6D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A840B-EB1C-41A7-93F2-BB30220E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A0C5C-A3AF-4CAE-A5AE-DE480CC0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30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817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Cortex-M Interrupt Stack Frame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31</a:t>
            </a:fld>
            <a:endParaRPr lang="en-I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60" y="1052736"/>
            <a:ext cx="4394200" cy="43756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4089" y="1196752"/>
            <a:ext cx="3322712" cy="203132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The key point is that this uses the same register saving/restoring convention used by ARM for calling functions: the Arm Architectural Procedure Call Standard (AAPCS)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D648C-C80D-44E3-A4FF-6CCE917EC88A}"/>
              </a:ext>
            </a:extLst>
          </p:cNvPr>
          <p:cNvSpPr txBox="1"/>
          <p:nvPr/>
        </p:nvSpPr>
        <p:spPr>
          <a:xfrm>
            <a:off x="5171493" y="4005064"/>
            <a:ext cx="3707904" cy="16312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FFFF00"/>
                </a:solidFill>
              </a:rPr>
              <a:t>This means that ISRs can be written as normal C functions</a:t>
            </a:r>
          </a:p>
          <a:p>
            <a:r>
              <a:rPr lang="en-IE" sz="2000" dirty="0">
                <a:solidFill>
                  <a:srgbClr val="FFFF00"/>
                </a:solidFill>
              </a:rPr>
              <a:t>Unlike other CPUs which need pragmas or other keywords for ISRs</a:t>
            </a:r>
          </a:p>
        </p:txBody>
      </p:sp>
    </p:spTree>
    <p:extLst>
      <p:ext uri="{BB962C8B-B14F-4D97-AF65-F5344CB8AC3E}">
        <p14:creationId xmlns:p14="http://schemas.microsoft.com/office/powerpoint/2010/main" val="7592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FFAE-CE7B-4CAC-A30D-18E9280F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Cortex-M Processor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BC69C-4BF9-4F0D-ADDD-32437680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Cortex-M can run in one of two modes: Thread Mode and Handler Mode</a:t>
            </a:r>
          </a:p>
          <a:p>
            <a:r>
              <a:rPr lang="en-IE" dirty="0"/>
              <a:t>Thread Mode: Cortex-M goes into Thread Mode on Reset. Big majority of applications run in thread mode</a:t>
            </a:r>
          </a:p>
          <a:p>
            <a:r>
              <a:rPr lang="en-IE" dirty="0"/>
              <a:t>Handler Mode: Cortex-M switches to Thread Mode on entry to an exception/ISR (except Reset), returns to Thread Mode on return</a:t>
            </a:r>
          </a:p>
          <a:p>
            <a:r>
              <a:rPr lang="en-IE" dirty="0"/>
              <a:t>When returning from Handler Mode, Cortex-M restores the registers saved on ISR entry (see previous slide)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BAF93-9818-4AA3-B816-6347FBF1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4DBF1-9130-49EC-9C69-688984D4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5402-96A6-4D5E-BA30-BC972ADD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798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B3FC-A050-47DE-B7B1-F3D426B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Cortex-M: Two Stack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21789-9ADA-41F6-9E8C-AEB16AFA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It’s useful to have a stack pointer for the system and one for the thread</a:t>
            </a:r>
          </a:p>
          <a:p>
            <a:r>
              <a:rPr lang="en-IE" dirty="0"/>
              <a:t>PSP (Processor Stack Pointer) – thread mode</a:t>
            </a:r>
          </a:p>
          <a:p>
            <a:r>
              <a:rPr lang="en-IE" dirty="0"/>
              <a:t>MSP (Main Stack Pointer) – Exception handlers (and OS kernel if used)</a:t>
            </a:r>
          </a:p>
          <a:p>
            <a:r>
              <a:rPr lang="en-IE" dirty="0"/>
              <a:t>The ASP bit of  the CONTROL register can be used to decide which SP is used as R13</a:t>
            </a:r>
          </a:p>
          <a:p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DE3DA-16D7-412F-A06A-B1593DEF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990E-F7BF-4012-A56F-09EC72D2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822F0-269B-44BF-BE42-DE7B917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9609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C360-8F3A-471D-ABB4-378586E1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Privileged and Unprivileged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E4030-D883-49FB-9FAF-9D037E63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Privileged/Unprivileged Levels allow some registers and some memory to be protected</a:t>
            </a:r>
          </a:p>
          <a:p>
            <a:pPr lvl="1"/>
            <a:r>
              <a:rPr lang="en-IE" dirty="0" err="1"/>
              <a:t>SysTick</a:t>
            </a:r>
            <a:r>
              <a:rPr lang="en-IE" dirty="0"/>
              <a:t>, NVIC and some other system resources are only accessible in Privileged Mode</a:t>
            </a:r>
          </a:p>
          <a:p>
            <a:pPr lvl="1"/>
            <a:r>
              <a:rPr lang="en-IE" dirty="0"/>
              <a:t>Instructions MSR, MRS can only be executed in Privileged Mode </a:t>
            </a:r>
          </a:p>
          <a:p>
            <a:pPr lvl="1"/>
            <a:r>
              <a:rPr lang="en-IE" dirty="0"/>
              <a:t>Exception Handlers and ISRs can only be executed in Privileged Mode</a:t>
            </a:r>
          </a:p>
          <a:p>
            <a:pPr lvl="1"/>
            <a:r>
              <a:rPr lang="en-IE" dirty="0"/>
              <a:t>CONTROL Register can only be accessed in Privileged Mode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A914E-7157-4CDA-BE30-BF0DC672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3D686-5274-4B12-A20B-E737CD89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3E68C-82A1-4F30-99B3-0D41C08D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34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EC222-890A-48C0-A9C8-C5E0A50582EB}"/>
              </a:ext>
            </a:extLst>
          </p:cNvPr>
          <p:cNvSpPr txBox="1"/>
          <p:nvPr/>
        </p:nvSpPr>
        <p:spPr>
          <a:xfrm>
            <a:off x="597724" y="5623398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For small applications we mostly stay in Privileged Mode</a:t>
            </a:r>
          </a:p>
        </p:txBody>
      </p:sp>
    </p:spTree>
    <p:extLst>
      <p:ext uri="{BB962C8B-B14F-4D97-AF65-F5344CB8AC3E}">
        <p14:creationId xmlns:p14="http://schemas.microsoft.com/office/powerpoint/2010/main" val="35528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6DEE-5415-46B9-AE65-C4AAE61F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Privilege Levels and Processor Modes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66190-41F2-4B09-9CD1-FB2760D1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79A58-D40F-4098-B10D-EE12B9E5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78D44-DDD8-4356-991E-CA91606F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35</a:t>
            </a:fld>
            <a:endParaRPr lang="en-IE" altLang="en-US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D9714AD9-87A5-4570-8E48-A50D9B549C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544226"/>
              </p:ext>
            </p:extLst>
          </p:nvPr>
        </p:nvGraphicFramePr>
        <p:xfrm>
          <a:off x="62834" y="1050284"/>
          <a:ext cx="9001000" cy="168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6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9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Processor Mode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Software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Privilege level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Thread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Applications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Privileged and Unprivileged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Handler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ISR for Exceptions and IRQs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Always Privileged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6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 Thread mode, use bit 0 of the CONTROL register to select Privileged or Unprivileged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6625C214-AEFD-4E12-91B2-B4BFED6D3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360417"/>
              </p:ext>
            </p:extLst>
          </p:nvPr>
        </p:nvGraphicFramePr>
        <p:xfrm>
          <a:off x="18030" y="3401910"/>
          <a:ext cx="9125970" cy="2699004"/>
        </p:xfrm>
        <a:graphic>
          <a:graphicData uri="http://schemas.openxmlformats.org/drawingml/2006/table">
            <a:tbl>
              <a:tblPr firstRow="1" firstCol="1" bandRow="1"/>
              <a:tblGrid>
                <a:gridCol w="912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nPRIV</a:t>
                      </a: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(Privilege):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Defines the Thread mode privilege level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0:	Privileged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1: 	Unprivileged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Active Stack Pointer (ASP):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Defines the currently active stack pointer (ASP = SPSEL)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0:	MSP is the current stack pointer.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1: 	PSP is the current stack pointer.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Floating Point Context Active (FPCA)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0:	No floating point context active.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1: 	Floating point context active.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7" descr="F7-6_ControlRegister.jpg">
            <a:extLst>
              <a:ext uri="{FF2B5EF4-FFF2-40B4-BE49-F238E27FC236}">
                <a16:creationId xmlns:a16="http://schemas.microsoft.com/office/drawing/2014/main" id="{92C120BC-95BB-4C31-A8D9-79C706CC6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348" y="3528574"/>
            <a:ext cx="471120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7224B-61EB-43C8-ABD7-A54C71A13E0A}"/>
              </a:ext>
            </a:extLst>
          </p:cNvPr>
          <p:cNvSpPr txBox="1"/>
          <p:nvPr/>
        </p:nvSpPr>
        <p:spPr>
          <a:xfrm>
            <a:off x="90307" y="2938468"/>
            <a:ext cx="2813719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rgbClr val="FFFF00"/>
                </a:solidFill>
              </a:rPr>
              <a:t>CONTROL REGISTER</a:t>
            </a:r>
          </a:p>
        </p:txBody>
      </p:sp>
    </p:spTree>
    <p:extLst>
      <p:ext uri="{BB962C8B-B14F-4D97-AF65-F5344CB8AC3E}">
        <p14:creationId xmlns:p14="http://schemas.microsoft.com/office/powerpoint/2010/main" val="12116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50AB-4ACB-46F0-B5DD-D15AC34D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Practical Applications: GPIO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01AC-555A-400F-90E6-633E03E78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Earlier examples polled the level of an input pin to do some action</a:t>
            </a:r>
          </a:p>
          <a:p>
            <a:pPr lvl="1"/>
            <a:r>
              <a:rPr lang="en-IE" dirty="0"/>
              <a:t>Very wasteful on CPU time</a:t>
            </a:r>
          </a:p>
          <a:p>
            <a:r>
              <a:rPr lang="en-IE" dirty="0"/>
              <a:t>So in this example, we allow a change on the GPIO pin to trigger an interrupt</a:t>
            </a:r>
          </a:p>
          <a:p>
            <a:pPr lvl="1"/>
            <a:r>
              <a:rPr lang="en-IE" dirty="0"/>
              <a:t>Frees up the CPU</a:t>
            </a:r>
          </a:p>
          <a:p>
            <a:r>
              <a:rPr lang="en-IE" dirty="0"/>
              <a:t>GPIO interrupts come through </a:t>
            </a:r>
            <a:r>
              <a:rPr lang="en-IE" dirty="0" err="1"/>
              <a:t>EXTIx</a:t>
            </a:r>
            <a:r>
              <a:rPr lang="en-IE" dirty="0"/>
              <a:t> Interrupts, Scattered through the Vector Table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F762-E295-42C4-A242-060E8D8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52912-850F-4167-8219-436CFA26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EBF6-09C0-4E64-A3E1-53B3F4BA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524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19FC-B043-4EC6-8AB6-182623C5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EXTI Interrupts in the Vector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7D504-3AC6-47F5-84CC-E8D8A3FB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C0CB1-9601-430F-A2B2-972C88C5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3637-A564-4606-AB4D-81251FE0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37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12039-BCBD-421C-87B7-78B53A405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868008"/>
            <a:ext cx="6804851" cy="3911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1519B2-89E4-4B3B-B8AD-84887E1B6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972562"/>
            <a:ext cx="6789420" cy="748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AB06E3-161A-43B6-A2F2-C0D19E60D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18" y="5913863"/>
            <a:ext cx="6797135" cy="7483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FF00D9-7C23-49E4-80C2-7592671E177F}"/>
              </a:ext>
            </a:extLst>
          </p:cNvPr>
          <p:cNvSpPr txBox="1"/>
          <p:nvPr/>
        </p:nvSpPr>
        <p:spPr>
          <a:xfrm>
            <a:off x="7740353" y="154093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/>
              <a:t>EXTIx</a:t>
            </a:r>
            <a:r>
              <a:rPr lang="en-IE" dirty="0"/>
              <a:t> Interrupts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A2C9FD-8520-42E8-B151-C5D6E3DF22C7}"/>
              </a:ext>
            </a:extLst>
          </p:cNvPr>
          <p:cNvSpPr txBox="1"/>
          <p:nvPr/>
        </p:nvSpPr>
        <p:spPr>
          <a:xfrm>
            <a:off x="7959060" y="360437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One each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40853E-1B9E-497E-BE64-BC881296BA6C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5868144" y="3604374"/>
            <a:ext cx="209091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FB6199E-E60F-4F2B-A8AB-112B2E77A792}"/>
              </a:ext>
            </a:extLst>
          </p:cNvPr>
          <p:cNvSpPr txBox="1"/>
          <p:nvPr/>
        </p:nvSpPr>
        <p:spPr>
          <a:xfrm>
            <a:off x="7740353" y="45091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Groups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3AC5AB-4833-43F7-83B8-CBF6F058323E}"/>
              </a:ext>
            </a:extLst>
          </p:cNvPr>
          <p:cNvCxnSpPr/>
          <p:nvPr/>
        </p:nvCxnSpPr>
        <p:spPr>
          <a:xfrm flipH="1">
            <a:off x="5796136" y="4878452"/>
            <a:ext cx="1944217" cy="46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D10ADF-39B5-4E25-BD81-205A2E974BC4}"/>
              </a:ext>
            </a:extLst>
          </p:cNvPr>
          <p:cNvCxnSpPr>
            <a:stCxn id="22" idx="2"/>
          </p:cNvCxnSpPr>
          <p:nvPr/>
        </p:nvCxnSpPr>
        <p:spPr>
          <a:xfrm flipH="1">
            <a:off x="5724128" y="4878452"/>
            <a:ext cx="2486867" cy="136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C7E5-38D2-466C-84A9-C9748FAF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Enabling an EXTI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7000-812E-4D10-AC18-25BED381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051"/>
            <a:ext cx="8229600" cy="3097014"/>
          </a:xfrm>
        </p:spPr>
        <p:txBody>
          <a:bodyPr/>
          <a:lstStyle/>
          <a:p>
            <a:r>
              <a:rPr lang="en-IE" dirty="0"/>
              <a:t>Find the right pin</a:t>
            </a:r>
          </a:p>
          <a:p>
            <a:r>
              <a:rPr lang="en-IE" dirty="0"/>
              <a:t>Enable Interrupt Requests from the pin through the peripheral control registers</a:t>
            </a:r>
          </a:p>
          <a:p>
            <a:r>
              <a:rPr lang="en-IE" dirty="0"/>
              <a:t>General (global) interrupt enable through NVIC</a:t>
            </a:r>
          </a:p>
          <a:p>
            <a:r>
              <a:rPr lang="en-IE" dirty="0"/>
              <a:t>Find the Pin: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AB1E-99F4-4E3C-815E-2A805D48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8FFCB-C474-4458-B49E-DF51F60E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2360E-52CC-4C69-B11A-918832DB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38</a:t>
            </a:fld>
            <a:endParaRPr lang="en-IE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788623-4A92-438B-BEA9-72A27A5D8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76503"/>
            <a:ext cx="6705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6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B742-A7FD-405E-9056-4F47F6BC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2"/>
            <a:ext cx="3042843" cy="1655911"/>
          </a:xfrm>
        </p:spPr>
        <p:txBody>
          <a:bodyPr/>
          <a:lstStyle/>
          <a:p>
            <a:r>
              <a:rPr lang="en-IE" dirty="0"/>
              <a:t>Find the Pin – EXTI mapping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68667-1256-40BD-B50C-F9CF0F74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45886-0EAF-44C3-AB69-A9795014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98DD2-A910-4D2A-871D-2653E3EF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39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BF083-9B5B-464D-BAFC-2E937CCF5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43" y="-3654"/>
            <a:ext cx="5453457" cy="6704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BE35DC-92EC-4543-A982-CEC727BA93DA}"/>
              </a:ext>
            </a:extLst>
          </p:cNvPr>
          <p:cNvSpPr txBox="1"/>
          <p:nvPr/>
        </p:nvSpPr>
        <p:spPr>
          <a:xfrm>
            <a:off x="190500" y="1845206"/>
            <a:ext cx="33095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One of PA0, PB0 etc is directed onto EXTI0 according to the setting of EXTI0[3:0] in SYSCFG_EXTCR1</a:t>
            </a:r>
          </a:p>
          <a:p>
            <a:endParaRPr lang="en-IE" sz="1600" dirty="0"/>
          </a:p>
          <a:p>
            <a:r>
              <a:rPr lang="en-IE" sz="1600" dirty="0"/>
              <a:t>PA1, PB1 etc set by EXTI1[3:0]</a:t>
            </a:r>
          </a:p>
          <a:p>
            <a:r>
              <a:rPr lang="en-IE" sz="1600" dirty="0"/>
              <a:t>Etc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79FB67-A181-4481-B38B-63DDEB67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5064"/>
            <a:ext cx="4614591" cy="16247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7931FB-354E-4049-9C25-FC62EC667CF2}"/>
              </a:ext>
            </a:extLst>
          </p:cNvPr>
          <p:cNvSpPr txBox="1"/>
          <p:nvPr/>
        </p:nvSpPr>
        <p:spPr>
          <a:xfrm>
            <a:off x="58640" y="5641958"/>
            <a:ext cx="380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Part of a long table. </a:t>
            </a:r>
          </a:p>
          <a:p>
            <a:r>
              <a:rPr lang="en-IE" sz="1600" dirty="0"/>
              <a:t>EXTI &gt; 16 are used for other purposes </a:t>
            </a:r>
          </a:p>
        </p:txBody>
      </p:sp>
    </p:spTree>
    <p:extLst>
      <p:ext uri="{BB962C8B-B14F-4D97-AF65-F5344CB8AC3E}">
        <p14:creationId xmlns:p14="http://schemas.microsoft.com/office/powerpoint/2010/main" val="1122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Polling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050"/>
            <a:ext cx="4546848" cy="5222875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The processor </a:t>
            </a:r>
          </a:p>
          <a:p>
            <a:r>
              <a:rPr lang="en-IE" dirty="0"/>
              <a:t>Waits until there is data ready for processing</a:t>
            </a:r>
          </a:p>
          <a:p>
            <a:r>
              <a:rPr lang="en-IE" dirty="0"/>
              <a:t>Processes it</a:t>
            </a:r>
          </a:p>
          <a:p>
            <a:r>
              <a:rPr lang="en-IE" dirty="0"/>
              <a:t>Then waits again</a:t>
            </a:r>
          </a:p>
          <a:p>
            <a:r>
              <a:rPr lang="en-IE" dirty="0"/>
              <a:t>Very easy to setup</a:t>
            </a:r>
          </a:p>
          <a:p>
            <a:r>
              <a:rPr lang="en-IE" dirty="0"/>
              <a:t>Works well for simple tasks</a:t>
            </a:r>
          </a:p>
          <a:p>
            <a:r>
              <a:rPr lang="en-IE" dirty="0"/>
              <a:t>Inefficient and power hungry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</a:t>
            </a:fld>
            <a:endParaRPr lang="en-I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620688"/>
            <a:ext cx="5308601" cy="41848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65295" y="4930596"/>
            <a:ext cx="3025315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This approach (including the next slide) is what we have been doing up to now</a:t>
            </a:r>
          </a:p>
          <a:p>
            <a:r>
              <a:rPr lang="en-IE" dirty="0">
                <a:solidFill>
                  <a:srgbClr val="FFFF00"/>
                </a:solidFill>
              </a:rPr>
              <a:t>Very wasteful on time</a:t>
            </a:r>
          </a:p>
        </p:txBody>
      </p:sp>
    </p:spTree>
    <p:extLst>
      <p:ext uri="{BB962C8B-B14F-4D97-AF65-F5344CB8AC3E}">
        <p14:creationId xmlns:p14="http://schemas.microsoft.com/office/powerpoint/2010/main" val="128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694B-75BE-4A39-B410-81EDB0AD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SYSCFG_EXTICR1&amp;2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E2075-1904-4965-B191-8C292C49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34A69-2D87-4EB7-BFBD-08C8F57F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244F1-392E-473D-8CFA-94F0C6AF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40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4A6C2-3393-4A9C-8C0C-65E799DFF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52" y="875438"/>
            <a:ext cx="7342061" cy="2535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138549-886A-4DE3-A450-3580628FF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555302"/>
            <a:ext cx="7317200" cy="29169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42431" y="1340768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Referred to as SYSCFG-&gt;EXTICR[0]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4708051" y="4230251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Referred to as SYSCFG-&gt;EXTICR[1]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314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694B-75BE-4A39-B410-81EDB0AD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SYSCFG_EXTICR1&amp;2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E2075-1904-4965-B191-8C292C49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34A69-2D87-4EB7-BFBD-08C8F57F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244F1-392E-473D-8CFA-94F0C6AF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41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4A6C2-3393-4A9C-8C0C-65E799DFF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52" y="875438"/>
            <a:ext cx="7342061" cy="2535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138549-886A-4DE3-A450-3580628FF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555302"/>
            <a:ext cx="7317200" cy="291693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1BAC20-594F-4F5B-B013-39B2ED8482E0}"/>
              </a:ext>
            </a:extLst>
          </p:cNvPr>
          <p:cNvCxnSpPr>
            <a:cxnSpLocks/>
          </p:cNvCxnSpPr>
          <p:nvPr/>
        </p:nvCxnSpPr>
        <p:spPr>
          <a:xfrm flipH="1">
            <a:off x="3124200" y="3621026"/>
            <a:ext cx="511696" cy="1932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7223BB-E320-43AC-A1F6-294C465FDE0A}"/>
              </a:ext>
            </a:extLst>
          </p:cNvPr>
          <p:cNvSpPr txBox="1"/>
          <p:nvPr/>
        </p:nvSpPr>
        <p:spPr>
          <a:xfrm>
            <a:off x="3611666" y="3814975"/>
            <a:ext cx="398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Recall: PA6 is the Shield Pushbutton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B8D0D4-032B-4FA6-A412-8A0C02C3E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871" y="1085280"/>
            <a:ext cx="6248400" cy="244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AEB649-18E5-41A3-A113-8E7E9DB4B053}"/>
              </a:ext>
            </a:extLst>
          </p:cNvPr>
          <p:cNvSpPr txBox="1"/>
          <p:nvPr/>
        </p:nvSpPr>
        <p:spPr>
          <a:xfrm>
            <a:off x="5855071" y="1916777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Sample EXTI Field</a:t>
            </a:r>
          </a:p>
          <a:p>
            <a:r>
              <a:rPr lang="en-IE" dirty="0"/>
              <a:t>Others are similar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29B59-D61F-407A-9461-94EEE2831595}"/>
              </a:ext>
            </a:extLst>
          </p:cNvPr>
          <p:cNvSpPr txBox="1"/>
          <p:nvPr/>
        </p:nvSpPr>
        <p:spPr>
          <a:xfrm>
            <a:off x="3820182" y="4175690"/>
            <a:ext cx="426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SYSCFG-&gt;EXTICR[1] &amp;= </a:t>
            </a:r>
            <a:r>
              <a:rPr lang="en-IE" dirty="0" smtClean="0"/>
              <a:t>~0x00000f00</a:t>
            </a:r>
            <a:r>
              <a:rPr lang="en-IE" dirty="0"/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3D45C-704C-4FAB-B2BA-E08D23A0CCEB}"/>
              </a:ext>
            </a:extLst>
          </p:cNvPr>
          <p:cNvSpPr txBox="1"/>
          <p:nvPr/>
        </p:nvSpPr>
        <p:spPr>
          <a:xfrm>
            <a:off x="6844620" y="4481617"/>
            <a:ext cx="2395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In fact PA6 is the default</a:t>
            </a:r>
          </a:p>
        </p:txBody>
      </p:sp>
    </p:spTree>
    <p:extLst>
      <p:ext uri="{BB962C8B-B14F-4D97-AF65-F5344CB8AC3E}">
        <p14:creationId xmlns:p14="http://schemas.microsoft.com/office/powerpoint/2010/main" val="39514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4EE6-3BCE-41D5-B280-65AECE9C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Pin Initialisation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B53E5-A8E6-4086-825B-E3CF6F5D2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051"/>
            <a:ext cx="8229600" cy="1152798"/>
          </a:xfrm>
        </p:spPr>
        <p:txBody>
          <a:bodyPr/>
          <a:lstStyle/>
          <a:p>
            <a:r>
              <a:rPr lang="en-IE" dirty="0"/>
              <a:t>We have directed the input pin to EXTI so next: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84CBD-1A1B-49E2-8A46-B3086AA4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298AC-72B2-47E8-AD57-9A187D09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8747A-39F8-4EDD-A03B-7106DAD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42</a:t>
            </a:fld>
            <a:endParaRPr lang="en-IE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6BCA9-5713-4D10-8589-C99F2F78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9"/>
            <a:ext cx="9144000" cy="210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2643-12EE-4591-ACA7-36CAF863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EXTI_IMR1 Register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E4CB-328F-4F3C-8710-C83D93B9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F163-1A42-42CB-B994-52F58D4E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0F71E-7AFD-45B2-B593-5BDAAFE7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43</a:t>
            </a:fld>
            <a:endParaRPr lang="en-IE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4B6224-D2AC-4B2C-BB42-F129F063D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" y="836613"/>
            <a:ext cx="9144000" cy="46608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E25A78-A5D8-4185-B904-7FFE12972585}"/>
              </a:ext>
            </a:extLst>
          </p:cNvPr>
          <p:cNvSpPr txBox="1"/>
          <p:nvPr/>
        </p:nvSpPr>
        <p:spPr>
          <a:xfrm>
            <a:off x="6019800" y="1052736"/>
            <a:ext cx="60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PA6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779BB4-2DA7-48C7-B3D8-F36442CF982F}"/>
              </a:ext>
            </a:extLst>
          </p:cNvPr>
          <p:cNvCxnSpPr>
            <a:stCxn id="10" idx="2"/>
          </p:cNvCxnSpPr>
          <p:nvPr/>
        </p:nvCxnSpPr>
        <p:spPr>
          <a:xfrm flipH="1">
            <a:off x="5652120" y="1422068"/>
            <a:ext cx="669462" cy="171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7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E7CA-F990-41D6-9809-7D0E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Pending 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7FDB3-63DF-44AB-954F-4BAB526D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1098A-A941-4DCF-A2A1-1E2E7F8B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B4B33-CF41-4087-AC44-56E1BA15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44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9173BD-46D1-434C-A609-88816C1C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9" y="928628"/>
            <a:ext cx="7671921" cy="5452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4DC05C-395B-402D-BC72-AD298A654796}"/>
              </a:ext>
            </a:extLst>
          </p:cNvPr>
          <p:cNvSpPr txBox="1"/>
          <p:nvPr/>
        </p:nvSpPr>
        <p:spPr>
          <a:xfrm>
            <a:off x="4320952" y="462386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Pending bits indicate an event occurred</a:t>
            </a:r>
          </a:p>
          <a:p>
            <a:r>
              <a:rPr lang="en-IE" dirty="0"/>
              <a:t>If the corresponding mask bit was set, an interrupt request is asserted</a:t>
            </a:r>
          </a:p>
          <a:p>
            <a:r>
              <a:rPr lang="en-IE" dirty="0"/>
              <a:t>Our software may need to clear the bit on exiting the ISR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7EE99-ACE1-4560-AC3B-F4287AB82A72}"/>
              </a:ext>
            </a:extLst>
          </p:cNvPr>
          <p:cNvSpPr txBox="1"/>
          <p:nvPr/>
        </p:nvSpPr>
        <p:spPr>
          <a:xfrm>
            <a:off x="6030799" y="3698855"/>
            <a:ext cx="2765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Not part of the initialisation but probably used in the ISR</a:t>
            </a:r>
          </a:p>
        </p:txBody>
      </p:sp>
    </p:spTree>
    <p:extLst>
      <p:ext uri="{BB962C8B-B14F-4D97-AF65-F5344CB8AC3E}">
        <p14:creationId xmlns:p14="http://schemas.microsoft.com/office/powerpoint/2010/main" val="2808683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7D4E-8938-47DD-8BF9-2DE07F47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Pin Change causes IRQ?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FD80A-CFD4-46DA-A50B-879D3CDB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46BC3-4AF0-4C44-8D0D-322073E1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5737B-BFB8-4A29-B991-27F9DD26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45</a:t>
            </a:fld>
            <a:endParaRPr lang="en-IE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3178A-3319-4E10-8CC5-0EC9F47CB879}"/>
              </a:ext>
            </a:extLst>
          </p:cNvPr>
          <p:cNvSpPr txBox="1"/>
          <p:nvPr/>
        </p:nvSpPr>
        <p:spPr>
          <a:xfrm>
            <a:off x="457200" y="836613"/>
            <a:ext cx="853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You can select a rising or falling edge on the input pin (or both) as the event that triggers and interrupt request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E9788-2A63-429F-8236-272AF30B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19" y="1643063"/>
            <a:ext cx="84296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785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7D4E-8938-47DD-8BF9-2DE07F47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Pin Change causes IRQ?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FD80A-CFD4-46DA-A50B-879D3CDB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46BC3-4AF0-4C44-8D0D-322073E1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5737B-BFB8-4A29-B991-27F9DD26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46</a:t>
            </a:fld>
            <a:endParaRPr lang="en-IE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3178A-3319-4E10-8CC5-0EC9F47CB879}"/>
              </a:ext>
            </a:extLst>
          </p:cNvPr>
          <p:cNvSpPr txBox="1"/>
          <p:nvPr/>
        </p:nvSpPr>
        <p:spPr>
          <a:xfrm>
            <a:off x="457200" y="836613"/>
            <a:ext cx="853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You can select a rising or falling edge on the input pin (or both) as the event that triggers and interrupt request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14CB59-3E13-45BB-8F4F-3F6421FB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482944"/>
            <a:ext cx="8429625" cy="981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A5D582-801E-4F84-9A04-2531E0672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2498280"/>
            <a:ext cx="8486775" cy="3533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F60833-0620-4D22-874B-D982A02BC211}"/>
              </a:ext>
            </a:extLst>
          </p:cNvPr>
          <p:cNvSpPr txBox="1"/>
          <p:nvPr/>
        </p:nvSpPr>
        <p:spPr>
          <a:xfrm>
            <a:off x="5470728" y="1756926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Now we have the events defined</a:t>
            </a:r>
          </a:p>
          <a:p>
            <a:r>
              <a:rPr lang="en-IE" dirty="0"/>
              <a:t>Next step is use the NVIC</a:t>
            </a:r>
          </a:p>
        </p:txBody>
      </p:sp>
    </p:spTree>
    <p:extLst>
      <p:ext uri="{BB962C8B-B14F-4D97-AF65-F5344CB8AC3E}">
        <p14:creationId xmlns:p14="http://schemas.microsoft.com/office/powerpoint/2010/main" val="1570567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D7F6-0E02-4669-95FC-113CEDD1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NVIC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0C5D-93E2-40C0-86DE-C8AD637C3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Nested Vector Interrupt Controller is the overall interrupt controller</a:t>
            </a:r>
          </a:p>
          <a:p>
            <a:r>
              <a:rPr lang="en-IE" dirty="0"/>
              <a:t>Also sets priorities</a:t>
            </a:r>
          </a:p>
          <a:p>
            <a:r>
              <a:rPr lang="en-IE" dirty="0"/>
              <a:t>Each IRQ has an enable bit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E36FB-972D-4103-9970-05B25DE2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A898-564A-476C-A52B-D0B6A845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DC1E-A8BA-42F6-BA3D-AC470E1F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540651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B0C0-C293-4494-812D-770999F5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NVIC ISER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DBCFE-2EBC-4761-A512-52A985C9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64424-271C-496E-9B44-70BD9462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44E7F-6A6B-42F9-990C-0B0BC6C1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48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1D956-C5AB-41A7-9890-A44B715DB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967"/>
            <a:ext cx="9144000" cy="597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4FA974-D8A6-465F-83AE-5199FAEAEF57}"/>
              </a:ext>
            </a:extLst>
          </p:cNvPr>
          <p:cNvSpPr txBox="1"/>
          <p:nvPr/>
        </p:nvSpPr>
        <p:spPr>
          <a:xfrm>
            <a:off x="6019800" y="477379"/>
            <a:ext cx="3016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register is described in the 476RG Programming Manual, not the Reference Manual, because it’s part of the Cortex 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BA86E-D21A-42C9-AA36-47513A8210E4}"/>
              </a:ext>
            </a:extLst>
          </p:cNvPr>
          <p:cNvSpPr txBox="1"/>
          <p:nvPr/>
        </p:nvSpPr>
        <p:spPr>
          <a:xfrm>
            <a:off x="6372200" y="479715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IRQ6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44DF5E-6AAC-4C22-B47F-2C42CBD26C56}"/>
              </a:ext>
            </a:extLst>
          </p:cNvPr>
          <p:cNvCxnSpPr/>
          <p:nvPr/>
        </p:nvCxnSpPr>
        <p:spPr>
          <a:xfrm flipH="1" flipV="1">
            <a:off x="5508104" y="3645024"/>
            <a:ext cx="864096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690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B0C0-C293-4494-812D-770999F5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NVIC ICER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DBCFE-2EBC-4761-A512-52A985C9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64424-271C-496E-9B44-70BD9462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44E7F-6A6B-42F9-990C-0B0BC6C1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49</a:t>
            </a:fld>
            <a:endParaRPr lang="en-IE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B702A4-D292-45AE-B280-A76E2610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5" y="874006"/>
            <a:ext cx="8582025" cy="53435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44DF5E-6AAC-4C22-B47F-2C42CBD26C56}"/>
              </a:ext>
            </a:extLst>
          </p:cNvPr>
          <p:cNvCxnSpPr/>
          <p:nvPr/>
        </p:nvCxnSpPr>
        <p:spPr>
          <a:xfrm flipH="1" flipV="1">
            <a:off x="5508104" y="3645024"/>
            <a:ext cx="864096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1BA86E-D21A-42C9-AA36-47513A8210E4}"/>
              </a:ext>
            </a:extLst>
          </p:cNvPr>
          <p:cNvSpPr txBox="1"/>
          <p:nvPr/>
        </p:nvSpPr>
        <p:spPr>
          <a:xfrm>
            <a:off x="6372200" y="479715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IRQ6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FA974-D8A6-465F-83AE-5199FAEAEF57}"/>
              </a:ext>
            </a:extLst>
          </p:cNvPr>
          <p:cNvSpPr txBox="1"/>
          <p:nvPr/>
        </p:nvSpPr>
        <p:spPr>
          <a:xfrm>
            <a:off x="4562161" y="5349115"/>
            <a:ext cx="4256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Previous slide showed that writing 0 to a bit in ISER has no effect</a:t>
            </a:r>
          </a:p>
          <a:p>
            <a:r>
              <a:rPr lang="en-IE" dirty="0"/>
              <a:t>You have to set a bit in ICER to disable the interrupt</a:t>
            </a:r>
          </a:p>
        </p:txBody>
      </p:sp>
    </p:spTree>
    <p:extLst>
      <p:ext uri="{BB962C8B-B14F-4D97-AF65-F5344CB8AC3E}">
        <p14:creationId xmlns:p14="http://schemas.microsoft.com/office/powerpoint/2010/main" val="84383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88912"/>
            <a:ext cx="3682753" cy="1079847"/>
          </a:xfrm>
        </p:spPr>
        <p:txBody>
          <a:bodyPr/>
          <a:lstStyle/>
          <a:p>
            <a:r>
              <a:rPr lang="en-IE" dirty="0"/>
              <a:t>Polling with Multiple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5</a:t>
            </a:fld>
            <a:endParaRPr lang="en-IE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3" y="188913"/>
            <a:ext cx="4473836" cy="633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6759-1DC5-4B42-988E-5CA46828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NVIC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2FCF-8220-48D6-826E-13A768871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is one case where it’s better to use CMSIS Core functions</a:t>
            </a:r>
          </a:p>
          <a:p>
            <a:r>
              <a:rPr lang="en-IE" dirty="0" err="1"/>
              <a:t>NVIC_EnableIRQ</a:t>
            </a:r>
            <a:r>
              <a:rPr lang="en-IE" dirty="0"/>
              <a:t>(Number);</a:t>
            </a:r>
          </a:p>
          <a:p>
            <a:r>
              <a:rPr lang="en-IE" dirty="0" err="1"/>
              <a:t>NVIC_DisableIRQ</a:t>
            </a:r>
            <a:r>
              <a:rPr lang="en-IE" dirty="0"/>
              <a:t>(Number);</a:t>
            </a:r>
          </a:p>
          <a:p>
            <a:r>
              <a:rPr lang="en-IE" dirty="0"/>
              <a:t>__</a:t>
            </a:r>
            <a:r>
              <a:rPr lang="en-IE" dirty="0" err="1"/>
              <a:t>enable_irq</a:t>
            </a:r>
            <a:r>
              <a:rPr lang="en-IE" dirty="0"/>
              <a:t>();  // Global interrupt enable</a:t>
            </a:r>
          </a:p>
          <a:p>
            <a:r>
              <a:rPr lang="en-IE" dirty="0"/>
              <a:t>__</a:t>
            </a:r>
            <a:r>
              <a:rPr lang="en-IE" dirty="0" err="1"/>
              <a:t>disable_irq</a:t>
            </a:r>
            <a:r>
              <a:rPr lang="en-IE" dirty="0"/>
              <a:t>(); // Global interrupt disable</a:t>
            </a:r>
          </a:p>
          <a:p>
            <a:endParaRPr lang="en-IE" dirty="0"/>
          </a:p>
          <a:p>
            <a:r>
              <a:rPr lang="en-IE" dirty="0"/>
              <a:t>Without global interrupt enable, no interrupt is accepted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81638-21D5-4E5B-8F2A-C9607A37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AC9AD-13BD-405A-BBC9-90CF6360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8D64B-CC35-4315-95E5-5319A9B5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50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0893461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4E2C-F21D-42C2-BDB1-96FDFAAD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Exception Handler (ISR)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302D2-FC21-4643-A79E-91EB3589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ARM allows ISRs to be written as conventional functions</a:t>
            </a:r>
          </a:p>
          <a:p>
            <a:r>
              <a:rPr lang="en-IE" dirty="0"/>
              <a:t>But we need to use the exact names of the IRQ Handler</a:t>
            </a:r>
          </a:p>
          <a:p>
            <a:r>
              <a:rPr lang="en-IE" dirty="0"/>
              <a:t>Allows the linker to place the start address of our interrupt software in the correct place in the Vector Table</a:t>
            </a:r>
          </a:p>
          <a:p>
            <a:r>
              <a:rPr lang="en-IE" dirty="0"/>
              <a:t>Example Program: </a:t>
            </a:r>
            <a:r>
              <a:rPr lang="en-IE" dirty="0" err="1"/>
              <a:t>Mazidi</a:t>
            </a:r>
            <a:r>
              <a:rPr lang="en-IE" dirty="0"/>
              <a:t> Program 6-1</a:t>
            </a:r>
          </a:p>
          <a:p>
            <a:r>
              <a:rPr lang="en-IE" dirty="0"/>
              <a:t>Also, ported program to L476RG</a:t>
            </a:r>
          </a:p>
          <a:p>
            <a:r>
              <a:rPr lang="en-IE" dirty="0"/>
              <a:t>With CMSIS/</a:t>
            </a:r>
            <a:r>
              <a:rPr lang="en-IE" dirty="0" err="1"/>
              <a:t>CubeMX</a:t>
            </a:r>
            <a:r>
              <a:rPr lang="en-IE" dirty="0"/>
              <a:t> </a:t>
            </a:r>
            <a:r>
              <a:rPr lang="en-IE"/>
              <a:t>and without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D15E2-E9A6-446D-B0E1-3BE5A15C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9689-7F3F-401F-9496-32E47417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FA4AB-DA3F-49F8-849C-FEF20AB9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51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5956946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Polling vs Interrupt Driven Execution</a:t>
            </a:r>
          </a:p>
          <a:p>
            <a:r>
              <a:rPr lang="en-IE" dirty="0"/>
              <a:t>Interrupts in Arm Cortex-M, NVIC</a:t>
            </a:r>
          </a:p>
          <a:p>
            <a:r>
              <a:rPr lang="en-IE" dirty="0"/>
              <a:t>Interrupt Example using GPIO pins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229EC-B66C-4632-8195-EA20139B8410}" type="slidenum">
              <a:rPr lang="en-IE" altLang="en-US" smtClean="0"/>
              <a:pPr>
                <a:defRPr/>
              </a:pPr>
              <a:t>52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9092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20" y="764704"/>
            <a:ext cx="3034680" cy="647700"/>
          </a:xfrm>
        </p:spPr>
        <p:txBody>
          <a:bodyPr/>
          <a:lstStyle/>
          <a:p>
            <a:r>
              <a:rPr lang="en-IE" dirty="0"/>
              <a:t>Interrupt Driven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6</a:t>
            </a:fld>
            <a:endParaRPr lang="en-IE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52400"/>
            <a:ext cx="6350001" cy="65635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520" y="3140968"/>
            <a:ext cx="2322240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Not necessary to enter Sleep Mode or related low power mode</a:t>
            </a:r>
          </a:p>
          <a:p>
            <a:r>
              <a:rPr lang="en-IE" dirty="0">
                <a:solidFill>
                  <a:srgbClr val="FFFF00"/>
                </a:solidFill>
              </a:rPr>
              <a:t>But we could</a:t>
            </a:r>
          </a:p>
        </p:txBody>
      </p:sp>
    </p:spTree>
    <p:extLst>
      <p:ext uri="{BB962C8B-B14F-4D97-AF65-F5344CB8AC3E}">
        <p14:creationId xmlns:p14="http://schemas.microsoft.com/office/powerpoint/2010/main" val="15234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2"/>
            <a:ext cx="2667000" cy="1727919"/>
          </a:xfrm>
        </p:spPr>
        <p:txBody>
          <a:bodyPr/>
          <a:lstStyle/>
          <a:p>
            <a:r>
              <a:rPr lang="en-IE" dirty="0"/>
              <a:t>Combined Interrupt and Polling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7</a:t>
            </a:fld>
            <a:endParaRPr lang="en-I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072" y="120826"/>
            <a:ext cx="5123456" cy="64738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520" y="3140968"/>
            <a:ext cx="2501280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ISRs should be of short duration because they lock out other ISRs (assuming no pre-emption)</a:t>
            </a:r>
          </a:p>
        </p:txBody>
      </p:sp>
    </p:spTree>
    <p:extLst>
      <p:ext uri="{BB962C8B-B14F-4D97-AF65-F5344CB8AC3E}">
        <p14:creationId xmlns:p14="http://schemas.microsoft.com/office/powerpoint/2010/main" val="27831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Autumn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fld id="{64642395-124F-4A1A-A5A1-15BE725668E8}" type="slidenum">
              <a:rPr lang="en-GB" altLang="en-US" sz="1200" smtClean="0">
                <a:latin typeface="Arial" panose="020B0604020202020204" pitchFamily="34" charset="0"/>
              </a:rPr>
              <a:pPr>
                <a:defRPr/>
              </a:pPr>
              <a:t>8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3200"/>
              <a:t>Interrupts and Real Time Systems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IE" dirty="0"/>
              <a:t>So there are many cases in which we need to ensure that when some event occurs it gets immediate attention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dirty="0"/>
              <a:t>Taking the flashing LEDs program as an example, we might want to respond to some new data in the serial port, or maybe the ADC has completed a conversion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dirty="0"/>
              <a:t>Our program has no way to do this, except in a sequential way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dirty="0"/>
              <a:t>Hence we allow the serial port, ADC or some other device to interrupt the current program</a:t>
            </a:r>
          </a:p>
        </p:txBody>
      </p:sp>
    </p:spTree>
    <p:extLst>
      <p:ext uri="{BB962C8B-B14F-4D97-AF65-F5344CB8AC3E}">
        <p14:creationId xmlns:p14="http://schemas.microsoft.com/office/powerpoint/2010/main" val="19431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Autumn 2019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 6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fld id="{B99672A8-B07E-40EA-A0FB-3F2BB666049F}" type="slidenum">
              <a:rPr lang="en-GB" altLang="en-US" sz="1200" smtClean="0">
                <a:latin typeface="Arial" panose="020B0604020202020204" pitchFamily="34" charset="0"/>
              </a:rPr>
              <a:pPr>
                <a:defRPr/>
              </a:pPr>
              <a:t>9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3200"/>
              <a:t>Interrupt Driven I/O</a:t>
            </a:r>
            <a:endParaRPr lang="en-GB" sz="320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46471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IE" sz="2800" dirty="0"/>
              <a:t>An interrupt is a demand for immediate attention: stop what you’re doing and attend to this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sz="2800" dirty="0"/>
              <a:t>E.g. a telephone in everyday life</a:t>
            </a:r>
          </a:p>
          <a:p>
            <a:r>
              <a:rPr lang="en-IE" dirty="0"/>
              <a:t>Interrupts are events typically generated by hardware (e.g., peripherals or external input pins) that cause changes in program flow control outside a normal programmed sequence</a:t>
            </a:r>
          </a:p>
          <a:p>
            <a:pPr lvl="1"/>
            <a:r>
              <a:rPr lang="en-IE" dirty="0"/>
              <a:t>(e.g., to provide service to a peripheral)</a:t>
            </a:r>
            <a:endParaRPr lang="en-GB" sz="2800" dirty="0"/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827584" y="5280486"/>
            <a:ext cx="7200800" cy="69930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extLst/>
        </p:spPr>
        <p:txBody>
          <a:bodyPr wrap="square" lIns="82945" tIns="41473" rIns="82945" bIns="41473">
            <a:spAutoFit/>
          </a:bodyPr>
          <a:lstStyle>
            <a:lvl1pPr defTabSz="828675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IE" altLang="en-US" sz="1600" dirty="0">
                <a:solidFill>
                  <a:srgbClr val="FFC000"/>
                </a:solidFill>
                <a:ea typeface="Arial Unicode MS" pitchFamily="34" charset="-128"/>
              </a:rPr>
              <a:t>Computers provide built-in hardware support for interrupt operations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IE" altLang="en-US" sz="1600" dirty="0">
                <a:solidFill>
                  <a:srgbClr val="FFC000"/>
                </a:solidFill>
                <a:ea typeface="Arial Unicode MS" pitchFamily="34" charset="-128"/>
              </a:rPr>
              <a:t>Competition for the fastest response with the least overhead</a:t>
            </a:r>
            <a:endParaRPr lang="en-GB" altLang="en-US" sz="1600" dirty="0">
              <a:solidFill>
                <a:srgbClr val="FFC000"/>
              </a:solidFill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11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17069</TotalTime>
  <Words>3079</Words>
  <Application>Microsoft Office PowerPoint</Application>
  <PresentationFormat>On-screen Show (4:3)</PresentationFormat>
  <Paragraphs>477</Paragraphs>
  <Slides>52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 Unicode MS</vt:lpstr>
      <vt:lpstr>SimSun</vt:lpstr>
      <vt:lpstr>Arial</vt:lpstr>
      <vt:lpstr>Calibri</vt:lpstr>
      <vt:lpstr>Wingdings</vt:lpstr>
      <vt:lpstr>Edge</vt:lpstr>
      <vt:lpstr>ED5502 Embedded Software</vt:lpstr>
      <vt:lpstr>What we will cover today</vt:lpstr>
      <vt:lpstr>After these lectures you should be able to: </vt:lpstr>
      <vt:lpstr>Polling Loops</vt:lpstr>
      <vt:lpstr>Polling with Multiple Devices</vt:lpstr>
      <vt:lpstr>Interrupt Driven Application</vt:lpstr>
      <vt:lpstr>Combined Interrupt and Polling</vt:lpstr>
      <vt:lpstr>Interrupts and Real Time Systems</vt:lpstr>
      <vt:lpstr>Interrupt Driven I/O</vt:lpstr>
      <vt:lpstr>Interrupts</vt:lpstr>
      <vt:lpstr>Interrupts in ARM: NVIC</vt:lpstr>
      <vt:lpstr>NVIC and exceptions/interrupt sources</vt:lpstr>
      <vt:lpstr>Interrupts in ARM: Cortex-M3/M4 NVIC</vt:lpstr>
      <vt:lpstr>Interrupt (or Exception) Handling</vt:lpstr>
      <vt:lpstr>Exception (Interrupt) Handlers</vt:lpstr>
      <vt:lpstr>Exception Numbering and Priorities</vt:lpstr>
      <vt:lpstr>PowerPoint Presentation</vt:lpstr>
      <vt:lpstr>PowerPoint Presentation</vt:lpstr>
      <vt:lpstr>List of Interrupts</vt:lpstr>
      <vt:lpstr>Cortex-M Exception Priority Levels</vt:lpstr>
      <vt:lpstr>Cortex-M Exception Priority Levels</vt:lpstr>
      <vt:lpstr>Cortex Priority Levels</vt:lpstr>
      <vt:lpstr>List of Interrupts STM32L476RG</vt:lpstr>
      <vt:lpstr>Setting up an Interrupt</vt:lpstr>
      <vt:lpstr>Interrupt Priorities</vt:lpstr>
      <vt:lpstr>Interrupt Priorities</vt:lpstr>
      <vt:lpstr>Vector Table – Getting to the ISR</vt:lpstr>
      <vt:lpstr>Vector Table – Getting to the ISR</vt:lpstr>
      <vt:lpstr>Vector Table – Getting to the ISR</vt:lpstr>
      <vt:lpstr>Context Saving on an Exception</vt:lpstr>
      <vt:lpstr>Cortex-M Interrupt Stack Frame</vt:lpstr>
      <vt:lpstr>Cortex-M Processor Modes</vt:lpstr>
      <vt:lpstr>Cortex-M: Two Stack Pointers</vt:lpstr>
      <vt:lpstr>Privileged and Unprivileged Modes</vt:lpstr>
      <vt:lpstr>Privilege Levels and Processor Modes</vt:lpstr>
      <vt:lpstr>Practical Applications: GPIO Interrupts</vt:lpstr>
      <vt:lpstr>EXTI Interrupts in the Vector Table</vt:lpstr>
      <vt:lpstr>Enabling an EXTI interrupt</vt:lpstr>
      <vt:lpstr>Find the Pin – EXTI mapping</vt:lpstr>
      <vt:lpstr>SYSCFG_EXTICR1&amp;2 Registers</vt:lpstr>
      <vt:lpstr>SYSCFG_EXTICR1&amp;2 Registers</vt:lpstr>
      <vt:lpstr>GPIO Pin Initialisation steps</vt:lpstr>
      <vt:lpstr>EXTI_IMR1 Register</vt:lpstr>
      <vt:lpstr>Pending Register</vt:lpstr>
      <vt:lpstr>What Pin Change causes IRQ?</vt:lpstr>
      <vt:lpstr>What Pin Change causes IRQ?</vt:lpstr>
      <vt:lpstr>NVIC Setting</vt:lpstr>
      <vt:lpstr>NVIC ISER Registers</vt:lpstr>
      <vt:lpstr>NVIC ICER Registers</vt:lpstr>
      <vt:lpstr>NVIC Setting</vt:lpstr>
      <vt:lpstr>Exception Handler (ISR)</vt:lpstr>
      <vt:lpstr>Summary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Systems Organisation</dc:title>
  <dc:creator>CiaranMacNamee Dept ECE</dc:creator>
  <cp:lastModifiedBy>Ciaran.MacNamee</cp:lastModifiedBy>
  <cp:revision>615</cp:revision>
  <cp:lastPrinted>2019-01-27T15:29:49Z</cp:lastPrinted>
  <dcterms:created xsi:type="dcterms:W3CDTF">2012-09-05T13:54:38Z</dcterms:created>
  <dcterms:modified xsi:type="dcterms:W3CDTF">2019-03-13T16:38:45Z</dcterms:modified>
</cp:coreProperties>
</file>