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450" r:id="rId3"/>
    <p:sldId id="258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5" r:id="rId13"/>
    <p:sldId id="656" r:id="rId14"/>
    <p:sldId id="630" r:id="rId15"/>
    <p:sldId id="412" r:id="rId16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48"/>
    </p:cViewPr>
  </p:sorterViewPr>
  <p:notesViewPr>
    <p:cSldViewPr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10/03/2019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A60AA1-72FF-4575-BEF9-8E82DBF542BD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9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9: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More STM32 Interrupts: PA6 with </a:t>
            </a:r>
            <a:r>
              <a:rPr lang="en-IE" altLang="en-US" sz="2400" dirty="0" err="1"/>
              <a:t>CubeMX</a:t>
            </a:r>
            <a:endParaRPr lang="en-IE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USART, Timers, ADC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2829-91BE-42E7-981D-373C4661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TrueStudio</a:t>
            </a:r>
            <a:r>
              <a:rPr lang="en-IE" dirty="0"/>
              <a:t>: Generated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144B7-126D-4F68-B2FE-FD7BFA00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41F48-3768-491D-BF21-19FBC1B6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FA094-6275-490E-A17A-9D36869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10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1F8AC-E27E-49BC-9EBD-1368A2C4F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0728"/>
            <a:ext cx="7176066" cy="2671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46FF-EFA6-4645-9188-E31BBDDBF23B}"/>
              </a:ext>
            </a:extLst>
          </p:cNvPr>
          <p:cNvSpPr txBox="1"/>
          <p:nvPr/>
        </p:nvSpPr>
        <p:spPr>
          <a:xfrm>
            <a:off x="4572000" y="119675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is as we have seen before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BE3E3-1732-4522-84E0-B11C2625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68216"/>
            <a:ext cx="6079138" cy="2181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D03ACE-8A51-4A34-A5F7-F0DD800BF96B}"/>
              </a:ext>
            </a:extLst>
          </p:cNvPr>
          <p:cNvSpPr txBox="1"/>
          <p:nvPr/>
        </p:nvSpPr>
        <p:spPr>
          <a:xfrm>
            <a:off x="4889738" y="47656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is new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BD9A57-4C2B-47FD-9B0B-E05771B03A42}"/>
              </a:ext>
            </a:extLst>
          </p:cNvPr>
          <p:cNvCxnSpPr>
            <a:cxnSpLocks/>
          </p:cNvCxnSpPr>
          <p:nvPr/>
        </p:nvCxnSpPr>
        <p:spPr>
          <a:xfrm flipH="1">
            <a:off x="3995936" y="4941168"/>
            <a:ext cx="792088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2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BC6-21C9-4AB7-9026-CBBAEB44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TrueStudio</a:t>
            </a:r>
            <a:r>
              <a:rPr lang="en-IE" dirty="0"/>
              <a:t>: stm32l4xx_it.c generated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1F3C6-9FAE-4D8D-8676-D9F5D9C9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CD6A7-61BA-4961-8AB4-9091EDBF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B4A4B-20F4-4C45-B662-9781D06A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25B29-2B03-47BC-99DD-3A4B8726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585912"/>
            <a:ext cx="9096375" cy="3686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5EEB18-1116-4E65-943A-9D549749B3FB}"/>
              </a:ext>
            </a:extLst>
          </p:cNvPr>
          <p:cNvSpPr txBox="1"/>
          <p:nvPr/>
        </p:nvSpPr>
        <p:spPr>
          <a:xfrm>
            <a:off x="5364088" y="494116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Because we enabled EXTI line[9:15], an interrupt handler is generated</a:t>
            </a:r>
          </a:p>
        </p:txBody>
      </p:sp>
    </p:spTree>
    <p:extLst>
      <p:ext uri="{BB962C8B-B14F-4D97-AF65-F5344CB8AC3E}">
        <p14:creationId xmlns:p14="http://schemas.microsoft.com/office/powerpoint/2010/main" val="294685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6626-1C8D-4936-8696-AEF33B20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TrueStudio</a:t>
            </a:r>
            <a:r>
              <a:rPr lang="en-IE" dirty="0"/>
              <a:t>: IRQ Handler and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9DDFD-E84D-4049-91EC-C1302F26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7E2DE-052E-4D33-B511-364D3104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EB025-64F5-4887-B7A1-25F1A989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62A04-A87A-47C6-8EBE-3A4FB58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2" y="836613"/>
            <a:ext cx="6657975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7C90C-9312-490C-948F-1F47DE0B23DD}"/>
              </a:ext>
            </a:extLst>
          </p:cNvPr>
          <p:cNvSpPr txBox="1"/>
          <p:nvPr/>
        </p:nvSpPr>
        <p:spPr>
          <a:xfrm>
            <a:off x="451272" y="5201849"/>
            <a:ext cx="843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HAL_GPIO_EXTI_Callback</a:t>
            </a:r>
            <a:r>
              <a:rPr lang="en-IE" dirty="0"/>
              <a:t> is shown as __weak</a:t>
            </a:r>
          </a:p>
          <a:p>
            <a:r>
              <a:rPr lang="en-IE" dirty="0"/>
              <a:t>Means that we can write our own </a:t>
            </a:r>
            <a:r>
              <a:rPr lang="en-IE" dirty="0" err="1"/>
              <a:t>Callback</a:t>
            </a:r>
            <a:r>
              <a:rPr lang="en-IE" dirty="0"/>
              <a:t> function of the sae name and the linker will use ours instead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CB61EC-E934-4234-B888-855CD8ED2BE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780259" y="4005064"/>
            <a:ext cx="888653" cy="119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957F65-440A-4C0B-916C-E9B315F69DC4}"/>
              </a:ext>
            </a:extLst>
          </p:cNvPr>
          <p:cNvSpPr txBox="1"/>
          <p:nvPr/>
        </p:nvSpPr>
        <p:spPr>
          <a:xfrm>
            <a:off x="7048039" y="1027436"/>
            <a:ext cx="208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 need to clear Pending Interrupt in our code</a:t>
            </a:r>
          </a:p>
          <a:p>
            <a:r>
              <a:rPr lang="en-IE" dirty="0"/>
              <a:t>It’s done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85A0C-FF50-4204-AE1D-91265E5BA5F8}"/>
              </a:ext>
            </a:extLst>
          </p:cNvPr>
          <p:cNvCxnSpPr/>
          <p:nvPr/>
        </p:nvCxnSpPr>
        <p:spPr>
          <a:xfrm flipH="1">
            <a:off x="6300192" y="2132856"/>
            <a:ext cx="1872208" cy="199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BCF84D-529B-4C90-9DBC-99EF37F1C53A}"/>
              </a:ext>
            </a:extLst>
          </p:cNvPr>
          <p:cNvCxnSpPr/>
          <p:nvPr/>
        </p:nvCxnSpPr>
        <p:spPr>
          <a:xfrm>
            <a:off x="5004048" y="2708920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8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BAF0-01BE-41D4-B025-EF0121FA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TrueStudio</a:t>
            </a:r>
            <a:r>
              <a:rPr lang="en-IE" dirty="0"/>
              <a:t>: User </a:t>
            </a:r>
            <a:r>
              <a:rPr lang="en-IE" dirty="0" err="1"/>
              <a:t>Callback</a:t>
            </a:r>
            <a:r>
              <a:rPr lang="en-IE" dirty="0"/>
              <a:t> and while(1)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1A129-C05A-462E-BA3C-FCFD65E1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32C16-C16A-456F-97B3-A8C6FE94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186B9-910E-428B-8AE6-86FCA208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5AEF3-301C-42F8-BBCE-1B89D71F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613"/>
            <a:ext cx="54578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89C76-C711-4DA5-A38E-C021D4158181}"/>
              </a:ext>
            </a:extLst>
          </p:cNvPr>
          <p:cNvSpPr txBox="1"/>
          <p:nvPr/>
        </p:nvSpPr>
        <p:spPr>
          <a:xfrm>
            <a:off x="6129603" y="3356893"/>
            <a:ext cx="284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 longer need to clear the interrupt pending flag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C8C649-ECC9-4EB4-B9A8-0DE61869A180}"/>
              </a:ext>
            </a:extLst>
          </p:cNvPr>
          <p:cNvCxnSpPr>
            <a:stCxn id="7" idx="1"/>
          </p:cNvCxnSpPr>
          <p:nvPr/>
        </p:nvCxnSpPr>
        <p:spPr>
          <a:xfrm flipH="1">
            <a:off x="5709345" y="3680059"/>
            <a:ext cx="420258" cy="10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A3ABA2-AB95-49D3-B147-A802EFB0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5" y="4399158"/>
            <a:ext cx="4743450" cy="2143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3F8F4-AF03-4DA9-A1AF-B0F04CAADD15}"/>
              </a:ext>
            </a:extLst>
          </p:cNvPr>
          <p:cNvSpPr txBox="1"/>
          <p:nvPr/>
        </p:nvSpPr>
        <p:spPr>
          <a:xfrm>
            <a:off x="5436096" y="494116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example is fairly artificial</a:t>
            </a:r>
          </a:p>
          <a:p>
            <a:r>
              <a:rPr lang="en-IE" dirty="0"/>
              <a:t>But shows interactions</a:t>
            </a:r>
          </a:p>
        </p:txBody>
      </p:sp>
    </p:spTree>
    <p:extLst>
      <p:ext uri="{BB962C8B-B14F-4D97-AF65-F5344CB8AC3E}">
        <p14:creationId xmlns:p14="http://schemas.microsoft.com/office/powerpoint/2010/main" val="255291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50AB-4ACB-46F0-B5DD-D15AC34D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Practical Applications: 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01AC-555A-400F-90E6-633E03E7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Earlier USART code simply polled a status bit to see if data had arrived or if the transmit register could have data written to it</a:t>
            </a:r>
          </a:p>
          <a:p>
            <a:r>
              <a:rPr lang="en-IE" dirty="0"/>
              <a:t>Even at 115200 Baud this is very wasteful on CPU time</a:t>
            </a:r>
          </a:p>
          <a:p>
            <a:r>
              <a:rPr lang="en-IE" dirty="0"/>
              <a:t>See example in </a:t>
            </a:r>
            <a:r>
              <a:rPr lang="en-IE" dirty="0" err="1"/>
              <a:t>Sulis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F762-E295-42C4-A242-060E8D8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2912-850F-4167-8219-436CFA26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EBF6-09C0-4E64-A3E1-53B3F4BA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249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Practical Examples using </a:t>
            </a:r>
            <a:r>
              <a:rPr lang="en-IE" dirty="0" err="1"/>
              <a:t>CubeMX</a:t>
            </a:r>
            <a:r>
              <a:rPr lang="en-IE" dirty="0"/>
              <a:t> and </a:t>
            </a:r>
            <a:r>
              <a:rPr lang="en-IE"/>
              <a:t>register initialisation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15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Look at setting a Pin Change Interrupt using </a:t>
            </a:r>
            <a:r>
              <a:rPr lang="en-IE" dirty="0" err="1"/>
              <a:t>CubeMX</a:t>
            </a:r>
            <a:r>
              <a:rPr lang="en-IE" dirty="0"/>
              <a:t> </a:t>
            </a:r>
          </a:p>
          <a:p>
            <a:r>
              <a:rPr lang="en-IE" dirty="0"/>
              <a:t>Interrupt Initialisation for USART, Timers, ADCs</a:t>
            </a:r>
          </a:p>
          <a:p>
            <a:r>
              <a:rPr lang="en-IE" dirty="0"/>
              <a:t>Example code with register setting</a:t>
            </a:r>
          </a:p>
          <a:p>
            <a:r>
              <a:rPr lang="en-IE" dirty="0"/>
              <a:t>Example Code using </a:t>
            </a:r>
            <a:r>
              <a:rPr lang="en-IE" dirty="0" err="1"/>
              <a:t>CubeMX</a:t>
            </a:r>
            <a:r>
              <a:rPr lang="en-IE" dirty="0"/>
              <a:t> Generated Code and HAL interfaces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9CE1E4-B8E5-47C5-814D-3EB5EBE21554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785225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dirty="0"/>
              <a:t>After these lectures you should be able to: </a:t>
            </a:r>
            <a:endParaRPr lang="en-GB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Initialise and use Interrupts starting with ST32CubeMX</a:t>
            </a:r>
          </a:p>
          <a:p>
            <a:pPr eaLnBrk="1" hangingPunct="1">
              <a:defRPr/>
            </a:pPr>
            <a:r>
              <a:rPr lang="en-IE" altLang="en-US" dirty="0"/>
              <a:t>Let’s start with an interrupt using PA6</a:t>
            </a:r>
          </a:p>
          <a:p>
            <a:pPr eaLnBrk="1" hangingPunct="1">
              <a:defRPr/>
            </a:pPr>
            <a:endParaRPr lang="en-IE" altLang="en-US" dirty="0"/>
          </a:p>
          <a:p>
            <a:pPr eaLnBrk="1" hangingPunct="1">
              <a:defRPr/>
            </a:pPr>
            <a:r>
              <a:rPr lang="en-IE" altLang="en-US" dirty="0"/>
              <a:t>First Step, start with Board Selector – Nucleo-64 – L4 – STM32L476 </a:t>
            </a:r>
            <a:r>
              <a:rPr lang="en-IE" altLang="en-US" dirty="0" err="1"/>
              <a:t>Nucleo</a:t>
            </a: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101108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F35F-2F26-4446-88E1-00FE3284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Cube MX : Set the PA6 Pin Mode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32121-A365-4BE7-B387-29744163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009B-41FB-4548-AE52-8674A6FE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DAB6E-1CFF-448E-A3B9-2B47443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90C31-DFC9-4D1B-B17C-9D66F5F4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812903"/>
            <a:ext cx="4791075" cy="440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5CFD4-55A0-47CF-9EC9-98125059F8BB}"/>
              </a:ext>
            </a:extLst>
          </p:cNvPr>
          <p:cNvSpPr txBox="1"/>
          <p:nvPr/>
        </p:nvSpPr>
        <p:spPr>
          <a:xfrm>
            <a:off x="611560" y="1065743"/>
            <a:ext cx="2895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PA6 is connected to the Pushbutton on the </a:t>
            </a:r>
            <a:r>
              <a:rPr lang="en-IE" dirty="0" err="1"/>
              <a:t>Shiels</a:t>
            </a:r>
            <a:r>
              <a:rPr lang="en-IE" dirty="0"/>
              <a:t> we use</a:t>
            </a:r>
          </a:p>
          <a:p>
            <a:endParaRPr lang="en-IE" dirty="0"/>
          </a:p>
          <a:p>
            <a:r>
              <a:rPr lang="en-IE" dirty="0"/>
              <a:t>We want a falling edge to cause an Interrupt Request</a:t>
            </a:r>
          </a:p>
          <a:p>
            <a:endParaRPr lang="en-IE" dirty="0"/>
          </a:p>
          <a:p>
            <a:r>
              <a:rPr lang="en-IE" dirty="0"/>
              <a:t>Select GPIO_EXTI6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FCF0DD-EF86-4088-9CC1-DB5A34F08C29}"/>
              </a:ext>
            </a:extLst>
          </p:cNvPr>
          <p:cNvCxnSpPr>
            <a:cxnSpLocks/>
          </p:cNvCxnSpPr>
          <p:nvPr/>
        </p:nvCxnSpPr>
        <p:spPr>
          <a:xfrm>
            <a:off x="3124200" y="3429000"/>
            <a:ext cx="2278435" cy="7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8D4242-0714-4704-A9A2-C3742CBB9A2C}"/>
              </a:ext>
            </a:extLst>
          </p:cNvPr>
          <p:cNvSpPr txBox="1"/>
          <p:nvPr/>
        </p:nvSpPr>
        <p:spPr>
          <a:xfrm>
            <a:off x="323528" y="4428139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Note that we have also selected all the necessary digital pins for the LED Array </a:t>
            </a:r>
          </a:p>
          <a:p>
            <a:r>
              <a:rPr lang="en-IE" sz="1600" dirty="0"/>
              <a:t>Not really necessary since we only use one output</a:t>
            </a:r>
          </a:p>
        </p:txBody>
      </p:sp>
    </p:spTree>
    <p:extLst>
      <p:ext uri="{BB962C8B-B14F-4D97-AF65-F5344CB8AC3E}">
        <p14:creationId xmlns:p14="http://schemas.microsoft.com/office/powerpoint/2010/main" val="181688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F35F-2F26-4446-88E1-00FE3284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Cube MX : Select GPIO  to edit PA6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32121-A365-4BE7-B387-29744163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009B-41FB-4548-AE52-8674A6FE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DAB6E-1CFF-448E-A3B9-2B47443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5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CFD4-55A0-47CF-9EC9-98125059F8BB}"/>
              </a:ext>
            </a:extLst>
          </p:cNvPr>
          <p:cNvSpPr txBox="1"/>
          <p:nvPr/>
        </p:nvSpPr>
        <p:spPr>
          <a:xfrm>
            <a:off x="396230" y="2899490"/>
            <a:ext cx="289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PA6: Enable Pull-Up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B38B57-A88E-43E2-BB27-BEB6B99B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9935"/>
            <a:ext cx="3000375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8485B-2AF1-4A9C-A44B-55A99A20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836613"/>
            <a:ext cx="4895850" cy="4648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FCF0DD-EF86-4088-9CC1-DB5A34F08C29}"/>
              </a:ext>
            </a:extLst>
          </p:cNvPr>
          <p:cNvCxnSpPr>
            <a:cxnSpLocks/>
          </p:cNvCxnSpPr>
          <p:nvPr/>
        </p:nvCxnSpPr>
        <p:spPr>
          <a:xfrm>
            <a:off x="4788024" y="1882885"/>
            <a:ext cx="504056" cy="2349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6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F35F-2F26-4446-88E1-00FE3284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Cube MX : Select PA6 Falling Edge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32121-A365-4BE7-B387-29744163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009B-41FB-4548-AE52-8674A6FE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DAB6E-1CFF-448E-A3B9-2B47443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AFE76-9561-4559-B4C7-02DF9CD1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196752"/>
            <a:ext cx="4781550" cy="3790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FB005F-12D7-480F-A759-4A2673133A6A}"/>
              </a:ext>
            </a:extLst>
          </p:cNvPr>
          <p:cNvSpPr txBox="1"/>
          <p:nvPr/>
        </p:nvSpPr>
        <p:spPr>
          <a:xfrm>
            <a:off x="457200" y="285293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Use the pull down menu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D3E70-6F50-45AD-91FA-EAADD115B6ED}"/>
              </a:ext>
            </a:extLst>
          </p:cNvPr>
          <p:cNvCxnSpPr>
            <a:cxnSpLocks/>
          </p:cNvCxnSpPr>
          <p:nvPr/>
        </p:nvCxnSpPr>
        <p:spPr>
          <a:xfrm>
            <a:off x="3091502" y="3110858"/>
            <a:ext cx="1743130" cy="111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8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F35F-2F26-4446-88E1-00FE3284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Cube MX : Select NVIC and EXTI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32121-A365-4BE7-B387-29744163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009B-41FB-4548-AE52-8674A6FE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DAB6E-1CFF-448E-A3B9-2B47443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7</a:t>
            </a:fld>
            <a:endParaRPr lang="en-IE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B005F-12D7-480F-A759-4A2673133A6A}"/>
              </a:ext>
            </a:extLst>
          </p:cNvPr>
          <p:cNvSpPr txBox="1"/>
          <p:nvPr/>
        </p:nvSpPr>
        <p:spPr>
          <a:xfrm>
            <a:off x="457200" y="2852936"/>
            <a:ext cx="7994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EXTI line [9:15] Group is now selected and Enabled</a:t>
            </a:r>
          </a:p>
          <a:p>
            <a:endParaRPr lang="en-IE" dirty="0"/>
          </a:p>
          <a:p>
            <a:r>
              <a:rPr lang="en-IE" dirty="0"/>
              <a:t>Note the </a:t>
            </a:r>
            <a:r>
              <a:rPr lang="en-IE" dirty="0" err="1"/>
              <a:t>Preemption</a:t>
            </a:r>
            <a:r>
              <a:rPr lang="en-IE" dirty="0"/>
              <a:t> Priority</a:t>
            </a:r>
          </a:p>
          <a:p>
            <a:endParaRPr lang="en-IE" dirty="0"/>
          </a:p>
          <a:p>
            <a:r>
              <a:rPr lang="en-IE" dirty="0"/>
              <a:t>In more complex applications you would expect to give this a higher number </a:t>
            </a:r>
          </a:p>
          <a:p>
            <a:r>
              <a:rPr lang="en-IE" dirty="0"/>
              <a:t>(Lower priority)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BE8F0-21E0-4AEA-9497-4926C70E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1" y="757575"/>
            <a:ext cx="6639450" cy="17998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D3E70-6F50-45AD-91FA-EAADD115B6ED}"/>
              </a:ext>
            </a:extLst>
          </p:cNvPr>
          <p:cNvCxnSpPr>
            <a:cxnSpLocks/>
          </p:cNvCxnSpPr>
          <p:nvPr/>
        </p:nvCxnSpPr>
        <p:spPr>
          <a:xfrm flipV="1">
            <a:off x="4716016" y="220486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6B6C89-BEB9-4C59-8E5A-70F8A6FDEB6C}"/>
              </a:ext>
            </a:extLst>
          </p:cNvPr>
          <p:cNvCxnSpPr>
            <a:cxnSpLocks/>
          </p:cNvCxnSpPr>
          <p:nvPr/>
        </p:nvCxnSpPr>
        <p:spPr>
          <a:xfrm flipV="1">
            <a:off x="3491880" y="2204864"/>
            <a:ext cx="2808312" cy="141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F35F-2F26-4446-88E1-00FE3284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Cube MX : Check NVIC (to be sure)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32121-A365-4BE7-B387-29744163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009B-41FB-4548-AE52-8674A6FE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DAB6E-1CFF-448E-A3B9-2B47443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8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95359-494B-44FF-A0D3-AEDF8CA6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980728"/>
            <a:ext cx="8924925" cy="3990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3090F8-9DA6-4DAD-94B6-57AF20A863E5}"/>
              </a:ext>
            </a:extLst>
          </p:cNvPr>
          <p:cNvSpPr txBox="1"/>
          <p:nvPr/>
        </p:nvSpPr>
        <p:spPr>
          <a:xfrm>
            <a:off x="457200" y="52292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Note that EXTI line[9:15] interrupts are enabled</a:t>
            </a:r>
          </a:p>
          <a:p>
            <a:r>
              <a:rPr lang="en-IE" dirty="0"/>
              <a:t>Again note that the priority and sub-priority are 0 (default)</a:t>
            </a:r>
          </a:p>
        </p:txBody>
      </p:sp>
    </p:spTree>
    <p:extLst>
      <p:ext uri="{BB962C8B-B14F-4D97-AF65-F5344CB8AC3E}">
        <p14:creationId xmlns:p14="http://schemas.microsoft.com/office/powerpoint/2010/main" val="313383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FA2F-BDFC-49F0-BC50-2E215767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: Project Manager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540A1-DE0B-407C-A214-4AB0356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2BC14-734C-438A-8580-83CC81C0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0824C-744D-4145-98D2-3296948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9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8526D-2204-4C3F-A476-E7078927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465"/>
            <a:ext cx="9144000" cy="4991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C40BF-AA63-4473-AE9E-D5E0BD04D458}"/>
              </a:ext>
            </a:extLst>
          </p:cNvPr>
          <p:cNvSpPr txBox="1"/>
          <p:nvPr/>
        </p:nvSpPr>
        <p:spPr>
          <a:xfrm>
            <a:off x="5010267" y="2471390"/>
            <a:ext cx="3666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Assign a Project Name and make sure that </a:t>
            </a:r>
            <a:r>
              <a:rPr lang="en-IE" dirty="0" err="1"/>
              <a:t>TrueStudio</a:t>
            </a:r>
            <a:r>
              <a:rPr lang="en-IE" dirty="0"/>
              <a:t> or Keil (if using) is selected</a:t>
            </a:r>
          </a:p>
          <a:p>
            <a:endParaRPr lang="en-IE" dirty="0"/>
          </a:p>
          <a:p>
            <a:r>
              <a:rPr lang="en-IE" dirty="0"/>
              <a:t>The Press GENERATE CODE followed by Open Project</a:t>
            </a:r>
          </a:p>
        </p:txBody>
      </p:sp>
    </p:spTree>
    <p:extLst>
      <p:ext uri="{BB962C8B-B14F-4D97-AF65-F5344CB8AC3E}">
        <p14:creationId xmlns:p14="http://schemas.microsoft.com/office/powerpoint/2010/main" val="333455304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16986</TotalTime>
  <Words>512</Words>
  <Application>Microsoft Office PowerPoint</Application>
  <PresentationFormat>On-screen Show (4:3)</PresentationFormat>
  <Paragraphs>109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Edge</vt:lpstr>
      <vt:lpstr>ED5502 Embedded Software</vt:lpstr>
      <vt:lpstr>What we will cover today</vt:lpstr>
      <vt:lpstr>After these lectures you should be able to: </vt:lpstr>
      <vt:lpstr>Cube MX : Set the PA6 Pin Mode</vt:lpstr>
      <vt:lpstr>Cube MX : Select GPIO  to edit PA6</vt:lpstr>
      <vt:lpstr>Cube MX : Select PA6 Falling Edge</vt:lpstr>
      <vt:lpstr>Cube MX : Select NVIC and EXTI</vt:lpstr>
      <vt:lpstr>Cube MX : Check NVIC (to be sure)</vt:lpstr>
      <vt:lpstr>CubeMX: Project Manager</vt:lpstr>
      <vt:lpstr>TrueStudio: Generated Code</vt:lpstr>
      <vt:lpstr>TrueStudio: stm32l4xx_it.c generated </vt:lpstr>
      <vt:lpstr>TrueStudio: IRQ Handler and Callback</vt:lpstr>
      <vt:lpstr>TrueStudio: User Callback and while(1)</vt:lpstr>
      <vt:lpstr>Practical Applications: USART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617</cp:revision>
  <cp:lastPrinted>2019-01-27T15:29:49Z</cp:lastPrinted>
  <dcterms:created xsi:type="dcterms:W3CDTF">2012-09-05T13:54:38Z</dcterms:created>
  <dcterms:modified xsi:type="dcterms:W3CDTF">2019-03-10T15:14:28Z</dcterms:modified>
</cp:coreProperties>
</file>