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071D55-4DEB-4538-815D-FDB062C358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6DC4B0-F2E4-4FE2-B709-E6C28A95D2E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4BB3AC-87F7-4497-8BBF-2746F72A45D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36F407-B63C-41F6-9C1D-1C23C018C60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55609E-7D0B-43B9-A01D-96EDF4339E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19AD35-0E0F-4B55-8390-7A1A8AF922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29A18D-D333-467B-AF12-03D43F5327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FC884A-CDCB-4639-80D7-79DDD1B5F3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AB8C05-1362-4B91-BF82-3B6475B022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D468A0-BC11-4224-8322-4E157EE390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80AB6B-747A-413D-B3F7-A042089F60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BB6285-FFF0-40FC-9F28-5483011A17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2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3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" name="Group 6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cxnSp>
          <p:nvCxnSpPr>
            <p:cNvPr id="12" name="Straight Connector 31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3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4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Isosceles Triangle 2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" name="Isosceles Triangle 3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Isosceles Triangle 18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r" defTabSz="457200">
              <a:lnSpc>
                <a:spcPct val="100000"/>
              </a:lnSpc>
              <a:buNone/>
            </a:pPr>
            <a:r>
              <a:rPr b="0" lang="ru-RU" sz="5400" spc="-1" strike="noStrike">
                <a:solidFill>
                  <a:schemeClr val="accent1"/>
                </a:solidFill>
                <a:latin typeface="Trebuchet MS"/>
              </a:rPr>
              <a:t>Образец заголовка</a:t>
            </a:r>
            <a:endParaRPr b="0" lang="en" sz="54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dt" idx="1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 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 idx="2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3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F740012-B548-4681-9571-9B76C55A2D90}" type="slidenum">
              <a:rPr b="0" lang="en-US" sz="900" spc="-1" strike="noStrike">
                <a:solidFill>
                  <a:schemeClr val="accent1"/>
                </a:solidFill>
                <a:latin typeface="Trebuchet MS"/>
              </a:rPr>
              <a:t>18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Для правки структуры щёлкните мышью</a:t>
            </a: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Второй уровень структуры</a:t>
            </a:r>
            <a:endParaRPr b="0" lang="en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Третий уровень структуры</a:t>
            </a:r>
            <a:endParaRPr b="0" lang="en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Четвёртый уровень структуры</a:t>
            </a:r>
            <a:endParaRPr b="0" lang="en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Пятый уровень структуры</a:t>
            </a:r>
            <a:endParaRPr b="0" lang="en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Шестой уровень структуры</a:t>
            </a:r>
            <a:endParaRPr b="0" lang="en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Седьмой уровень структуры</a:t>
            </a:r>
            <a:endParaRPr b="0" lang="en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47640" y="3674520"/>
            <a:ext cx="5226840" cy="106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r" defTabSz="457200">
              <a:lnSpc>
                <a:spcPct val="100000"/>
              </a:lnSpc>
              <a:buNone/>
            </a:pPr>
            <a:r>
              <a:rPr b="0" lang="en" sz="5400" spc="-1" strike="noStrike">
                <a:solidFill>
                  <a:schemeClr val="accent1"/>
                </a:solidFill>
                <a:latin typeface="Trebuchet MS"/>
              </a:rPr>
              <a:t>Schedule Helper</a:t>
            </a:r>
            <a:endParaRPr b="0" lang="en" sz="54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470880" y="4785480"/>
            <a:ext cx="5081760" cy="138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Trebuchet MS"/>
              </a:rPr>
              <a:t>Prepared by Mikhail Avrutskii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Trebuchet MS"/>
              </a:rPr>
              <a:t>Teacher: Manuzina Lyubov Leonidovna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Trebuchet MS"/>
              </a:rPr>
              <a:t>MBOU Lyceum No. 50 at DSTU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Box 3"/>
          <p:cNvSpPr/>
          <p:nvPr/>
        </p:nvSpPr>
        <p:spPr>
          <a:xfrm>
            <a:off x="10509120" y="6170040"/>
            <a:ext cx="1383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" sz="1800" spc="-1" strike="noStrike">
                <a:solidFill>
                  <a:schemeClr val="dk1"/>
                </a:solidFill>
                <a:latin typeface="Trebuchet MS"/>
              </a:rPr>
              <a:t>03/19/2021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" sz="3600" spc="-1" strike="noStrike">
                <a:solidFill>
                  <a:schemeClr val="accent1"/>
                </a:solidFill>
                <a:latin typeface="Trebuchet MS"/>
              </a:rPr>
              <a:t>class main.py</a:t>
            </a:r>
            <a:endParaRPr b="0" lang="en" sz="3600" spc="-1" strike="noStrike">
              <a:solidFill>
                <a:schemeClr val="dk1"/>
              </a:solidFill>
              <a:latin typeface="Trebuchet MS"/>
            </a:endParaRPr>
          </a:p>
        </p:txBody>
      </p:sp>
      <p:pic>
        <p:nvPicPr>
          <p:cNvPr id="85" name="Объект 3" descr=""/>
          <p:cNvPicPr/>
          <p:nvPr/>
        </p:nvPicPr>
        <p:blipFill>
          <a:blip r:embed="rId1"/>
          <a:stretch/>
        </p:blipFill>
        <p:spPr>
          <a:xfrm>
            <a:off x="194760" y="1351080"/>
            <a:ext cx="5180040" cy="3575880"/>
          </a:xfrm>
          <a:prstGeom prst="rect">
            <a:avLst/>
          </a:prstGeom>
          <a:ln w="0">
            <a:noFill/>
          </a:ln>
        </p:spPr>
      </p:pic>
      <p:pic>
        <p:nvPicPr>
          <p:cNvPr id="86" name="Рисунок 4" descr=""/>
          <p:cNvPicPr/>
          <p:nvPr/>
        </p:nvPicPr>
        <p:blipFill>
          <a:blip r:embed="rId2"/>
          <a:stretch/>
        </p:blipFill>
        <p:spPr>
          <a:xfrm>
            <a:off x="5684760" y="1351080"/>
            <a:ext cx="5682960" cy="357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47400" y="3974040"/>
            <a:ext cx="574812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" sz="3600" spc="-1" strike="noStrike">
                <a:solidFill>
                  <a:schemeClr val="accent1"/>
                </a:solidFill>
                <a:latin typeface="Trebuchet MS"/>
              </a:rPr>
              <a:t>Working with the application</a:t>
            </a:r>
            <a:endParaRPr b="0" lang="en" sz="3600" spc="-1" strike="noStrike">
              <a:solidFill>
                <a:schemeClr val="dk1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72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" sz="3600" spc="-1" strike="noStrike">
                <a:solidFill>
                  <a:schemeClr val="accent1"/>
                </a:solidFill>
                <a:latin typeface="Trebuchet MS"/>
              </a:rPr>
              <a:t>1. Fill out the classes</a:t>
            </a:r>
            <a:endParaRPr b="0" lang="en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36400" y="1461960"/>
            <a:ext cx="4179600" cy="402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Notes:</a:t>
            </a: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ffca08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For the convenience of working with the program, you should start filling out information in classes starting from the 5th</a:t>
            </a: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ffca08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New lines are added automatically</a:t>
            </a: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ffca08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You can only delete the last line (under revision)</a:t>
            </a: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pic>
        <p:nvPicPr>
          <p:cNvPr id="90" name="Рисунок 3" descr=""/>
          <p:cNvPicPr/>
          <p:nvPr/>
        </p:nvPicPr>
        <p:blipFill>
          <a:blip r:embed="rId1"/>
          <a:stretch/>
        </p:blipFill>
        <p:spPr>
          <a:xfrm>
            <a:off x="4689000" y="1461960"/>
            <a:ext cx="4876560" cy="393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68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" sz="3600" spc="-1" strike="noStrike">
                <a:solidFill>
                  <a:schemeClr val="accent1"/>
                </a:solidFill>
                <a:latin typeface="Trebuchet MS"/>
              </a:rPr>
              <a:t>2. Fill in teachers</a:t>
            </a:r>
            <a:endParaRPr b="0" lang="en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77160" y="1292040"/>
            <a:ext cx="8868960" cy="68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ffca08"/>
              </a:buClr>
              <a:buSzPct val="80000"/>
              <a:buFont typeface="Wingdings 3" charset="2"/>
              <a:buChar char=""/>
            </a:pPr>
            <a:r>
              <a:rPr b="0" lang="en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It is advisable to fill in all the values, but if you forgot something, you can leave it for later</a:t>
            </a: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pic>
        <p:nvPicPr>
          <p:cNvPr id="93" name="Рисунок 3" descr=""/>
          <p:cNvPicPr/>
          <p:nvPr/>
        </p:nvPicPr>
        <p:blipFill>
          <a:blip r:embed="rId1"/>
          <a:stretch/>
        </p:blipFill>
        <p:spPr>
          <a:xfrm>
            <a:off x="1234800" y="1974240"/>
            <a:ext cx="8038800" cy="3914280"/>
          </a:xfrm>
          <a:prstGeom prst="rect">
            <a:avLst/>
          </a:prstGeom>
          <a:ln w="0">
            <a:noFill/>
          </a:ln>
        </p:spPr>
      </p:pic>
      <p:sp>
        <p:nvSpPr>
          <p:cNvPr id="94" name="Объект 2"/>
          <p:cNvSpPr/>
          <p:nvPr/>
        </p:nvSpPr>
        <p:spPr>
          <a:xfrm>
            <a:off x="677160" y="5888880"/>
            <a:ext cx="886896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ffca08"/>
              </a:buClr>
              <a:buSzPct val="80000"/>
              <a:buFont typeface="Wingdings 3" charset="2"/>
              <a:buChar char=""/>
            </a:pPr>
            <a:r>
              <a:rPr b="0" lang="en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After filling out, return to the classrooms and check that the classroom manual is filled out correctly.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648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" sz="3600" spc="-1" strike="noStrike">
                <a:solidFill>
                  <a:schemeClr val="accent1"/>
                </a:solidFill>
                <a:latin typeface="Trebuchet MS"/>
              </a:rPr>
              <a:t>3. Complete lessons and classrooms</a:t>
            </a:r>
            <a:endParaRPr b="0" lang="en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77160" y="1258200"/>
            <a:ext cx="8596440" cy="1293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8333" lnSpcReduction="10000"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ffca08"/>
              </a:buClr>
              <a:buSzPct val="80000"/>
              <a:buFont typeface="Wingdings 3" charset="2"/>
              <a:buChar char=""/>
            </a:pPr>
            <a:r>
              <a:rPr b="0" lang="en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Offices are filled automatically based on information about the head of the office. If something is filled in incorrectly, change the information in the teachers table</a:t>
            </a: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ffca08"/>
              </a:buClr>
              <a:buSzPct val="80000"/>
              <a:buFont typeface="Wingdings 3" charset="2"/>
              <a:buChar char=""/>
            </a:pPr>
            <a:r>
              <a:rPr b="0" lang="en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The number of lessons is fixed and cannot be changed.</a:t>
            </a: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pic>
        <p:nvPicPr>
          <p:cNvPr id="97" name="Рисунок 4" descr=""/>
          <p:cNvPicPr/>
          <p:nvPr/>
        </p:nvPicPr>
        <p:blipFill>
          <a:blip r:embed="rId1"/>
          <a:stretch/>
        </p:blipFill>
        <p:spPr>
          <a:xfrm>
            <a:off x="356040" y="2552400"/>
            <a:ext cx="4619160" cy="2752200"/>
          </a:xfrm>
          <a:prstGeom prst="rect">
            <a:avLst/>
          </a:prstGeom>
          <a:ln w="0">
            <a:noFill/>
          </a:ln>
        </p:spPr>
      </p:pic>
      <p:pic>
        <p:nvPicPr>
          <p:cNvPr id="98" name="Рисунок 5" descr=""/>
          <p:cNvPicPr/>
          <p:nvPr/>
        </p:nvPicPr>
        <p:blipFill>
          <a:blip r:embed="rId2"/>
          <a:stretch/>
        </p:blipFill>
        <p:spPr>
          <a:xfrm>
            <a:off x="5059440" y="2552400"/>
            <a:ext cx="4714560" cy="298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69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" sz="3600" spc="-1" strike="noStrike">
                <a:solidFill>
                  <a:schemeClr val="accent1"/>
                </a:solidFill>
                <a:latin typeface="Trebuchet MS"/>
              </a:rPr>
              <a:t>Filling out the schedule</a:t>
            </a:r>
            <a:endParaRPr b="0" lang="en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11560" y="1300320"/>
            <a:ext cx="3399480" cy="444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8333" lnSpcReduction="10000"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ffca08"/>
              </a:buClr>
              <a:buSzPct val="80000"/>
              <a:buFont typeface="Wingdings 3" charset="2"/>
              <a:buChar char=""/>
            </a:pPr>
            <a:r>
              <a:rPr b="0" lang="en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It is more convenient for teachers to fill out the table by entering the class number and letter in the required cell, and pressing Enter</a:t>
            </a: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ffca08"/>
              </a:buClr>
              <a:buSzPct val="80000"/>
              <a:buFont typeface="Wingdings 3" charset="2"/>
              <a:buChar char=""/>
            </a:pPr>
            <a:r>
              <a:rPr b="0" lang="en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In the class schedule, the subject of the teacher who is teaching the lesson will appear in the corresponding cell.</a:t>
            </a: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ffca08"/>
              </a:buClr>
              <a:buSzPct val="80000"/>
              <a:buFont typeface="Wingdings 3" charset="2"/>
              <a:buChar char=""/>
            </a:pPr>
            <a:r>
              <a:rPr b="0" lang="en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By filling out the schedule in this way, it is very convenient to monitor the availability of windows for classes and teachers</a:t>
            </a: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pic>
        <p:nvPicPr>
          <p:cNvPr id="101" name="Рисунок 3" descr=""/>
          <p:cNvPicPr/>
          <p:nvPr/>
        </p:nvPicPr>
        <p:blipFill>
          <a:blip r:embed="rId1"/>
          <a:stretch/>
        </p:blipFill>
        <p:spPr>
          <a:xfrm>
            <a:off x="3911760" y="1300320"/>
            <a:ext cx="5676480" cy="375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63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" sz="3600" spc="-1" strike="noStrike">
                <a:solidFill>
                  <a:schemeClr val="accent1"/>
                </a:solidFill>
                <a:latin typeface="Trebuchet MS"/>
              </a:rPr>
              <a:t>Project development plan:</a:t>
            </a:r>
            <a:endParaRPr b="0" lang="en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77160" y="124164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ffca08"/>
              </a:buClr>
              <a:buSzPct val="80000"/>
              <a:buFont typeface="Wingdings 3" charset="2"/>
              <a:buChar char=""/>
            </a:pPr>
            <a:r>
              <a:rPr b="0" lang="en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Make it possible to add several subjects to one teacher</a:t>
            </a: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ffca08"/>
              </a:buClr>
              <a:buSzPct val="80000"/>
              <a:buFont typeface="Wingdings 3" charset="2"/>
              <a:buChar char=""/>
            </a:pPr>
            <a:r>
              <a:rPr b="0" lang="en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Improve removal of teachers</a:t>
            </a: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ffca08"/>
              </a:buClr>
              <a:buSzPct val="80000"/>
              <a:buFont typeface="Wingdings 3" charset="2"/>
              <a:buChar char=""/>
            </a:pPr>
            <a:r>
              <a:rPr b="0" lang="en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Check all input data and, in case of error, display a message to the user </a:t>
            </a: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ffca08"/>
              </a:buClr>
              <a:buSzPct val="80000"/>
              <a:buFont typeface="Wingdings 3" charset="2"/>
              <a:buChar char=""/>
            </a:pPr>
            <a:r>
              <a:rPr b="0" lang="en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Make it possible to run a program from an exe file</a:t>
            </a: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ffca08"/>
              </a:buClr>
              <a:buSzPct val="80000"/>
              <a:buFont typeface="Wingdings 3" charset="2"/>
              <a:buChar char=""/>
            </a:pPr>
            <a:r>
              <a:rPr b="0" lang="en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Make it possible to save schedules in documents, as well as open schedules from documents</a:t>
            </a: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ffca08"/>
              </a:buClr>
              <a:buSzPct val="80000"/>
              <a:buFont typeface="Wingdings 3" charset="2"/>
              <a:buChar char=""/>
            </a:pPr>
            <a:r>
              <a:rPr b="0" lang="en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Make it possible to convert the schedule into an Excel spreadsheet for more convenient printing</a:t>
            </a: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ffca08"/>
              </a:buClr>
              <a:buSzPct val="80000"/>
              <a:buFont typeface="Wingdings 3" charset="2"/>
              <a:buChar char=""/>
            </a:pPr>
            <a:r>
              <a:rPr b="0" lang="en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Make it possible to work with different screen resolutions (currently Full HD is recommended for normal operation )</a:t>
            </a: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62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" sz="3600" spc="-1" strike="noStrike">
                <a:solidFill>
                  <a:schemeClr val="accent1"/>
                </a:solidFill>
                <a:latin typeface="Trebuchet MS"/>
              </a:rPr>
              <a:t>Conclusion</a:t>
            </a:r>
            <a:endParaRPr b="0" lang="en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77160" y="1233360"/>
            <a:ext cx="8596440" cy="480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My project is not completely ready, it does not have most of the functions necessary for a full user experience. Still, I believe that in such a short time I have done quite a lot of work, gaining valuable experience working with the Python programming language and the PyQT5 and SQLite3 libraries .</a:t>
            </a: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581560" y="232920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" sz="3600" spc="-1" strike="noStrike">
                <a:solidFill>
                  <a:schemeClr val="accent1"/>
                </a:solidFill>
                <a:latin typeface="Trebuchet MS"/>
              </a:rPr>
              <a:t>Thank you for your attention!</a:t>
            </a:r>
            <a:endParaRPr b="0" lang="en" sz="3600" spc="-1" strike="noStrike">
              <a:solidFill>
                <a:schemeClr val="dk1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" sz="3600" spc="-1" strike="noStrike">
                <a:solidFill>
                  <a:schemeClr val="accent1"/>
                </a:solidFill>
                <a:latin typeface="Trebuchet MS"/>
              </a:rPr>
              <a:t>Goals:</a:t>
            </a:r>
            <a:endParaRPr b="0" lang="en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ffca08"/>
              </a:buClr>
              <a:buSzPct val="80000"/>
              <a:buFont typeface="Wingdings 3" charset="2"/>
              <a:buChar char=""/>
            </a:pPr>
            <a:r>
              <a:rPr b="0" lang="en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Create a full-fledged application that can help teachers and head teachers in creating a schedule</a:t>
            </a: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" sz="3600" spc="-1" strike="noStrike">
                <a:solidFill>
                  <a:schemeClr val="accent1"/>
                </a:solidFill>
                <a:latin typeface="Trebuchet MS"/>
              </a:rPr>
              <a:t>Tasks:</a:t>
            </a:r>
            <a:endParaRPr b="0" lang="en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69" name="Объект 2"/>
          <p:cNvSpPr/>
          <p:nvPr/>
        </p:nvSpPr>
        <p:spPr>
          <a:xfrm>
            <a:off x="677160" y="2094840"/>
            <a:ext cx="8596440" cy="388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ffca08"/>
              </a:buClr>
              <a:buSzPct val="80000"/>
              <a:buFont typeface="Wingdings 3" charset="2"/>
              <a:buChar char=""/>
            </a:pPr>
            <a:r>
              <a:rPr b="0" lang="en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Learn ways to manually create a schedule, find basic filling methods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ffca08"/>
              </a:buClr>
              <a:buSzPct val="80000"/>
              <a:buFont typeface="Wingdings 3" charset="2"/>
              <a:buChar char=""/>
            </a:pPr>
            <a:r>
              <a:rPr b="0" lang="en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Make a list of what should be in my program and how it will interact with the user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ffca08"/>
              </a:buClr>
              <a:buSzPct val="80000"/>
              <a:buFont typeface="Wingdings 3" charset="2"/>
              <a:buChar char=""/>
            </a:pPr>
            <a:r>
              <a:rPr b="0" lang="en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Create the structure of the program and database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ffca08"/>
              </a:buClr>
              <a:buSzPct val="80000"/>
              <a:buFont typeface="Wingdings 3" charset="2"/>
              <a:buChar char=""/>
            </a:pPr>
            <a:r>
              <a:rPr b="0" lang="en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Create a program design (UI file), create a database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ffca08"/>
              </a:buClr>
              <a:buSzPct val="80000"/>
              <a:buFont typeface="Wingdings 3" charset="2"/>
              <a:buChar char=""/>
            </a:pPr>
            <a:r>
              <a:rPr b="0" lang="en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Create interaction between UI and database, write application logic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ffca08"/>
              </a:buClr>
              <a:buSzPct val="80000"/>
              <a:buFont typeface="Wingdings 3" charset="2"/>
              <a:buChar char=""/>
            </a:pPr>
            <a:r>
              <a:rPr b="0" lang="en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Successfully defend the project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" sz="3600" spc="-1" strike="noStrike">
                <a:solidFill>
                  <a:schemeClr val="accent1"/>
                </a:solidFill>
                <a:latin typeface="Trebuchet MS"/>
              </a:rPr>
              <a:t>One way to manually create a schedule</a:t>
            </a:r>
            <a:endParaRPr b="0" lang="en" sz="3600" spc="-1" strike="noStrike">
              <a:solidFill>
                <a:schemeClr val="dk1"/>
              </a:solidFill>
              <a:latin typeface="Trebuchet MS"/>
            </a:endParaRPr>
          </a:p>
        </p:txBody>
      </p:sp>
      <p:pic>
        <p:nvPicPr>
          <p:cNvPr id="71" name="Объект 3" descr=""/>
          <p:cNvPicPr/>
          <p:nvPr/>
        </p:nvPicPr>
        <p:blipFill>
          <a:blip r:embed="rId1"/>
          <a:stretch/>
        </p:blipFill>
        <p:spPr>
          <a:xfrm>
            <a:off x="211680" y="1930320"/>
            <a:ext cx="9527760" cy="1136520"/>
          </a:xfrm>
          <a:prstGeom prst="rect">
            <a:avLst/>
          </a:prstGeom>
          <a:ln w="0">
            <a:noFill/>
          </a:ln>
        </p:spPr>
      </p:pic>
      <p:pic>
        <p:nvPicPr>
          <p:cNvPr id="72" name="Рисунок 4" descr=""/>
          <p:cNvPicPr/>
          <p:nvPr/>
        </p:nvPicPr>
        <p:blipFill>
          <a:blip r:embed="rId2"/>
          <a:stretch/>
        </p:blipFill>
        <p:spPr>
          <a:xfrm>
            <a:off x="211680" y="3251160"/>
            <a:ext cx="9527760" cy="113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" sz="3600" spc="-1" strike="noStrike">
                <a:solidFill>
                  <a:schemeClr val="accent1"/>
                </a:solidFill>
                <a:latin typeface="Trebuchet MS"/>
              </a:rPr>
              <a:t>Programming language</a:t>
            </a:r>
            <a:endParaRPr b="0" lang="en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" sz="3600" spc="-1" strike="noStrike">
                <a:solidFill>
                  <a:schemeClr val="accent1"/>
                </a:solidFill>
                <a:latin typeface="Trebuchet MS"/>
              </a:rPr>
              <a:t>Structure</a:t>
            </a:r>
            <a:endParaRPr b="0" lang="en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ffca08"/>
              </a:buClr>
              <a:buSzPct val="80000"/>
              <a:buFont typeface="Wingdings 3" charset="2"/>
              <a:buChar char=""/>
            </a:pPr>
            <a:r>
              <a:rPr b="0" lang="en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design.py – converted UI file</a:t>
            </a: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ffca08"/>
              </a:buClr>
              <a:buSzPct val="80000"/>
              <a:buFont typeface="Wingdings 3" charset="2"/>
              <a:buChar char=""/>
            </a:pPr>
            <a:r>
              <a:rPr b="0" lang="en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DataBase.db - database file</a:t>
            </a: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ffca08"/>
              </a:buClr>
              <a:buSzPct val="80000"/>
              <a:buFont typeface="Wingdings 3" charset="2"/>
              <a:buChar char=""/>
            </a:pPr>
            <a:r>
              <a:rPr b="0" lang="en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database.py - class for working with the database</a:t>
            </a: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ffca08"/>
              </a:buClr>
              <a:buSzPct val="80000"/>
              <a:buFont typeface="Wingdings 3" charset="2"/>
              <a:buChar char=""/>
            </a:pPr>
            <a:r>
              <a:rPr b="0" lang="en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main.py - main code of the program</a:t>
            </a: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b="0" lang="en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" sz="3600" spc="-1" strike="noStrike">
                <a:solidFill>
                  <a:schemeClr val="accent1"/>
                </a:solidFill>
                <a:latin typeface="Trebuchet MS"/>
              </a:rPr>
              <a:t>Design</a:t>
            </a:r>
            <a:endParaRPr b="0" lang="en" sz="3600" spc="-1" strike="noStrike">
              <a:solidFill>
                <a:schemeClr val="dk1"/>
              </a:solidFill>
              <a:latin typeface="Trebuchet MS"/>
            </a:endParaRPr>
          </a:p>
        </p:txBody>
      </p:sp>
      <p:pic>
        <p:nvPicPr>
          <p:cNvPr id="78" name="Объект 7" descr=""/>
          <p:cNvPicPr/>
          <p:nvPr/>
        </p:nvPicPr>
        <p:blipFill>
          <a:blip r:embed="rId1"/>
          <a:stretch/>
        </p:blipFill>
        <p:spPr>
          <a:xfrm>
            <a:off x="981360" y="1930320"/>
            <a:ext cx="7530840" cy="371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18040" y="0"/>
            <a:ext cx="8596440" cy="65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" sz="3600" spc="-1" strike="noStrike">
                <a:solidFill>
                  <a:schemeClr val="accent1"/>
                </a:solidFill>
                <a:latin typeface="Trebuchet MS"/>
              </a:rPr>
              <a:t>Database</a:t>
            </a:r>
            <a:endParaRPr b="0" lang="en" sz="3600" spc="-1" strike="noStrike">
              <a:solidFill>
                <a:schemeClr val="dk1"/>
              </a:solidFill>
              <a:latin typeface="Trebuchet MS"/>
            </a:endParaRPr>
          </a:p>
        </p:txBody>
      </p:sp>
      <p:pic>
        <p:nvPicPr>
          <p:cNvPr id="80" name="Объект 4" descr=""/>
          <p:cNvPicPr/>
          <p:nvPr/>
        </p:nvPicPr>
        <p:blipFill>
          <a:blip r:embed="rId1"/>
          <a:stretch/>
        </p:blipFill>
        <p:spPr>
          <a:xfrm>
            <a:off x="705600" y="660240"/>
            <a:ext cx="7445880" cy="585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" sz="3600" spc="-1" strike="noStrike">
                <a:solidFill>
                  <a:schemeClr val="accent1"/>
                </a:solidFill>
                <a:latin typeface="Trebuchet MS"/>
              </a:rPr>
              <a:t>class DataBase</a:t>
            </a:r>
            <a:endParaRPr b="0" lang="en" sz="3600" spc="-1" strike="noStrike">
              <a:solidFill>
                <a:schemeClr val="dk1"/>
              </a:solidFill>
              <a:latin typeface="Trebuchet MS"/>
            </a:endParaRPr>
          </a:p>
        </p:txBody>
      </p:sp>
      <p:pic>
        <p:nvPicPr>
          <p:cNvPr id="82" name="Объект 6" descr=""/>
          <p:cNvPicPr/>
          <p:nvPr/>
        </p:nvPicPr>
        <p:blipFill>
          <a:blip r:embed="rId1"/>
          <a:stretch/>
        </p:blipFill>
        <p:spPr>
          <a:xfrm>
            <a:off x="241200" y="1451160"/>
            <a:ext cx="4584240" cy="4523400"/>
          </a:xfrm>
          <a:prstGeom prst="rect">
            <a:avLst/>
          </a:prstGeom>
          <a:ln w="0">
            <a:noFill/>
          </a:ln>
        </p:spPr>
      </p:pic>
      <p:pic>
        <p:nvPicPr>
          <p:cNvPr id="83" name="Рисунок 8" descr=""/>
          <p:cNvPicPr/>
          <p:nvPr/>
        </p:nvPicPr>
        <p:blipFill>
          <a:blip r:embed="rId2"/>
          <a:stretch/>
        </p:blipFill>
        <p:spPr>
          <a:xfrm>
            <a:off x="5262120" y="1451160"/>
            <a:ext cx="5173560" cy="452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Аспект">
  <a:themeElements>
    <a:clrScheme name="Желтый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1419</TotalTime>
  <Application>LibreOffice/7.6.4.1$Windows_X86_64 LibreOffice_project/e19e193f88cd6c0525a17fb7a176ed8e6a3e2aa1</Application>
  <AppVersion>15.0000</AppVersion>
  <Words>421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2020-11-12T08:47:50Z</dcterms:created>
  <dc:creator>Михаил</dc:creator>
  <dc:description/>
  <dc:language>ru-RU</dc:language>
  <cp:lastModifiedBy/>
  <dcterms:modified xsi:type="dcterms:W3CDTF">2024-03-05T17:48:45Z</dcterms:modified>
  <cp:revision>24</cp:revision>
  <dc:subject/>
  <dc:title>Schedule Helper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18</vt:i4>
  </property>
</Properties>
</file>