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SHP+pq4t7IWr/FQPooBSFhzBW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7BD131-5691-469D-AECD-617CE50053D7}">
  <a:tblStyle styleId="{157BD131-5691-469D-AECD-617CE50053D7}"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DC2E01AD-8A38-4E04-8699-267231F6584F}"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a:spLocks noGrp="1"/>
          </p:cNvSpPr>
          <p:nvPr>
            <p:ph type="pic" idx="2"/>
          </p:nvPr>
        </p:nvSpPr>
        <p:spPr>
          <a:xfrm>
            <a:off x="5183188" y="987425"/>
            <a:ext cx="6172200" cy="4873625"/>
          </a:xfrm>
          <a:prstGeom prst="rect">
            <a:avLst/>
          </a:prstGeom>
          <a:noFill/>
          <a:ln>
            <a:noFill/>
          </a:ln>
        </p:spPr>
      </p:sp>
      <p:sp>
        <p:nvSpPr>
          <p:cNvPr id="62" name="Google Shape;6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6"/>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83" name="Google Shape;83;p26" descr="A picture containing building, street&#10;&#10;Description automatically generated"/>
          <p:cNvPicPr preferRelativeResize="0"/>
          <p:nvPr/>
        </p:nvPicPr>
        <p:blipFill rotWithShape="1">
          <a:blip r:embed="rId3">
            <a:alphaModFix amt="25000"/>
          </a:blip>
          <a:srcRect/>
          <a:stretch/>
        </p:blipFill>
        <p:spPr>
          <a:xfrm>
            <a:off x="-2" y="8165"/>
            <a:ext cx="12192000" cy="6858000"/>
          </a:xfrm>
          <a:prstGeom prst="rect">
            <a:avLst/>
          </a:prstGeom>
          <a:noFill/>
          <a:ln>
            <a:noFill/>
          </a:ln>
        </p:spPr>
      </p:pic>
      <p:sp>
        <p:nvSpPr>
          <p:cNvPr id="84" name="Google Shape;84;p26"/>
          <p:cNvSpPr txBox="1"/>
          <p:nvPr/>
        </p:nvSpPr>
        <p:spPr>
          <a:xfrm>
            <a:off x="0" y="2144069"/>
            <a:ext cx="12191999" cy="389333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Stock Market’s Closing Price Prediction with LSTM,CNN and ARIMA</a:t>
            </a:r>
            <a:endParaRPr sz="4500" b="0" i="0" u="none" strike="noStrike" cap="none">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2500"/>
              <a:buFont typeface="Arial"/>
              <a:buNone/>
            </a:pPr>
            <a:endParaRPr sz="2500" b="0" i="0" u="none" strike="noStrike" cap="none">
              <a:solidFill>
                <a:schemeClr val="lt1"/>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2500"/>
              <a:buFont typeface="Arial"/>
              <a:buNone/>
            </a:pPr>
            <a:r>
              <a:rPr lang="en-US" sz="2500" b="0" i="0" u="none" strike="noStrike" cap="none">
                <a:solidFill>
                  <a:schemeClr val="lt1"/>
                </a:solidFill>
                <a:latin typeface="Arial"/>
                <a:ea typeface="Arial"/>
                <a:cs typeface="Arial"/>
                <a:sym typeface="Arial"/>
              </a:rPr>
              <a:t>STAT 430 Fundamentals of Deep Learning</a:t>
            </a:r>
            <a:endParaRPr/>
          </a:p>
          <a:p>
            <a:pPr marL="0" marR="0" lvl="0" indent="0" algn="ctr" rtl="0">
              <a:lnSpc>
                <a:spcPct val="100000"/>
              </a:lnSpc>
              <a:spcBef>
                <a:spcPts val="60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Presenters:</a:t>
            </a: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Gan Yao, Yuhang Gong, Zixuan Wang</a:t>
            </a:r>
            <a:endParaRPr sz="1800" b="0" i="0" u="none" strike="noStrike" cap="none">
              <a:solidFill>
                <a:schemeClr val="lt1"/>
              </a:solidFill>
              <a:latin typeface="Arial"/>
              <a:ea typeface="Arial"/>
              <a:cs typeface="Arial"/>
              <a:sym typeface="Arial"/>
            </a:endParaRPr>
          </a:p>
          <a:p>
            <a:pPr marL="0" marR="0" lvl="0" indent="0" algn="ctr" rtl="0">
              <a:lnSpc>
                <a:spcPct val="100000"/>
              </a:lnSpc>
              <a:spcBef>
                <a:spcPts val="600"/>
              </a:spcBef>
              <a:spcAft>
                <a:spcPts val="0"/>
              </a:spcAft>
              <a:buNone/>
            </a:pPr>
            <a:endParaRPr sz="1800" b="0" i="0" u="none" strike="noStrike" cap="none">
              <a:solidFill>
                <a:schemeClr val="lt1"/>
              </a:solidFill>
              <a:latin typeface="Arial"/>
              <a:ea typeface="Arial"/>
              <a:cs typeface="Arial"/>
              <a:sym typeface="Arial"/>
            </a:endParaRPr>
          </a:p>
        </p:txBody>
      </p:sp>
      <p:pic>
        <p:nvPicPr>
          <p:cNvPr id="85" name="Google Shape;85;p26" descr="A picture containing drawing&#10;&#10;Description automatically generated"/>
          <p:cNvPicPr preferRelativeResize="0"/>
          <p:nvPr/>
        </p:nvPicPr>
        <p:blipFill rotWithShape="1">
          <a:blip r:embed="rId4">
            <a:alphaModFix/>
          </a:blip>
          <a:srcRect/>
          <a:stretch/>
        </p:blipFill>
        <p:spPr>
          <a:xfrm>
            <a:off x="4641007" y="852965"/>
            <a:ext cx="2909982" cy="7540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89" name="Google Shape;189;p7"/>
          <p:cNvSpPr txBox="1"/>
          <p:nvPr/>
        </p:nvSpPr>
        <p:spPr>
          <a:xfrm>
            <a:off x="8494005" y="2239572"/>
            <a:ext cx="228049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IMAGE / GRAPHIC</a:t>
            </a:r>
            <a:endParaRPr sz="1400" b="0" i="0" u="none" strike="noStrike" cap="none">
              <a:solidFill>
                <a:srgbClr val="000000"/>
              </a:solidFill>
              <a:latin typeface="Arial"/>
              <a:ea typeface="Arial"/>
              <a:cs typeface="Arial"/>
              <a:sym typeface="Arial"/>
            </a:endParaRPr>
          </a:p>
        </p:txBody>
      </p:sp>
      <p:sp>
        <p:nvSpPr>
          <p:cNvPr id="190" name="Google Shape;190;p7"/>
          <p:cNvSpPr txBox="1">
            <a:spLocks noGrp="1"/>
          </p:cNvSpPr>
          <p:nvPr>
            <p:ph type="body" idx="1"/>
          </p:nvPr>
        </p:nvSpPr>
        <p:spPr>
          <a:xfrm>
            <a:off x="221639" y="1075216"/>
            <a:ext cx="7060310" cy="4821102"/>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3000"/>
              <a:buNone/>
            </a:pPr>
            <a:r>
              <a:rPr lang="en-US" sz="2600" b="1">
                <a:solidFill>
                  <a:srgbClr val="E84B36"/>
                </a:solidFill>
                <a:latin typeface="Arial"/>
                <a:ea typeface="Arial"/>
                <a:cs typeface="Arial"/>
                <a:sym typeface="Arial"/>
              </a:rPr>
              <a:t>Noteworthy characteristics</a:t>
            </a:r>
            <a:endParaRPr sz="2600" b="1">
              <a:solidFill>
                <a:srgbClr val="E84B36"/>
              </a:solidFill>
              <a:latin typeface="Arial"/>
              <a:ea typeface="Arial"/>
              <a:cs typeface="Arial"/>
              <a:sym typeface="Arial"/>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342900" lvl="0" indent="-342900" algn="l" rtl="0">
              <a:lnSpc>
                <a:spcPct val="100000"/>
              </a:lnSpc>
              <a:spcBef>
                <a:spcPts val="0"/>
              </a:spcBef>
              <a:spcAft>
                <a:spcPts val="0"/>
              </a:spcAft>
              <a:buSzPts val="3000"/>
              <a:buChar char="•"/>
            </a:pPr>
            <a:r>
              <a:rPr lang="en-US" sz="2000" b="1">
                <a:solidFill>
                  <a:srgbClr val="15264B"/>
                </a:solidFill>
                <a:latin typeface="Arial"/>
                <a:ea typeface="Arial"/>
                <a:cs typeface="Arial"/>
                <a:sym typeface="Arial"/>
              </a:rPr>
              <a:t>Global Average Pooling</a:t>
            </a:r>
            <a:endParaRPr/>
          </a:p>
          <a:p>
            <a:pPr marL="0" lvl="0" indent="0" algn="l" rtl="0">
              <a:lnSpc>
                <a:spcPct val="100000"/>
              </a:lnSpc>
              <a:spcBef>
                <a:spcPts val="0"/>
              </a:spcBef>
              <a:spcAft>
                <a:spcPts val="0"/>
              </a:spcAft>
              <a:buSzPts val="3000"/>
              <a:buNone/>
            </a:pPr>
            <a:endParaRPr sz="2000" b="1">
              <a:solidFill>
                <a:srgbClr val="15264B"/>
              </a:solidFill>
              <a:latin typeface="Arial"/>
              <a:ea typeface="Arial"/>
              <a:cs typeface="Arial"/>
              <a:sym typeface="Arial"/>
            </a:endParaRPr>
          </a:p>
          <a:p>
            <a:pPr marL="0" lvl="0" indent="0" algn="l" rtl="0">
              <a:lnSpc>
                <a:spcPct val="100000"/>
              </a:lnSpc>
              <a:spcBef>
                <a:spcPts val="0"/>
              </a:spcBef>
              <a:spcAft>
                <a:spcPts val="0"/>
              </a:spcAft>
              <a:buSzPts val="2000"/>
              <a:buNone/>
            </a:pPr>
            <a:r>
              <a:rPr lang="en-US" sz="1800">
                <a:solidFill>
                  <a:schemeClr val="dk1"/>
                </a:solidFill>
                <a:latin typeface="Arial"/>
                <a:ea typeface="Arial"/>
                <a:cs typeface="Arial"/>
                <a:sym typeface="Arial"/>
              </a:rPr>
              <a:t>Instead of max-pooling with a small kernel, an average-pooling layer with kernel size equal to input size is applied. Known as Global Average Pooling layer, it reduces each channel of input tensor down to 1 element, which is the average value.</a:t>
            </a:r>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342900" lvl="0" indent="-342900" algn="l" rtl="0">
              <a:lnSpc>
                <a:spcPct val="100000"/>
              </a:lnSpc>
              <a:spcBef>
                <a:spcPts val="0"/>
              </a:spcBef>
              <a:spcAft>
                <a:spcPts val="0"/>
              </a:spcAft>
              <a:buSzPts val="3000"/>
              <a:buChar char="•"/>
            </a:pPr>
            <a:r>
              <a:rPr lang="en-US" sz="2000" b="1">
                <a:solidFill>
                  <a:srgbClr val="15264B"/>
                </a:solidFill>
                <a:latin typeface="Arial"/>
                <a:ea typeface="Arial"/>
                <a:cs typeface="Arial"/>
                <a:sym typeface="Arial"/>
              </a:rPr>
              <a:t>Absence of fully connected layers</a:t>
            </a:r>
            <a:endParaRPr sz="2000" b="1">
              <a:solidFill>
                <a:srgbClr val="15264B"/>
              </a:solidFill>
            </a:endParaRPr>
          </a:p>
          <a:p>
            <a:pPr marL="0" lvl="0" indent="0" algn="l" rtl="0">
              <a:lnSpc>
                <a:spcPct val="100000"/>
              </a:lnSpc>
              <a:spcBef>
                <a:spcPts val="0"/>
              </a:spcBef>
              <a:spcAft>
                <a:spcPts val="0"/>
              </a:spcAft>
              <a:buSzPts val="3000"/>
              <a:buNone/>
            </a:pPr>
            <a:endParaRPr sz="1800" b="1">
              <a:solidFill>
                <a:schemeClr val="dk1"/>
              </a:solidFill>
              <a:latin typeface="Arial"/>
              <a:ea typeface="Arial"/>
              <a:cs typeface="Arial"/>
              <a:sym typeface="Arial"/>
            </a:endParaRPr>
          </a:p>
          <a:p>
            <a:pPr marL="0" lvl="0" indent="0" algn="l" rtl="0">
              <a:lnSpc>
                <a:spcPct val="100000"/>
              </a:lnSpc>
              <a:spcBef>
                <a:spcPts val="0"/>
              </a:spcBef>
              <a:spcAft>
                <a:spcPts val="0"/>
              </a:spcAft>
              <a:buSzPts val="3000"/>
              <a:buNone/>
            </a:pPr>
            <a:r>
              <a:rPr lang="en-US" sz="1800">
                <a:solidFill>
                  <a:schemeClr val="dk1"/>
                </a:solidFill>
                <a:latin typeface="Arial"/>
                <a:ea typeface="Arial"/>
                <a:cs typeface="Arial"/>
                <a:sym typeface="Arial"/>
              </a:rPr>
              <a:t>CNNs usually employ at least one fully connected layers after flatten to enlarge model capacity. However, in our architecture, fully connected layers are completely given up. We choose to output immediately after flattening. Such simplification endows our model  with great generalization ability.</a:t>
            </a:r>
            <a:endParaRPr/>
          </a:p>
          <a:p>
            <a:pPr marL="0" lvl="0" indent="0" algn="l" rtl="0">
              <a:lnSpc>
                <a:spcPct val="100000"/>
              </a:lnSpc>
              <a:spcBef>
                <a:spcPts val="0"/>
              </a:spcBef>
              <a:spcAft>
                <a:spcPts val="0"/>
              </a:spcAft>
              <a:buSzPts val="3000"/>
              <a:buNone/>
            </a:pPr>
            <a:endParaRPr sz="1800" b="1">
              <a:solidFill>
                <a:schemeClr val="dk1"/>
              </a:solidFill>
              <a:latin typeface="Arial"/>
              <a:ea typeface="Arial"/>
              <a:cs typeface="Arial"/>
              <a:sym typeface="Arial"/>
            </a:endParaRPr>
          </a:p>
        </p:txBody>
      </p:sp>
      <p:sp>
        <p:nvSpPr>
          <p:cNvPr id="191" name="Google Shape;191;p7"/>
          <p:cNvSpPr/>
          <p:nvPr/>
        </p:nvSpPr>
        <p:spPr>
          <a:xfrm rot="10800000" flipH="1">
            <a:off x="0" y="-1"/>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92" name="Google Shape;192;p7"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93" name="Google Shape;193;p7"/>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Convolutional Neural Network</a:t>
            </a:r>
            <a:endParaRPr/>
          </a:p>
        </p:txBody>
      </p:sp>
      <p:pic>
        <p:nvPicPr>
          <p:cNvPr id="194" name="Google Shape;194;p7"/>
          <p:cNvPicPr preferRelativeResize="0"/>
          <p:nvPr/>
        </p:nvPicPr>
        <p:blipFill rotWithShape="1">
          <a:blip r:embed="rId4">
            <a:alphaModFix/>
          </a:blip>
          <a:srcRect/>
          <a:stretch/>
        </p:blipFill>
        <p:spPr>
          <a:xfrm>
            <a:off x="7239333" y="2036062"/>
            <a:ext cx="4952667" cy="2785875"/>
          </a:xfrm>
          <a:prstGeom prst="rect">
            <a:avLst/>
          </a:prstGeom>
          <a:noFill/>
          <a:ln>
            <a:noFill/>
          </a:ln>
        </p:spPr>
      </p:pic>
      <p:sp>
        <p:nvSpPr>
          <p:cNvPr id="195" name="Google Shape;195;p7"/>
          <p:cNvSpPr txBox="1"/>
          <p:nvPr/>
        </p:nvSpPr>
        <p:spPr>
          <a:xfrm>
            <a:off x="376808" y="6524381"/>
            <a:ext cx="64263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01" name="Google Shape;201;p35"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202" name="Google Shape;202;p35"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203" name="Google Shape;203;p35"/>
          <p:cNvSpPr txBox="1"/>
          <p:nvPr/>
        </p:nvSpPr>
        <p:spPr>
          <a:xfrm>
            <a:off x="1295400" y="3225489"/>
            <a:ext cx="9601200" cy="7847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Results</a:t>
            </a:r>
            <a:endParaRPr sz="1800" b="0" i="0" u="none" strike="noStrike" cap="none">
              <a:solidFill>
                <a:schemeClr val="lt1"/>
              </a:solidFill>
              <a:latin typeface="Arial"/>
              <a:ea typeface="Arial"/>
              <a:cs typeface="Arial"/>
              <a:sym typeface="Arial"/>
            </a:endParaRPr>
          </a:p>
        </p:txBody>
      </p:sp>
      <p:sp>
        <p:nvSpPr>
          <p:cNvPr id="204" name="Google Shape;204;p35"/>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35"/>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body" idx="1"/>
          </p:nvPr>
        </p:nvSpPr>
        <p:spPr>
          <a:xfrm>
            <a:off x="376809" y="1334279"/>
            <a:ext cx="11177401" cy="482110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000"/>
              <a:buNone/>
            </a:pPr>
            <a:r>
              <a:rPr lang="en-US" sz="2600" b="1">
                <a:solidFill>
                  <a:srgbClr val="E84B36"/>
                </a:solidFill>
                <a:latin typeface="Arial"/>
                <a:ea typeface="Arial"/>
                <a:cs typeface="Arial"/>
                <a:sym typeface="Arial"/>
              </a:rPr>
              <a:t>Model Evaluation</a:t>
            </a:r>
            <a:endParaRPr sz="2600" b="1">
              <a:solidFill>
                <a:srgbClr val="E84B36"/>
              </a:solidFill>
              <a:latin typeface="Arial"/>
              <a:ea typeface="Arial"/>
              <a:cs typeface="Arial"/>
              <a:sym typeface="Arial"/>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285750" lvl="0" indent="-285750" algn="l" rtl="0">
              <a:lnSpc>
                <a:spcPct val="100000"/>
              </a:lnSpc>
              <a:spcBef>
                <a:spcPts val="0"/>
              </a:spcBef>
              <a:spcAft>
                <a:spcPts val="0"/>
              </a:spcAft>
              <a:buSzPts val="2000"/>
              <a:buChar char="•"/>
            </a:pPr>
            <a:r>
              <a:rPr lang="en-US" sz="1800">
                <a:latin typeface="Arial"/>
                <a:ea typeface="Arial"/>
                <a:cs typeface="Arial"/>
                <a:sym typeface="Arial"/>
              </a:rPr>
              <a:t>We use Root Mean Squared Error (RMSE) to evaluate our model.</a:t>
            </a:r>
            <a:endParaRPr/>
          </a:p>
          <a:p>
            <a:pPr marL="285750" lvl="0" indent="-285750" algn="l" rtl="0">
              <a:lnSpc>
                <a:spcPct val="100000"/>
              </a:lnSpc>
              <a:spcBef>
                <a:spcPts val="0"/>
              </a:spcBef>
              <a:spcAft>
                <a:spcPts val="0"/>
              </a:spcAft>
              <a:buSzPts val="2000"/>
              <a:buChar char="•"/>
            </a:pPr>
            <a:r>
              <a:rPr lang="en-US" sz="1800">
                <a:solidFill>
                  <a:schemeClr val="dk1"/>
                </a:solidFill>
                <a:latin typeface="Arial"/>
                <a:ea typeface="Arial"/>
                <a:cs typeface="Arial"/>
                <a:sym typeface="Arial"/>
              </a:rPr>
              <a:t>On average ARIMA reaches the lowest RMSE.</a:t>
            </a:r>
            <a:endParaRPr/>
          </a:p>
          <a:p>
            <a:pPr marL="285750" lvl="0" indent="-285750" algn="l" rtl="0">
              <a:lnSpc>
                <a:spcPct val="100000"/>
              </a:lnSpc>
              <a:spcBef>
                <a:spcPts val="0"/>
              </a:spcBef>
              <a:spcAft>
                <a:spcPts val="0"/>
              </a:spcAft>
              <a:buSzPts val="2000"/>
              <a:buChar char="•"/>
            </a:pPr>
            <a:r>
              <a:rPr lang="en-US" sz="1800">
                <a:solidFill>
                  <a:schemeClr val="dk1"/>
                </a:solidFill>
                <a:latin typeface="Arial"/>
                <a:ea typeface="Arial"/>
                <a:cs typeface="Arial"/>
                <a:sym typeface="Arial"/>
              </a:rPr>
              <a:t>LSTM outperforms ARIMA and CNN when predicting Procter &amp; Gamble stock price.</a:t>
            </a:r>
            <a:endParaRPr/>
          </a:p>
        </p:txBody>
      </p:sp>
      <p:sp>
        <p:nvSpPr>
          <p:cNvPr id="211" name="Google Shape;211;p36"/>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12" name="Google Shape;212;p36"/>
          <p:cNvSpPr/>
          <p:nvPr/>
        </p:nvSpPr>
        <p:spPr>
          <a:xfrm rot="10800000" flipH="1">
            <a:off x="0" y="-31531"/>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13" name="Google Shape;213;p36"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214" name="Google Shape;214;p36"/>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Results</a:t>
            </a:r>
            <a:endParaRPr sz="2400" b="0" i="0" u="none" strike="noStrike" cap="none">
              <a:solidFill>
                <a:schemeClr val="lt1"/>
              </a:solidFill>
              <a:latin typeface="Arial"/>
              <a:ea typeface="Arial"/>
              <a:cs typeface="Arial"/>
              <a:sym typeface="Arial"/>
            </a:endParaRPr>
          </a:p>
        </p:txBody>
      </p:sp>
      <p:sp>
        <p:nvSpPr>
          <p:cNvPr id="215" name="Google Shape;215;p36"/>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graphicFrame>
        <p:nvGraphicFramePr>
          <p:cNvPr id="216" name="Google Shape;216;p36"/>
          <p:cNvGraphicFramePr/>
          <p:nvPr/>
        </p:nvGraphicFramePr>
        <p:xfrm>
          <a:off x="3854105" y="3330383"/>
          <a:ext cx="3000000" cy="3000000"/>
        </p:xfrm>
        <a:graphic>
          <a:graphicData uri="http://schemas.openxmlformats.org/drawingml/2006/table">
            <a:tbl>
              <a:tblPr>
                <a:noFill/>
                <a:tableStyleId>{157BD131-5691-469D-AECD-617CE50053D7}</a:tableStyleId>
              </a:tblPr>
              <a:tblGrid>
                <a:gridCol w="2279125">
                  <a:extLst>
                    <a:ext uri="{9D8B030D-6E8A-4147-A177-3AD203B41FA5}">
                      <a16:colId xmlns:a16="http://schemas.microsoft.com/office/drawing/2014/main" val="20000"/>
                    </a:ext>
                  </a:extLst>
                </a:gridCol>
                <a:gridCol w="906475">
                  <a:extLst>
                    <a:ext uri="{9D8B030D-6E8A-4147-A177-3AD203B41FA5}">
                      <a16:colId xmlns:a16="http://schemas.microsoft.com/office/drawing/2014/main" val="20001"/>
                    </a:ext>
                  </a:extLst>
                </a:gridCol>
                <a:gridCol w="906475">
                  <a:extLst>
                    <a:ext uri="{9D8B030D-6E8A-4147-A177-3AD203B41FA5}">
                      <a16:colId xmlns:a16="http://schemas.microsoft.com/office/drawing/2014/main" val="20002"/>
                    </a:ext>
                  </a:extLst>
                </a:gridCol>
                <a:gridCol w="932375">
                  <a:extLst>
                    <a:ext uri="{9D8B030D-6E8A-4147-A177-3AD203B41FA5}">
                      <a16:colId xmlns:a16="http://schemas.microsoft.com/office/drawing/2014/main" val="20003"/>
                    </a:ext>
                  </a:extLst>
                </a:gridCol>
              </a:tblGrid>
              <a:tr h="306675">
                <a:tc>
                  <a:txBody>
                    <a:bodyPr/>
                    <a:lstStyle/>
                    <a:p>
                      <a:pPr marL="0" marR="0" lvl="0" indent="0" algn="ctr" rtl="0">
                        <a:lnSpc>
                          <a:spcPct val="100000"/>
                        </a:lnSpc>
                        <a:spcBef>
                          <a:spcPts val="0"/>
                        </a:spcBef>
                        <a:spcAft>
                          <a:spcPts val="0"/>
                        </a:spcAft>
                        <a:buNone/>
                      </a:pP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t>LSTM</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t>CNN</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t>ARIMA</a:t>
                      </a:r>
                      <a:endParaRPr sz="1600" b="1" i="0" u="none" strike="noStrike" cap="none">
                        <a:solidFill>
                          <a:srgbClr val="000000"/>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0"/>
                  </a:ext>
                </a:extLst>
              </a:tr>
              <a:tr h="306675">
                <a:tc>
                  <a:txBody>
                    <a:bodyPr/>
                    <a:lstStyle/>
                    <a:p>
                      <a:pPr marL="0" marR="0" lvl="0" indent="0" algn="ctr" rtl="0">
                        <a:lnSpc>
                          <a:spcPct val="100000"/>
                        </a:lnSpc>
                        <a:spcBef>
                          <a:spcPts val="0"/>
                        </a:spcBef>
                        <a:spcAft>
                          <a:spcPts val="0"/>
                        </a:spcAft>
                        <a:buNone/>
                      </a:pPr>
                      <a:r>
                        <a:rPr lang="en-US" sz="1600" u="none" strike="noStrike" cap="none"/>
                        <a:t>Amazon</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0.0223</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0.0300</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solidFill>
                            <a:srgbClr val="E84B36"/>
                          </a:solidFill>
                        </a:rPr>
                        <a:t>0.0222</a:t>
                      </a:r>
                      <a:endParaRPr sz="1600" b="1" i="0" u="none" strike="noStrike" cap="none">
                        <a:solidFill>
                          <a:srgbClr val="E84B36"/>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1"/>
                  </a:ext>
                </a:extLst>
              </a:tr>
              <a:tr h="306675">
                <a:tc>
                  <a:txBody>
                    <a:bodyPr/>
                    <a:lstStyle/>
                    <a:p>
                      <a:pPr marL="0" marR="0" lvl="0" indent="0" algn="ctr" rtl="0">
                        <a:lnSpc>
                          <a:spcPct val="100000"/>
                        </a:lnSpc>
                        <a:spcBef>
                          <a:spcPts val="0"/>
                        </a:spcBef>
                        <a:spcAft>
                          <a:spcPts val="0"/>
                        </a:spcAft>
                        <a:buNone/>
                      </a:pPr>
                      <a:r>
                        <a:rPr lang="en-US" sz="1600" u="none" strike="noStrike" cap="none"/>
                        <a:t>Fachebook</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0.0319</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0.0366</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solidFill>
                            <a:srgbClr val="E84B36"/>
                          </a:solidFill>
                        </a:rPr>
                        <a:t>0.0317</a:t>
                      </a:r>
                      <a:endParaRPr sz="1600" b="1" i="0" u="none" strike="noStrike" cap="none">
                        <a:solidFill>
                          <a:srgbClr val="E84B36"/>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2"/>
                  </a:ext>
                </a:extLst>
              </a:tr>
              <a:tr h="306675">
                <a:tc>
                  <a:txBody>
                    <a:bodyPr/>
                    <a:lstStyle/>
                    <a:p>
                      <a:pPr marL="0" marR="0" lvl="0" indent="0" algn="ctr" rtl="0">
                        <a:lnSpc>
                          <a:spcPct val="100000"/>
                        </a:lnSpc>
                        <a:spcBef>
                          <a:spcPts val="0"/>
                        </a:spcBef>
                        <a:spcAft>
                          <a:spcPts val="0"/>
                        </a:spcAft>
                        <a:buNone/>
                      </a:pPr>
                      <a:r>
                        <a:rPr lang="en-US" sz="1600" u="none" strike="noStrike" cap="none"/>
                        <a:t>Procter &amp; Gamble</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solidFill>
                            <a:srgbClr val="E84B36"/>
                          </a:solidFill>
                        </a:rPr>
                        <a:t>0.0161</a:t>
                      </a:r>
                      <a:endParaRPr sz="1600" b="1" i="0" u="none" strike="noStrike" cap="none">
                        <a:solidFill>
                          <a:srgbClr val="E84B36"/>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0.0194</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0.0162</a:t>
                      </a:r>
                      <a:endParaRPr sz="1600" b="0" i="0" u="none" strike="noStrike" cap="none">
                        <a:solidFill>
                          <a:srgbClr val="000000"/>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3"/>
                  </a:ext>
                </a:extLst>
              </a:tr>
              <a:tr h="306675">
                <a:tc>
                  <a:txBody>
                    <a:bodyPr/>
                    <a:lstStyle/>
                    <a:p>
                      <a:pPr marL="0" marR="0" lvl="0" indent="0" algn="ctr" rtl="0">
                        <a:lnSpc>
                          <a:spcPct val="100000"/>
                        </a:lnSpc>
                        <a:spcBef>
                          <a:spcPts val="0"/>
                        </a:spcBef>
                        <a:spcAft>
                          <a:spcPts val="0"/>
                        </a:spcAft>
                        <a:buNone/>
                      </a:pPr>
                      <a:r>
                        <a:rPr lang="en-US" sz="1600" u="none" strike="noStrike" cap="none"/>
                        <a:t>Microsoft</a:t>
                      </a:r>
                      <a:endParaRPr sz="16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0.0175</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u="none" strike="noStrike" cap="none"/>
                        <a:t>0.0194</a:t>
                      </a:r>
                      <a:endParaRPr sz="16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600" b="1" u="none" strike="noStrike" cap="none">
                          <a:solidFill>
                            <a:srgbClr val="E84B36"/>
                          </a:solidFill>
                        </a:rPr>
                        <a:t>0.0162</a:t>
                      </a:r>
                      <a:endParaRPr sz="1600" b="1" i="0" u="none" strike="noStrike" cap="none">
                        <a:solidFill>
                          <a:srgbClr val="E84B36"/>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4"/>
                  </a:ext>
                </a:extLst>
              </a:tr>
            </a:tbl>
          </a:graphicData>
        </a:graphic>
      </p:graphicFrame>
      <p:sp>
        <p:nvSpPr>
          <p:cNvPr id="217" name="Google Shape;217;p36"/>
          <p:cNvSpPr txBox="1"/>
          <p:nvPr/>
        </p:nvSpPr>
        <p:spPr>
          <a:xfrm>
            <a:off x="3854105" y="4991512"/>
            <a:ext cx="5024426" cy="30773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The RMSE table of three models for four stocks </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23" name="Google Shape;223;p37"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224" name="Google Shape;224;p37"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225" name="Google Shape;225;p37"/>
          <p:cNvSpPr txBox="1"/>
          <p:nvPr/>
        </p:nvSpPr>
        <p:spPr>
          <a:xfrm>
            <a:off x="1295400" y="3225489"/>
            <a:ext cx="9601200" cy="7847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Conclusion</a:t>
            </a:r>
            <a:endParaRPr sz="1800" b="0" i="0" u="none" strike="noStrike" cap="none">
              <a:solidFill>
                <a:schemeClr val="lt1"/>
              </a:solidFill>
              <a:latin typeface="Arial"/>
              <a:ea typeface="Arial"/>
              <a:cs typeface="Arial"/>
              <a:sym typeface="Arial"/>
            </a:endParaRPr>
          </a:p>
        </p:txBody>
      </p:sp>
      <p:sp>
        <p:nvSpPr>
          <p:cNvPr id="226" name="Google Shape;226;p37"/>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37"/>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p:nvPr/>
        </p:nvSpPr>
        <p:spPr>
          <a:xfrm>
            <a:off x="6158774" y="1334279"/>
            <a:ext cx="5442100" cy="48211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1" i="0" u="none" strike="noStrike" cap="none">
                <a:solidFill>
                  <a:srgbClr val="E84B36"/>
                </a:solidFill>
                <a:latin typeface="Arial"/>
                <a:ea typeface="Arial"/>
                <a:cs typeface="Arial"/>
                <a:sym typeface="Arial"/>
              </a:rPr>
              <a:t>Limitations &amp; Improvements</a:t>
            </a:r>
            <a:endParaRPr sz="2600" b="1" i="0" u="none" strike="noStrike" cap="none">
              <a:solidFill>
                <a:srgbClr val="E84B36"/>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1" i="0" u="none" strike="noStrike" cap="none">
                <a:solidFill>
                  <a:srgbClr val="1B4284"/>
                </a:solidFill>
                <a:latin typeface="Arial"/>
                <a:ea typeface="Arial"/>
                <a:cs typeface="Arial"/>
                <a:sym typeface="Arial"/>
              </a:rPr>
              <a:t>Larger</a:t>
            </a:r>
            <a:r>
              <a:rPr lang="en-US" sz="1800" b="0" i="0" u="none" strike="noStrike" cap="none">
                <a:solidFill>
                  <a:srgbClr val="000000"/>
                </a:solidFill>
                <a:latin typeface="Arial"/>
                <a:ea typeface="Arial"/>
                <a:cs typeface="Arial"/>
                <a:sym typeface="Arial"/>
              </a:rPr>
              <a:t> dataset can be used to train the model</a:t>
            </a:r>
            <a:endParaRPr/>
          </a:p>
          <a:p>
            <a:pPr marL="285750" marR="0" lvl="0" indent="-158750" algn="l" rtl="0">
              <a:lnSpc>
                <a:spcPct val="100000"/>
              </a:lnSpc>
              <a:spcBef>
                <a:spcPts val="0"/>
              </a:spcBef>
              <a:spcAft>
                <a:spcPts val="0"/>
              </a:spcAft>
              <a:buClr>
                <a:srgbClr val="000000"/>
              </a:buClr>
              <a:buSzPts val="2000"/>
              <a:buFont typeface="Arial"/>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1" i="0" u="none" strike="noStrike" cap="none">
                <a:solidFill>
                  <a:srgbClr val="1B4284"/>
                </a:solidFill>
                <a:latin typeface="Arial"/>
                <a:ea typeface="Arial"/>
                <a:cs typeface="Arial"/>
                <a:sym typeface="Arial"/>
              </a:rPr>
              <a:t>Bi-directional LSTM, Gated Recurrent Unit (GRU) </a:t>
            </a:r>
            <a:r>
              <a:rPr lang="en-US" sz="1800" b="0" i="0" u="none" strike="noStrike" cap="none">
                <a:solidFill>
                  <a:srgbClr val="000000"/>
                </a:solidFill>
                <a:latin typeface="Arial"/>
                <a:ea typeface="Arial"/>
                <a:cs typeface="Arial"/>
                <a:sym typeface="Arial"/>
              </a:rPr>
              <a:t>can be applied to achieve better performance</a:t>
            </a:r>
            <a:endParaRPr/>
          </a:p>
          <a:p>
            <a:pPr marL="285750" marR="0" lvl="0" indent="-158750" algn="l" rtl="0">
              <a:lnSpc>
                <a:spcPct val="100000"/>
              </a:lnSpc>
              <a:spcBef>
                <a:spcPts val="0"/>
              </a:spcBef>
              <a:spcAft>
                <a:spcPts val="0"/>
              </a:spcAft>
              <a:buClr>
                <a:srgbClr val="000000"/>
              </a:buClr>
              <a:buSzPts val="2000"/>
              <a:buFont typeface="Arial"/>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1" i="0" u="none" strike="noStrike" cap="none">
                <a:solidFill>
                  <a:srgbClr val="1B4284"/>
                </a:solidFill>
                <a:latin typeface="Arial"/>
                <a:ea typeface="Arial"/>
                <a:cs typeface="Arial"/>
                <a:sym typeface="Arial"/>
              </a:rPr>
              <a:t>Combing</a:t>
            </a:r>
            <a:r>
              <a:rPr lang="en-US" sz="1800" b="0" i="0" u="none" strike="noStrike" cap="none">
                <a:solidFill>
                  <a:srgbClr val="000000"/>
                </a:solidFill>
                <a:latin typeface="Arial"/>
                <a:ea typeface="Arial"/>
                <a:cs typeface="Arial"/>
                <a:sym typeface="Arial"/>
              </a:rPr>
              <a:t> CNN with LSTM or other network architectures to create better models. </a:t>
            </a:r>
            <a:endParaRPr/>
          </a:p>
          <a:p>
            <a:pPr marL="285750" marR="0" lvl="0" indent="-158750" algn="l" rtl="0">
              <a:lnSpc>
                <a:spcPct val="100000"/>
              </a:lnSpc>
              <a:spcBef>
                <a:spcPts val="0"/>
              </a:spcBef>
              <a:spcAft>
                <a:spcPts val="0"/>
              </a:spcAft>
              <a:buClr>
                <a:srgbClr val="000000"/>
              </a:buClr>
              <a:buSzPts val="2000"/>
              <a:buFont typeface="Arial"/>
              <a:buNone/>
            </a:pPr>
            <a:endParaRPr sz="1800" b="1" i="0" u="none" strike="noStrike" cap="none">
              <a:solidFill>
                <a:schemeClr val="dk1"/>
              </a:solidFill>
              <a:latin typeface="Arial"/>
              <a:ea typeface="Arial"/>
              <a:cs typeface="Arial"/>
              <a:sym typeface="Arial"/>
            </a:endParaRPr>
          </a:p>
          <a:p>
            <a:pPr marL="285750" marR="0" lvl="0" indent="-158750" algn="l" rtl="0">
              <a:lnSpc>
                <a:spcPct val="100000"/>
              </a:lnSpc>
              <a:spcBef>
                <a:spcPts val="0"/>
              </a:spcBef>
              <a:spcAft>
                <a:spcPts val="0"/>
              </a:spcAft>
              <a:buClr>
                <a:srgbClr val="000000"/>
              </a:buClr>
              <a:buSzPts val="2000"/>
              <a:buFont typeface="Arial"/>
              <a:buNone/>
            </a:pPr>
            <a:endParaRPr sz="1800" b="1" i="0" u="none" strike="noStrike" cap="none">
              <a:solidFill>
                <a:schemeClr val="dk1"/>
              </a:solidFill>
              <a:latin typeface="Arial"/>
              <a:ea typeface="Arial"/>
              <a:cs typeface="Arial"/>
              <a:sym typeface="Arial"/>
            </a:endParaRPr>
          </a:p>
        </p:txBody>
      </p:sp>
      <p:sp>
        <p:nvSpPr>
          <p:cNvPr id="233" name="Google Shape;233;p38"/>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4" name="Google Shape;234;p38"/>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35" name="Google Shape;235;p38"/>
          <p:cNvSpPr txBox="1"/>
          <p:nvPr/>
        </p:nvSpPr>
        <p:spPr>
          <a:xfrm>
            <a:off x="376810" y="1334279"/>
            <a:ext cx="5442100" cy="48211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1" i="0" u="none" strike="noStrike" cap="none">
                <a:solidFill>
                  <a:srgbClr val="E84B36"/>
                </a:solidFill>
                <a:latin typeface="Arial"/>
                <a:ea typeface="Arial"/>
                <a:cs typeface="Arial"/>
                <a:sym typeface="Arial"/>
              </a:rPr>
              <a:t>Impact</a:t>
            </a:r>
            <a:endParaRPr sz="2600" b="1" i="0" u="none" strike="noStrike" cap="none">
              <a:solidFill>
                <a:srgbClr val="E84B36"/>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The accuracy of the stock prices prediction can determine the </a:t>
            </a:r>
            <a:r>
              <a:rPr lang="en-US" sz="1800" b="1" i="0" u="none" strike="noStrike" cap="none">
                <a:solidFill>
                  <a:srgbClr val="1B4284"/>
                </a:solidFill>
                <a:latin typeface="Arial"/>
                <a:ea typeface="Arial"/>
                <a:cs typeface="Arial"/>
                <a:sym typeface="Arial"/>
              </a:rPr>
              <a:t>profit</a:t>
            </a:r>
            <a:r>
              <a:rPr lang="en-US" sz="1800" b="0" i="0" u="none" strike="noStrike" cap="none">
                <a:solidFill>
                  <a:srgbClr val="000000"/>
                </a:solidFill>
                <a:latin typeface="Arial"/>
                <a:ea typeface="Arial"/>
                <a:cs typeface="Arial"/>
                <a:sym typeface="Arial"/>
              </a:rPr>
              <a:t> investors can make and can also have a </a:t>
            </a:r>
            <a:r>
              <a:rPr lang="en-US" sz="1800" b="1" i="0" u="none" strike="noStrike" cap="none">
                <a:solidFill>
                  <a:srgbClr val="1B4284"/>
                </a:solidFill>
                <a:latin typeface="Arial"/>
                <a:ea typeface="Arial"/>
                <a:cs typeface="Arial"/>
                <a:sym typeface="Arial"/>
              </a:rPr>
              <a:t>positive influence</a:t>
            </a:r>
            <a:r>
              <a:rPr lang="en-US" sz="1800" b="1" i="0" u="none" strike="noStrike" cap="none">
                <a:solidFill>
                  <a:srgbClr val="000000"/>
                </a:solidFill>
                <a:latin typeface="Arial"/>
                <a:ea typeface="Arial"/>
                <a:cs typeface="Arial"/>
                <a:sym typeface="Arial"/>
              </a:rPr>
              <a:t> </a:t>
            </a:r>
            <a:r>
              <a:rPr lang="en-US" sz="1800" b="0" i="0" u="none" strike="noStrike" cap="none">
                <a:solidFill>
                  <a:srgbClr val="000000"/>
                </a:solidFill>
                <a:latin typeface="Arial"/>
                <a:ea typeface="Arial"/>
                <a:cs typeface="Arial"/>
                <a:sym typeface="Arial"/>
              </a:rPr>
              <a:t>on the economy.</a:t>
            </a:r>
            <a:endParaRPr/>
          </a:p>
          <a:p>
            <a:pPr marL="285750" marR="0" lvl="0" indent="-158750" algn="l"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chemeClr val="dk1"/>
                </a:solidFill>
                <a:latin typeface="Arial"/>
                <a:ea typeface="Arial"/>
                <a:cs typeface="Arial"/>
                <a:sym typeface="Arial"/>
              </a:rPr>
              <a:t>This project also compares the performance of stock market’s price prediction using the </a:t>
            </a:r>
            <a:r>
              <a:rPr lang="en-US" sz="1800" b="1" i="0" u="none" strike="noStrike" cap="none">
                <a:solidFill>
                  <a:srgbClr val="1B4284"/>
                </a:solidFill>
                <a:latin typeface="Arial"/>
                <a:ea typeface="Arial"/>
                <a:cs typeface="Arial"/>
                <a:sym typeface="Arial"/>
              </a:rPr>
              <a:t>traditional linear model (ARIMA)</a:t>
            </a:r>
            <a:r>
              <a:rPr lang="en-US" sz="1800" b="0" i="0" u="none" strike="noStrike" cap="none">
                <a:solidFill>
                  <a:schemeClr val="dk1"/>
                </a:solidFill>
                <a:latin typeface="Arial"/>
                <a:ea typeface="Arial"/>
                <a:cs typeface="Arial"/>
                <a:sym typeface="Arial"/>
              </a:rPr>
              <a:t> with the </a:t>
            </a:r>
            <a:r>
              <a:rPr lang="en-US" sz="1800" b="1" i="0" u="none" strike="noStrike" cap="none">
                <a:solidFill>
                  <a:srgbClr val="1B4284"/>
                </a:solidFill>
                <a:latin typeface="Arial"/>
                <a:ea typeface="Arial"/>
                <a:cs typeface="Arial"/>
                <a:sym typeface="Arial"/>
              </a:rPr>
              <a:t>non-linear models (LSTM, CNN)</a:t>
            </a:r>
            <a:endParaRPr/>
          </a:p>
        </p:txBody>
      </p:sp>
      <p:pic>
        <p:nvPicPr>
          <p:cNvPr id="236" name="Google Shape;236;p38"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237" name="Google Shape;237;p38"/>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Conclusion</a:t>
            </a:r>
            <a:endParaRPr sz="2400" b="0" i="0" u="none" strike="noStrike" cap="none">
              <a:solidFill>
                <a:schemeClr val="lt1"/>
              </a:solidFill>
              <a:latin typeface="Arial"/>
              <a:ea typeface="Arial"/>
              <a:cs typeface="Arial"/>
              <a:sym typeface="Arial"/>
            </a:endParaRPr>
          </a:p>
        </p:txBody>
      </p:sp>
      <p:sp>
        <p:nvSpPr>
          <p:cNvPr id="238" name="Google Shape;238;p38"/>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44" name="Google Shape;244;p39"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245" name="Google Shape;245;p39"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246" name="Google Shape;246;p39"/>
          <p:cNvSpPr txBox="1"/>
          <p:nvPr/>
        </p:nvSpPr>
        <p:spPr>
          <a:xfrm>
            <a:off x="1295400" y="3225489"/>
            <a:ext cx="9601200" cy="7847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Thank You</a:t>
            </a:r>
            <a:endParaRPr sz="1800" b="0" i="0" u="none" strike="noStrike" cap="none">
              <a:solidFill>
                <a:schemeClr val="lt1"/>
              </a:solidFill>
              <a:latin typeface="Arial"/>
              <a:ea typeface="Arial"/>
              <a:cs typeface="Arial"/>
              <a:sym typeface="Arial"/>
            </a:endParaRPr>
          </a:p>
        </p:txBody>
      </p:sp>
      <p:sp>
        <p:nvSpPr>
          <p:cNvPr id="247" name="Google Shape;247;p39"/>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39"/>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7"/>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91" name="Google Shape;91;p27"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92" name="Google Shape;92;p27"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93" name="Google Shape;93;p27"/>
          <p:cNvSpPr txBox="1"/>
          <p:nvPr/>
        </p:nvSpPr>
        <p:spPr>
          <a:xfrm>
            <a:off x="1295400" y="3225489"/>
            <a:ext cx="9601200" cy="78479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Introduction</a:t>
            </a:r>
            <a:endParaRPr sz="1800" b="0" i="0" u="none" strike="noStrike" cap="none">
              <a:solidFill>
                <a:schemeClr val="lt1"/>
              </a:solidFill>
              <a:latin typeface="Arial"/>
              <a:ea typeface="Arial"/>
              <a:cs typeface="Arial"/>
              <a:sym typeface="Arial"/>
            </a:endParaRPr>
          </a:p>
        </p:txBody>
      </p:sp>
      <p:sp>
        <p:nvSpPr>
          <p:cNvPr id="94" name="Google Shape;94;p27"/>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27"/>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8"/>
          <p:cNvSpPr txBox="1"/>
          <p:nvPr/>
        </p:nvSpPr>
        <p:spPr>
          <a:xfrm>
            <a:off x="6158774" y="1334279"/>
            <a:ext cx="5442100" cy="48211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1" i="0" u="none" strike="noStrike" cap="none">
                <a:solidFill>
                  <a:srgbClr val="E84B36"/>
                </a:solidFill>
                <a:latin typeface="Arial"/>
                <a:ea typeface="Arial"/>
                <a:cs typeface="Arial"/>
                <a:sym typeface="Arial"/>
              </a:rPr>
              <a:t>Dataset</a:t>
            </a:r>
            <a:endParaRPr sz="2600" b="1" i="0" u="none" strike="noStrike" cap="none">
              <a:solidFill>
                <a:srgbClr val="E84B36"/>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1259 records from “2017-04-11” to “2022-04-08”</a:t>
            </a:r>
            <a:endParaRPr/>
          </a:p>
          <a:p>
            <a:pPr marL="285750" marR="0" lvl="0" indent="-158750" algn="l" rtl="0">
              <a:lnSpc>
                <a:spcPct val="100000"/>
              </a:lnSpc>
              <a:spcBef>
                <a:spcPts val="0"/>
              </a:spcBef>
              <a:spcAft>
                <a:spcPts val="0"/>
              </a:spcAft>
              <a:buClr>
                <a:srgbClr val="000000"/>
              </a:buClr>
              <a:buSzPts val="2000"/>
              <a:buFont typeface="Arial"/>
              <a:buNone/>
            </a:pPr>
            <a:endParaRPr sz="1800" b="1"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chemeClr val="dk1"/>
                </a:solidFill>
                <a:latin typeface="Arial"/>
                <a:ea typeface="Arial"/>
                <a:cs typeface="Arial"/>
                <a:sym typeface="Arial"/>
              </a:rPr>
              <a:t>First 80% is used as training set, the rest 20% is used as testing set. </a:t>
            </a:r>
            <a:endParaRPr/>
          </a:p>
          <a:p>
            <a:pPr marL="285750" marR="0" lvl="0" indent="-158750" algn="l" rtl="0">
              <a:lnSpc>
                <a:spcPct val="100000"/>
              </a:lnSpc>
              <a:spcBef>
                <a:spcPts val="0"/>
              </a:spcBef>
              <a:spcAft>
                <a:spcPts val="0"/>
              </a:spcAft>
              <a:buClr>
                <a:srgbClr val="000000"/>
              </a:buClr>
              <a:buSzPts val="2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1" name="Google Shape;101;p28"/>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02" name="Google Shape;102;p28"/>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03" name="Google Shape;103;p28"/>
          <p:cNvSpPr txBox="1"/>
          <p:nvPr/>
        </p:nvSpPr>
        <p:spPr>
          <a:xfrm>
            <a:off x="376810" y="1334279"/>
            <a:ext cx="5442100" cy="48211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1" i="0" u="none" strike="noStrike" cap="none">
                <a:solidFill>
                  <a:srgbClr val="E84B36"/>
                </a:solidFill>
                <a:latin typeface="Arial"/>
                <a:ea typeface="Arial"/>
                <a:cs typeface="Arial"/>
                <a:sym typeface="Arial"/>
              </a:rPr>
              <a:t>Overview</a:t>
            </a:r>
            <a:endParaRPr sz="2600" b="1" i="0" u="none" strike="noStrike" cap="none">
              <a:solidFill>
                <a:srgbClr val="E84B36"/>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This project aims at applying both </a:t>
            </a:r>
            <a:r>
              <a:rPr lang="en-US" sz="1800" b="1" i="0" u="none" strike="noStrike" cap="none">
                <a:solidFill>
                  <a:srgbClr val="1B4284"/>
                </a:solidFill>
                <a:latin typeface="Arial"/>
                <a:ea typeface="Arial"/>
                <a:cs typeface="Arial"/>
                <a:sym typeface="Arial"/>
              </a:rPr>
              <a:t>linear (ARIMA) </a:t>
            </a:r>
            <a:r>
              <a:rPr lang="en-US" sz="1800" b="0" i="0" u="none" strike="noStrike" cap="none">
                <a:solidFill>
                  <a:srgbClr val="000000"/>
                </a:solidFill>
                <a:latin typeface="Arial"/>
                <a:ea typeface="Arial"/>
                <a:cs typeface="Arial"/>
                <a:sym typeface="Arial"/>
              </a:rPr>
              <a:t>and </a:t>
            </a:r>
            <a:r>
              <a:rPr lang="en-US" sz="1800" b="1" i="0" u="none" strike="noStrike" cap="none">
                <a:solidFill>
                  <a:srgbClr val="1B4284"/>
                </a:solidFill>
                <a:latin typeface="Arial"/>
                <a:ea typeface="Arial"/>
                <a:cs typeface="Arial"/>
                <a:sym typeface="Arial"/>
              </a:rPr>
              <a:t>non-linear models (LSTM, CNN) </a:t>
            </a:r>
            <a:r>
              <a:rPr lang="en-US" sz="1800" b="0" i="0" u="none" strike="noStrike" cap="none">
                <a:solidFill>
                  <a:srgbClr val="000000"/>
                </a:solidFill>
                <a:latin typeface="Arial"/>
                <a:ea typeface="Arial"/>
                <a:cs typeface="Arial"/>
                <a:sym typeface="Arial"/>
              </a:rPr>
              <a:t>to predict and study the trends in stock prices based on four stocks - </a:t>
            </a:r>
            <a:r>
              <a:rPr lang="en-US" sz="1800" b="1" i="0" u="none" strike="noStrike" cap="none">
                <a:solidFill>
                  <a:srgbClr val="1B4284"/>
                </a:solidFill>
                <a:latin typeface="Arial"/>
                <a:ea typeface="Arial"/>
                <a:cs typeface="Arial"/>
                <a:sym typeface="Arial"/>
              </a:rPr>
              <a:t>Facebook (FB), Microsoft (MSFT), Procter &amp; Gamble (PG) and Amazon (AMZN)</a:t>
            </a:r>
            <a:endParaRPr/>
          </a:p>
          <a:p>
            <a:pPr marL="0" marR="0" lvl="0" indent="0" algn="l" rtl="0">
              <a:lnSpc>
                <a:spcPct val="100000"/>
              </a:lnSpc>
              <a:spcBef>
                <a:spcPts val="0"/>
              </a:spcBef>
              <a:spcAft>
                <a:spcPts val="0"/>
              </a:spcAft>
              <a:buNone/>
            </a:pPr>
            <a:endParaRPr sz="1800" b="1" i="0" u="none" strike="noStrike" cap="none">
              <a:solidFill>
                <a:srgbClr val="1B4284"/>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chemeClr val="dk1"/>
                </a:solidFill>
                <a:latin typeface="Arial"/>
                <a:ea typeface="Arial"/>
                <a:cs typeface="Arial"/>
                <a:sym typeface="Arial"/>
              </a:rPr>
              <a:t>The stock market is a </a:t>
            </a:r>
            <a:r>
              <a:rPr lang="en-US" sz="1800" b="1" i="0" u="none" strike="noStrike" cap="none">
                <a:solidFill>
                  <a:srgbClr val="1B4284"/>
                </a:solidFill>
                <a:latin typeface="Arial"/>
                <a:ea typeface="Arial"/>
                <a:cs typeface="Arial"/>
                <a:sym typeface="Arial"/>
              </a:rPr>
              <a:t>volatile and dynamic </a:t>
            </a:r>
            <a:r>
              <a:rPr lang="en-US" sz="1800" b="0" i="0" u="none" strike="noStrike" cap="none">
                <a:solidFill>
                  <a:schemeClr val="dk1"/>
                </a:solidFill>
                <a:latin typeface="Arial"/>
                <a:ea typeface="Arial"/>
                <a:cs typeface="Arial"/>
                <a:sym typeface="Arial"/>
              </a:rPr>
              <a:t>system which makes the prediction of the stock market prices a very important and challenging problem. </a:t>
            </a:r>
            <a:endParaRPr/>
          </a:p>
          <a:p>
            <a:pPr marL="285750" marR="0" lvl="0" indent="-158750" algn="l" rtl="0">
              <a:lnSpc>
                <a:spcPct val="100000"/>
              </a:lnSpc>
              <a:spcBef>
                <a:spcPts val="0"/>
              </a:spcBef>
              <a:spcAft>
                <a:spcPts val="0"/>
              </a:spcAft>
              <a:buClr>
                <a:srgbClr val="000000"/>
              </a:buClr>
              <a:buSzPts val="2000"/>
              <a:buFont typeface="Arial"/>
              <a:buNone/>
            </a:pPr>
            <a:endParaRPr sz="1800" b="1" i="0" u="none" strike="noStrike" cap="none">
              <a:solidFill>
                <a:srgbClr val="1B4284"/>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chemeClr val="dk1"/>
                </a:solidFill>
                <a:latin typeface="Arial"/>
                <a:ea typeface="Arial"/>
                <a:cs typeface="Arial"/>
                <a:sym typeface="Arial"/>
              </a:rPr>
              <a:t>Applying deep learning algorithm in stock market’s price prediction can be highly </a:t>
            </a:r>
            <a:r>
              <a:rPr lang="en-US" sz="1800" b="1" i="0" u="none" strike="noStrike" cap="none">
                <a:solidFill>
                  <a:srgbClr val="1B4284"/>
                </a:solidFill>
                <a:latin typeface="Arial"/>
                <a:ea typeface="Arial"/>
                <a:cs typeface="Arial"/>
                <a:sym typeface="Arial"/>
              </a:rPr>
              <a:t>lucrative</a:t>
            </a:r>
            <a:r>
              <a:rPr lang="en-US" sz="1800" b="0" i="0" u="none" strike="noStrike" cap="none">
                <a:solidFill>
                  <a:schemeClr val="dk1"/>
                </a:solidFill>
                <a:latin typeface="Arial"/>
                <a:ea typeface="Arial"/>
                <a:cs typeface="Arial"/>
                <a:sym typeface="Arial"/>
              </a:rPr>
              <a:t>.  </a:t>
            </a:r>
            <a:endParaRPr/>
          </a:p>
        </p:txBody>
      </p:sp>
      <p:pic>
        <p:nvPicPr>
          <p:cNvPr id="104" name="Google Shape;104;p28"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05" name="Google Shape;105;p28"/>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Introduction</a:t>
            </a:r>
            <a:endParaRPr sz="2400" b="0" i="0" u="none" strike="noStrike" cap="none">
              <a:solidFill>
                <a:schemeClr val="lt1"/>
              </a:solidFill>
              <a:latin typeface="Arial"/>
              <a:ea typeface="Arial"/>
              <a:cs typeface="Arial"/>
              <a:sym typeface="Arial"/>
            </a:endParaRPr>
          </a:p>
        </p:txBody>
      </p:sp>
      <p:sp>
        <p:nvSpPr>
          <p:cNvPr id="106" name="Google Shape;106;p28"/>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graphicFrame>
        <p:nvGraphicFramePr>
          <p:cNvPr id="107" name="Google Shape;107;p28"/>
          <p:cNvGraphicFramePr/>
          <p:nvPr/>
        </p:nvGraphicFramePr>
        <p:xfrm>
          <a:off x="6435436" y="3533665"/>
          <a:ext cx="3000000" cy="3000000"/>
        </p:xfrm>
        <a:graphic>
          <a:graphicData uri="http://schemas.openxmlformats.org/drawingml/2006/table">
            <a:tbl>
              <a:tblPr>
                <a:noFill/>
                <a:tableStyleId>{157BD131-5691-469D-AECD-617CE50053D7}</a:tableStyleId>
              </a:tblPr>
              <a:tblGrid>
                <a:gridCol w="4445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184150">
                <a:tc>
                  <a:txBody>
                    <a:bodyPr/>
                    <a:lstStyle/>
                    <a:p>
                      <a:pPr marL="0" marR="0" lvl="0" indent="0" algn="ctr" rtl="0">
                        <a:lnSpc>
                          <a:spcPct val="100000"/>
                        </a:lnSpc>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100" b="1" u="none" strike="noStrike" cap="none"/>
                        <a:t>Input</a:t>
                      </a:r>
                      <a:endParaRPr sz="1100" b="1"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100" b="1" u="none" strike="noStrike" cap="none"/>
                        <a:t>Output</a:t>
                      </a:r>
                      <a:endParaRPr sz="1100" b="1" i="0" u="none" strike="noStrike" cap="none">
                        <a:solidFill>
                          <a:srgbClr val="000000"/>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0"/>
                  </a:ext>
                </a:extLst>
              </a:tr>
              <a:tr h="368300">
                <a:tc>
                  <a:txBody>
                    <a:bodyPr/>
                    <a:lstStyle/>
                    <a:p>
                      <a:pPr marL="0" marR="0" lvl="0" indent="0" algn="ctr" rtl="0">
                        <a:lnSpc>
                          <a:spcPct val="100000"/>
                        </a:lnSpc>
                        <a:spcBef>
                          <a:spcPts val="0"/>
                        </a:spcBef>
                        <a:spcAft>
                          <a:spcPts val="0"/>
                        </a:spcAft>
                        <a:buNone/>
                      </a:pPr>
                      <a:r>
                        <a:rPr lang="en-US" sz="1100" u="none" strike="noStrike" cap="none"/>
                        <a:t>LSTM</a:t>
                      </a:r>
                      <a:endParaRPr sz="11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100" u="none" strike="noStrike" cap="none"/>
                        <a:t>A tensor of length n with </a:t>
                      </a:r>
                      <a:r>
                        <a:rPr lang="en-US" sz="1100" b="1" u="none" strike="noStrike" cap="none">
                          <a:solidFill>
                            <a:srgbClr val="E84B36"/>
                          </a:solidFill>
                        </a:rPr>
                        <a:t>1 feature </a:t>
                      </a:r>
                      <a:r>
                        <a:rPr lang="en-US" sz="1100" u="none" strike="noStrike" cap="none"/>
                        <a:t>of the preceding n days</a:t>
                      </a:r>
                      <a:endParaRPr sz="11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The close price at the n+1 day</a:t>
                      </a:r>
                      <a:endParaRPr/>
                    </a:p>
                  </a:txBody>
                  <a:tcPr marL="6350" marR="6350" marT="6350" marB="0" anchor="ctr"/>
                </a:tc>
                <a:extLst>
                  <a:ext uri="{0D108BD9-81ED-4DB2-BD59-A6C34878D82A}">
                    <a16:rowId xmlns:a16="http://schemas.microsoft.com/office/drawing/2014/main" val="10001"/>
                  </a:ext>
                </a:extLst>
              </a:tr>
              <a:tr h="184150">
                <a:tc>
                  <a:txBody>
                    <a:bodyPr/>
                    <a:lstStyle/>
                    <a:p>
                      <a:pPr marL="0" marR="0" lvl="0" indent="0" algn="ctr" rtl="0">
                        <a:lnSpc>
                          <a:spcPct val="100000"/>
                        </a:lnSpc>
                        <a:spcBef>
                          <a:spcPts val="0"/>
                        </a:spcBef>
                        <a:spcAft>
                          <a:spcPts val="0"/>
                        </a:spcAft>
                        <a:buNone/>
                      </a:pPr>
                      <a:r>
                        <a:rPr lang="en-US" sz="1100" u="none" strike="noStrike" cap="none"/>
                        <a:t>CNN</a:t>
                      </a:r>
                      <a:endParaRPr sz="11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t>A tensor of length n with </a:t>
                      </a:r>
                      <a:r>
                        <a:rPr lang="en-US" sz="1100" b="1" u="none" strike="noStrike" cap="none">
                          <a:solidFill>
                            <a:srgbClr val="E84B36"/>
                          </a:solidFill>
                        </a:rPr>
                        <a:t>6 features </a:t>
                      </a:r>
                      <a:r>
                        <a:rPr lang="en-US" sz="1100" u="none" strike="noStrike" cap="none"/>
                        <a:t>of the preceding n days</a:t>
                      </a:r>
                      <a:endParaRPr sz="1100" b="0" i="0" u="none" strike="noStrike" cap="none">
                        <a:solidFill>
                          <a:srgbClr val="000000"/>
                        </a:solidFill>
                        <a:latin typeface="Calibri"/>
                        <a:ea typeface="Calibri"/>
                        <a:cs typeface="Calibri"/>
                        <a:sym typeface="Calibri"/>
                      </a:endParaRPr>
                    </a:p>
                  </a:txBody>
                  <a:tcPr marL="6350" marR="6350" marT="6350" marB="0" anchor="ctr"/>
                </a:tc>
                <a:tc>
                  <a:txBody>
                    <a:bodyPr/>
                    <a:lstStyle/>
                    <a:p>
                      <a:pPr marL="0" marR="0" lvl="0" indent="0" algn="ctr" rtl="0">
                        <a:lnSpc>
                          <a:spcPct val="100000"/>
                        </a:lnSpc>
                        <a:spcBef>
                          <a:spcPts val="0"/>
                        </a:spcBef>
                        <a:spcAft>
                          <a:spcPts val="0"/>
                        </a:spcAft>
                        <a:buNone/>
                      </a:pPr>
                      <a:r>
                        <a:rPr lang="en-US" sz="1100" u="none" strike="noStrike" cap="none"/>
                        <a:t>The close price at the n+1 day</a:t>
                      </a:r>
                      <a:endParaRPr sz="1100" b="0" i="0" u="none" strike="noStrike" cap="none">
                        <a:solidFill>
                          <a:srgbClr val="000000"/>
                        </a:solidFill>
                        <a:latin typeface="Calibri"/>
                        <a:ea typeface="Calibri"/>
                        <a:cs typeface="Calibri"/>
                        <a:sym typeface="Calibri"/>
                      </a:endParaRPr>
                    </a:p>
                  </a:txBody>
                  <a:tcPr marL="6350" marR="6350" marT="6350" marB="0" anchor="ctr"/>
                </a:tc>
                <a:extLst>
                  <a:ext uri="{0D108BD9-81ED-4DB2-BD59-A6C34878D82A}">
                    <a16:rowId xmlns:a16="http://schemas.microsoft.com/office/drawing/2014/main" val="10002"/>
                  </a:ext>
                </a:extLst>
              </a:tr>
            </a:tbl>
          </a:graphicData>
        </a:graphic>
      </p:graphicFrame>
      <p:graphicFrame>
        <p:nvGraphicFramePr>
          <p:cNvPr id="108" name="Google Shape;108;p28"/>
          <p:cNvGraphicFramePr/>
          <p:nvPr/>
        </p:nvGraphicFramePr>
        <p:xfrm>
          <a:off x="6901532" y="4583667"/>
          <a:ext cx="3000000" cy="3000000"/>
        </p:xfrm>
        <a:graphic>
          <a:graphicData uri="http://schemas.openxmlformats.org/drawingml/2006/table">
            <a:tbl>
              <a:tblPr firstRow="1" firstCol="1" bandRow="1">
                <a:noFill/>
                <a:tableStyleId>{DC2E01AD-8A38-4E04-8699-267231F6584F}</a:tableStyleId>
              </a:tblPr>
              <a:tblGrid>
                <a:gridCol w="748750">
                  <a:extLst>
                    <a:ext uri="{9D8B030D-6E8A-4147-A177-3AD203B41FA5}">
                      <a16:colId xmlns:a16="http://schemas.microsoft.com/office/drawing/2014/main" val="20000"/>
                    </a:ext>
                  </a:extLst>
                </a:gridCol>
                <a:gridCol w="463225">
                  <a:extLst>
                    <a:ext uri="{9D8B030D-6E8A-4147-A177-3AD203B41FA5}">
                      <a16:colId xmlns:a16="http://schemas.microsoft.com/office/drawing/2014/main" val="20001"/>
                    </a:ext>
                  </a:extLst>
                </a:gridCol>
                <a:gridCol w="463225">
                  <a:extLst>
                    <a:ext uri="{9D8B030D-6E8A-4147-A177-3AD203B41FA5}">
                      <a16:colId xmlns:a16="http://schemas.microsoft.com/office/drawing/2014/main" val="20002"/>
                    </a:ext>
                  </a:extLst>
                </a:gridCol>
                <a:gridCol w="463225">
                  <a:extLst>
                    <a:ext uri="{9D8B030D-6E8A-4147-A177-3AD203B41FA5}">
                      <a16:colId xmlns:a16="http://schemas.microsoft.com/office/drawing/2014/main" val="20003"/>
                    </a:ext>
                  </a:extLst>
                </a:gridCol>
                <a:gridCol w="547900">
                  <a:extLst>
                    <a:ext uri="{9D8B030D-6E8A-4147-A177-3AD203B41FA5}">
                      <a16:colId xmlns:a16="http://schemas.microsoft.com/office/drawing/2014/main" val="20004"/>
                    </a:ext>
                  </a:extLst>
                </a:gridCol>
                <a:gridCol w="688325">
                  <a:extLst>
                    <a:ext uri="{9D8B030D-6E8A-4147-A177-3AD203B41FA5}">
                      <a16:colId xmlns:a16="http://schemas.microsoft.com/office/drawing/2014/main" val="20005"/>
                    </a:ext>
                  </a:extLst>
                </a:gridCol>
                <a:gridCol w="581950">
                  <a:extLst>
                    <a:ext uri="{9D8B030D-6E8A-4147-A177-3AD203B41FA5}">
                      <a16:colId xmlns:a16="http://schemas.microsoft.com/office/drawing/2014/main" val="20006"/>
                    </a:ext>
                  </a:extLst>
                </a:gridCol>
              </a:tblGrid>
              <a:tr h="101600">
                <a:tc>
                  <a:txBody>
                    <a:bodyPr/>
                    <a:lstStyle/>
                    <a:p>
                      <a:pPr marL="0" marR="0" lvl="0" indent="0" algn="ctr" rtl="0">
                        <a:lnSpc>
                          <a:spcPct val="100000"/>
                        </a:lnSpc>
                        <a:spcBef>
                          <a:spcPts val="0"/>
                        </a:spcBef>
                        <a:spcAft>
                          <a:spcPts val="0"/>
                        </a:spcAft>
                        <a:buNone/>
                      </a:pPr>
                      <a:r>
                        <a:rPr lang="en-US" sz="800" u="none" strike="noStrike" cap="none"/>
                        <a:t>Date</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Open</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High</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Low</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Close</a:t>
                      </a:r>
                      <a:endParaRPr sz="1000" b="1" u="none" strike="noStrike" cap="none">
                        <a:solidFill>
                          <a:srgbClr val="E84B36"/>
                        </a:solidFill>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Adj Close</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Volume</a:t>
                      </a:r>
                      <a:endParaRPr sz="10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01600">
                <a:tc>
                  <a:txBody>
                    <a:bodyPr/>
                    <a:lstStyle/>
                    <a:p>
                      <a:pPr marL="0" marR="0" lvl="0" indent="0" algn="ctr" rtl="0">
                        <a:lnSpc>
                          <a:spcPct val="100000"/>
                        </a:lnSpc>
                        <a:spcBef>
                          <a:spcPts val="0"/>
                        </a:spcBef>
                        <a:spcAft>
                          <a:spcPts val="0"/>
                        </a:spcAft>
                        <a:buNone/>
                      </a:pPr>
                      <a:r>
                        <a:rPr lang="en-US" sz="800" u="none" strike="noStrike" cap="none"/>
                        <a:t>2017-04-11</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907.04</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911.24</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897.50</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902.36</a:t>
                      </a:r>
                      <a:endParaRPr sz="1000" b="1" u="none" strike="noStrike" cap="none">
                        <a:solidFill>
                          <a:srgbClr val="E84B36"/>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902.36</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3012700</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01600">
                <a:tc>
                  <a:txBody>
                    <a:bodyPr/>
                    <a:lstStyle/>
                    <a:p>
                      <a:pPr marL="0" marR="0" lvl="0" indent="0" algn="ctr" rtl="0">
                        <a:lnSpc>
                          <a:spcPct val="100000"/>
                        </a:lnSpc>
                        <a:spcBef>
                          <a:spcPts val="0"/>
                        </a:spcBef>
                        <a:spcAft>
                          <a:spcPts val="0"/>
                        </a:spcAft>
                        <a:buNone/>
                      </a:pPr>
                      <a:r>
                        <a:rPr lang="en-US" sz="800" u="none" strike="noStrike" cap="none"/>
                        <a:t>2017-04-12</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903.09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904.09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895.25</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896.23</a:t>
                      </a:r>
                      <a:endParaRPr sz="1000" b="1" u="none" strike="noStrike" cap="none">
                        <a:solidFill>
                          <a:srgbClr val="E84B36"/>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896.23</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2456100</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101600">
                <a:tc>
                  <a:txBody>
                    <a:bodyPr/>
                    <a:lstStyle/>
                    <a:p>
                      <a:pPr marL="0" marR="0" lvl="0" indent="0" algn="ctr" rtl="0">
                        <a:lnSpc>
                          <a:spcPct val="100000"/>
                        </a:lnSpc>
                        <a:spcBef>
                          <a:spcPts val="0"/>
                        </a:spcBef>
                        <a:spcAft>
                          <a:spcPts val="0"/>
                        </a:spcAft>
                        <a:buNone/>
                      </a:pPr>
                      <a:r>
                        <a:rPr lang="en-US" sz="800" u="none" strike="noStrike" cap="none"/>
                        <a:t>2017-04-13</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891.45</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894.97</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884.49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884.67</a:t>
                      </a:r>
                      <a:endParaRPr sz="1000" b="1" u="none" strike="noStrike" cap="none">
                        <a:solidFill>
                          <a:srgbClr val="E84B36"/>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884.67</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3174600</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101600">
                <a:tc>
                  <a:txBody>
                    <a:bodyPr/>
                    <a:lstStyle/>
                    <a:p>
                      <a:pPr marL="0" marR="0" lvl="0" indent="0" algn="ctr" rtl="0">
                        <a:lnSpc>
                          <a:spcPct val="100000"/>
                        </a:lnSpc>
                        <a:spcBef>
                          <a:spcPts val="0"/>
                        </a:spcBef>
                        <a:spcAft>
                          <a:spcPts val="0"/>
                        </a:spcAft>
                        <a:buNone/>
                      </a:pPr>
                      <a:r>
                        <a:rPr lang="en-US" sz="800" u="none" strike="noStrike" cap="none"/>
                        <a:t>2017-04-17</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887.50</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902.38</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887.50</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901.99</a:t>
                      </a:r>
                      <a:endParaRPr sz="1000" b="1" u="none" strike="noStrike" cap="none">
                        <a:solidFill>
                          <a:srgbClr val="E84B36"/>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901.99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2854700</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101600">
                <a:tc>
                  <a:txBody>
                    <a:bodyPr/>
                    <a:lstStyle/>
                    <a:p>
                      <a:pPr marL="0" marR="0" lvl="0" indent="0" algn="ctr" rtl="0">
                        <a:lnSpc>
                          <a:spcPct val="100000"/>
                        </a:lnSpc>
                        <a:spcBef>
                          <a:spcPts val="0"/>
                        </a:spcBef>
                        <a:spcAft>
                          <a:spcPts val="0"/>
                        </a:spcAft>
                        <a:buNone/>
                      </a:pPr>
                      <a:r>
                        <a:rPr lang="en-US" sz="800" u="none" strike="noStrike" cap="none"/>
                        <a:t>2017-04-18</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900.99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909.61</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900.78</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b="1" u="none" strike="noStrike" cap="none">
                          <a:solidFill>
                            <a:srgbClr val="E84B36"/>
                          </a:solidFill>
                        </a:rPr>
                        <a:t>903.78</a:t>
                      </a:r>
                      <a:endParaRPr sz="1000" b="1" u="none" strike="noStrike" cap="none">
                        <a:solidFill>
                          <a:srgbClr val="E84B36"/>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903.78</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2999200</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bl>
          </a:graphicData>
        </a:graphic>
      </p:graphicFrame>
      <p:sp>
        <p:nvSpPr>
          <p:cNvPr id="109" name="Google Shape;109;p28"/>
          <p:cNvSpPr/>
          <p:nvPr/>
        </p:nvSpPr>
        <p:spPr>
          <a:xfrm rot="2675704">
            <a:off x="8619066" y="5386974"/>
            <a:ext cx="122767" cy="216252"/>
          </a:xfrm>
          <a:prstGeom prst="downArrow">
            <a:avLst>
              <a:gd name="adj1" fmla="val 50000"/>
              <a:gd name="adj2" fmla="val 50000"/>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110" name="Google Shape;110;p28"/>
          <p:cNvGraphicFramePr/>
          <p:nvPr/>
        </p:nvGraphicFramePr>
        <p:xfrm>
          <a:off x="7649159" y="5729091"/>
          <a:ext cx="3000000" cy="3000000"/>
        </p:xfrm>
        <a:graphic>
          <a:graphicData uri="http://schemas.openxmlformats.org/drawingml/2006/table">
            <a:tbl>
              <a:tblPr firstRow="1" firstCol="1" bandRow="1">
                <a:noFill/>
                <a:tableStyleId>{DC2E01AD-8A38-4E04-8699-267231F6584F}</a:tableStyleId>
              </a:tblPr>
              <a:tblGrid>
                <a:gridCol w="748750">
                  <a:extLst>
                    <a:ext uri="{9D8B030D-6E8A-4147-A177-3AD203B41FA5}">
                      <a16:colId xmlns:a16="http://schemas.microsoft.com/office/drawing/2014/main" val="20000"/>
                    </a:ext>
                  </a:extLst>
                </a:gridCol>
                <a:gridCol w="463225">
                  <a:extLst>
                    <a:ext uri="{9D8B030D-6E8A-4147-A177-3AD203B41FA5}">
                      <a16:colId xmlns:a16="http://schemas.microsoft.com/office/drawing/2014/main" val="20001"/>
                    </a:ext>
                  </a:extLst>
                </a:gridCol>
              </a:tblGrid>
              <a:tr h="101600">
                <a:tc>
                  <a:txBody>
                    <a:bodyPr/>
                    <a:lstStyle/>
                    <a:p>
                      <a:pPr marL="0" marR="0" lvl="0" indent="0" algn="ctr" rtl="0">
                        <a:lnSpc>
                          <a:spcPct val="100000"/>
                        </a:lnSpc>
                        <a:spcBef>
                          <a:spcPts val="0"/>
                        </a:spcBef>
                        <a:spcAft>
                          <a:spcPts val="0"/>
                        </a:spcAft>
                        <a:buNone/>
                      </a:pPr>
                      <a:r>
                        <a:rPr lang="en-US" sz="800" u="none" strike="noStrike" cap="none"/>
                        <a:t>Date</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a:t>Close</a:t>
                      </a:r>
                      <a:endParaRPr sz="10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01600">
                <a:tc>
                  <a:txBody>
                    <a:bodyPr/>
                    <a:lstStyle/>
                    <a:p>
                      <a:pPr marL="0" marR="0" lvl="0" indent="0" algn="ctr" rtl="0">
                        <a:lnSpc>
                          <a:spcPct val="100000"/>
                        </a:lnSpc>
                        <a:spcBef>
                          <a:spcPts val="0"/>
                        </a:spcBef>
                        <a:spcAft>
                          <a:spcPts val="0"/>
                        </a:spcAft>
                        <a:buNone/>
                      </a:pPr>
                      <a:r>
                        <a:rPr lang="en-US" sz="800" u="none" strike="noStrike" cap="none"/>
                        <a:t>2017-04-19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905.04</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bl>
          </a:graphicData>
        </a:graphic>
      </p:graphicFrame>
      <p:graphicFrame>
        <p:nvGraphicFramePr>
          <p:cNvPr id="111" name="Google Shape;111;p28"/>
          <p:cNvGraphicFramePr/>
          <p:nvPr/>
        </p:nvGraphicFramePr>
        <p:xfrm>
          <a:off x="9201305" y="5729091"/>
          <a:ext cx="3000000" cy="3000000"/>
        </p:xfrm>
        <a:graphic>
          <a:graphicData uri="http://schemas.openxmlformats.org/drawingml/2006/table">
            <a:tbl>
              <a:tblPr firstRow="1" firstCol="1" bandRow="1">
                <a:noFill/>
                <a:tableStyleId>{DC2E01AD-8A38-4E04-8699-267231F6584F}</a:tableStyleId>
              </a:tblPr>
              <a:tblGrid>
                <a:gridCol w="748750">
                  <a:extLst>
                    <a:ext uri="{9D8B030D-6E8A-4147-A177-3AD203B41FA5}">
                      <a16:colId xmlns:a16="http://schemas.microsoft.com/office/drawing/2014/main" val="20000"/>
                    </a:ext>
                  </a:extLst>
                </a:gridCol>
                <a:gridCol w="463225">
                  <a:extLst>
                    <a:ext uri="{9D8B030D-6E8A-4147-A177-3AD203B41FA5}">
                      <a16:colId xmlns:a16="http://schemas.microsoft.com/office/drawing/2014/main" val="20001"/>
                    </a:ext>
                  </a:extLst>
                </a:gridCol>
              </a:tblGrid>
              <a:tr h="101600">
                <a:tc>
                  <a:txBody>
                    <a:bodyPr/>
                    <a:lstStyle/>
                    <a:p>
                      <a:pPr marL="0" marR="0" lvl="0" indent="0" algn="ctr" rtl="0">
                        <a:lnSpc>
                          <a:spcPct val="100000"/>
                        </a:lnSpc>
                        <a:spcBef>
                          <a:spcPts val="0"/>
                        </a:spcBef>
                        <a:spcAft>
                          <a:spcPts val="0"/>
                        </a:spcAft>
                        <a:buNone/>
                      </a:pPr>
                      <a:r>
                        <a:rPr lang="en-US" sz="800" u="none" strike="noStrike" cap="none"/>
                        <a:t>Date</a:t>
                      </a:r>
                      <a:endParaRPr sz="10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00000"/>
                        </a:lnSpc>
                        <a:spcBef>
                          <a:spcPts val="0"/>
                        </a:spcBef>
                        <a:spcAft>
                          <a:spcPts val="0"/>
                        </a:spcAft>
                        <a:buNone/>
                      </a:pPr>
                      <a:r>
                        <a:rPr lang="en-US" sz="800" u="none" strike="noStrike" cap="none"/>
                        <a:t>Close</a:t>
                      </a:r>
                      <a:endParaRPr sz="10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01600">
                <a:tc>
                  <a:txBody>
                    <a:bodyPr/>
                    <a:lstStyle/>
                    <a:p>
                      <a:pPr marL="0" marR="0" lvl="0" indent="0" algn="ctr" rtl="0">
                        <a:lnSpc>
                          <a:spcPct val="100000"/>
                        </a:lnSpc>
                        <a:spcBef>
                          <a:spcPts val="0"/>
                        </a:spcBef>
                        <a:spcAft>
                          <a:spcPts val="0"/>
                        </a:spcAft>
                        <a:buNone/>
                      </a:pPr>
                      <a:r>
                        <a:rPr lang="en-US" sz="800" u="none" strike="noStrike" cap="none"/>
                        <a:t>2017-04-19</a:t>
                      </a:r>
                      <a:endParaRPr sz="1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0000"/>
                        </a:lnSpc>
                        <a:spcBef>
                          <a:spcPts val="0"/>
                        </a:spcBef>
                        <a:spcAft>
                          <a:spcPts val="0"/>
                        </a:spcAft>
                        <a:buNone/>
                      </a:pPr>
                      <a:r>
                        <a:rPr lang="en-US" sz="800" u="none" strike="noStrike" cap="none"/>
                        <a:t>906.34</a:t>
                      </a:r>
                      <a:endParaRPr sz="10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bl>
          </a:graphicData>
        </a:graphic>
      </p:graphicFrame>
      <p:sp>
        <p:nvSpPr>
          <p:cNvPr id="112" name="Google Shape;112;p28"/>
          <p:cNvSpPr/>
          <p:nvPr/>
        </p:nvSpPr>
        <p:spPr>
          <a:xfrm rot="-2523302">
            <a:off x="9259546" y="5386974"/>
            <a:ext cx="122767" cy="216252"/>
          </a:xfrm>
          <a:prstGeom prst="downArrow">
            <a:avLst>
              <a:gd name="adj1" fmla="val 50000"/>
              <a:gd name="adj2" fmla="val 50000"/>
            </a:avLst>
          </a:prstGeom>
          <a:solidFill>
            <a:schemeClr val="accent3"/>
          </a:solidFill>
          <a:ln w="25400" cap="flat" cmpd="sng">
            <a:solidFill>
              <a:srgbClr val="78787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3" name="Google Shape;113;p28"/>
          <p:cNvSpPr txBox="1"/>
          <p:nvPr/>
        </p:nvSpPr>
        <p:spPr>
          <a:xfrm>
            <a:off x="7933266" y="5421314"/>
            <a:ext cx="23233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LSTM                      CNN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9"/>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19" name="Google Shape;119;p29"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120" name="Google Shape;120;p29"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121" name="Google Shape;121;p29"/>
          <p:cNvSpPr txBox="1"/>
          <p:nvPr/>
        </p:nvSpPr>
        <p:spPr>
          <a:xfrm>
            <a:off x="1295400" y="2949547"/>
            <a:ext cx="9601200" cy="13366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Long Short Term Memory </a:t>
            </a:r>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2" name="Google Shape;122;p29"/>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29"/>
          <p:cNvSpPr txBox="1"/>
          <p:nvPr/>
        </p:nvSpPr>
        <p:spPr>
          <a:xfrm>
            <a:off x="376807" y="6524381"/>
            <a:ext cx="7991337" cy="22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body" idx="1"/>
          </p:nvPr>
        </p:nvSpPr>
        <p:spPr>
          <a:xfrm>
            <a:off x="376809" y="1334279"/>
            <a:ext cx="11177401" cy="482110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000"/>
              <a:buNone/>
            </a:pPr>
            <a:r>
              <a:rPr lang="en-US" sz="2600" b="1">
                <a:solidFill>
                  <a:srgbClr val="E84B36"/>
                </a:solidFill>
                <a:latin typeface="Arial"/>
                <a:ea typeface="Arial"/>
                <a:cs typeface="Arial"/>
                <a:sym typeface="Arial"/>
              </a:rPr>
              <a:t>LSTM related work</a:t>
            </a:r>
            <a:endParaRPr sz="2600" b="1">
              <a:solidFill>
                <a:srgbClr val="E84B36"/>
              </a:solidFill>
              <a:latin typeface="Arial"/>
              <a:ea typeface="Arial"/>
              <a:cs typeface="Arial"/>
              <a:sym typeface="Arial"/>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0" lvl="0" indent="0" algn="l" rtl="0">
              <a:lnSpc>
                <a:spcPct val="100000"/>
              </a:lnSpc>
              <a:spcBef>
                <a:spcPts val="0"/>
              </a:spcBef>
              <a:spcAft>
                <a:spcPts val="0"/>
              </a:spcAft>
              <a:buSzPts val="2000"/>
              <a:buNone/>
            </a:pPr>
            <a:r>
              <a:rPr lang="en-US" sz="1800">
                <a:latin typeface="Arial"/>
                <a:ea typeface="Arial"/>
                <a:cs typeface="Arial"/>
                <a:sym typeface="Arial"/>
              </a:rPr>
              <a:t>Nelson (2017) demonstrated the standard process of developing a LSTM classification model on stock market price prediction.</a:t>
            </a:r>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0" lvl="0" indent="0" algn="l" rtl="0">
              <a:lnSpc>
                <a:spcPct val="100000"/>
              </a:lnSpc>
              <a:spcBef>
                <a:spcPts val="0"/>
              </a:spcBef>
              <a:spcAft>
                <a:spcPts val="0"/>
              </a:spcAft>
              <a:buSzPts val="2000"/>
              <a:buNone/>
            </a:pPr>
            <a:r>
              <a:rPr lang="en-US" sz="1800">
                <a:solidFill>
                  <a:schemeClr val="dk1"/>
                </a:solidFill>
                <a:latin typeface="Arial"/>
                <a:ea typeface="Arial"/>
                <a:cs typeface="Arial"/>
                <a:sym typeface="Arial"/>
              </a:rPr>
              <a:t>Liu (2018) calculated the moving average, exponential moving average based on the stock data and used them as features when training LSTM model</a:t>
            </a:r>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0" lvl="0" indent="0" algn="l" rtl="0">
              <a:lnSpc>
                <a:spcPct val="100000"/>
              </a:lnSpc>
              <a:spcBef>
                <a:spcPts val="0"/>
              </a:spcBef>
              <a:spcAft>
                <a:spcPts val="0"/>
              </a:spcAft>
              <a:buSzPts val="2000"/>
              <a:buNone/>
            </a:pPr>
            <a:r>
              <a:rPr lang="en-US" sz="1800">
                <a:solidFill>
                  <a:schemeClr val="dk1"/>
                </a:solidFill>
                <a:latin typeface="Arial"/>
                <a:ea typeface="Arial"/>
                <a:cs typeface="Arial"/>
                <a:sym typeface="Arial"/>
              </a:rPr>
              <a:t>Roondiwala (2015) used a more complicated LSTM architecture. They added 2 LSTM layers and dense layer with ReLU activation and used RMSE to evaluate the performance of the LSTM model. </a:t>
            </a:r>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a:p>
            <a:pPr marL="0" lvl="0" indent="0" algn="l" rtl="0">
              <a:lnSpc>
                <a:spcPct val="100000"/>
              </a:lnSpc>
              <a:spcBef>
                <a:spcPts val="0"/>
              </a:spcBef>
              <a:spcAft>
                <a:spcPts val="0"/>
              </a:spcAft>
              <a:buSzPts val="2000"/>
              <a:buNone/>
            </a:pPr>
            <a:r>
              <a:rPr lang="en-US" sz="1800">
                <a:solidFill>
                  <a:schemeClr val="dk1"/>
                </a:solidFill>
                <a:latin typeface="Arial"/>
                <a:ea typeface="Arial"/>
                <a:cs typeface="Arial"/>
                <a:sym typeface="Arial"/>
              </a:rPr>
              <a:t>We integrated the LSTM architectures mentioned above and added more layers to achieve better predictions.</a:t>
            </a:r>
            <a:endParaRPr/>
          </a:p>
          <a:p>
            <a:pPr marL="0" lvl="0" indent="0" algn="l" rtl="0">
              <a:lnSpc>
                <a:spcPct val="100000"/>
              </a:lnSpc>
              <a:spcBef>
                <a:spcPts val="0"/>
              </a:spcBef>
              <a:spcAft>
                <a:spcPts val="0"/>
              </a:spcAft>
              <a:buSzPts val="3000"/>
              <a:buNone/>
            </a:pPr>
            <a:endParaRPr sz="1800" b="1">
              <a:solidFill>
                <a:schemeClr val="dk1"/>
              </a:solidFill>
              <a:latin typeface="Arial"/>
              <a:ea typeface="Arial"/>
              <a:cs typeface="Arial"/>
              <a:sym typeface="Arial"/>
            </a:endParaRPr>
          </a:p>
        </p:txBody>
      </p:sp>
      <p:sp>
        <p:nvSpPr>
          <p:cNvPr id="129" name="Google Shape;129;p30"/>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30" name="Google Shape;130;p30"/>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p:txBody>
      </p:sp>
      <p:sp>
        <p:nvSpPr>
          <p:cNvPr id="131" name="Google Shape;131;p30"/>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32" name="Google Shape;132;p3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33" name="Google Shape;133;p30"/>
          <p:cNvSpPr txBox="1"/>
          <p:nvPr/>
        </p:nvSpPr>
        <p:spPr>
          <a:xfrm>
            <a:off x="376810" y="204051"/>
            <a:ext cx="10910026"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Long Short Term Memory </a:t>
            </a:r>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1"/>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39" name="Google Shape;139;p31"/>
          <p:cNvSpPr/>
          <p:nvPr/>
        </p:nvSpPr>
        <p:spPr>
          <a:xfrm>
            <a:off x="6214070" y="2048513"/>
            <a:ext cx="5072765" cy="2994828"/>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31"/>
          <p:cNvSpPr txBox="1"/>
          <p:nvPr/>
        </p:nvSpPr>
        <p:spPr>
          <a:xfrm>
            <a:off x="8490436" y="3493224"/>
            <a:ext cx="228049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IMAGE / GRAPHIC</a:t>
            </a:r>
            <a:endParaRPr sz="1400" b="0" i="0" u="none" strike="noStrike" cap="none">
              <a:solidFill>
                <a:srgbClr val="000000"/>
              </a:solidFill>
              <a:latin typeface="Arial"/>
              <a:ea typeface="Arial"/>
              <a:cs typeface="Arial"/>
              <a:sym typeface="Arial"/>
            </a:endParaRPr>
          </a:p>
        </p:txBody>
      </p:sp>
      <p:sp>
        <p:nvSpPr>
          <p:cNvPr id="141" name="Google Shape;141;p31"/>
          <p:cNvSpPr txBox="1"/>
          <p:nvPr/>
        </p:nvSpPr>
        <p:spPr>
          <a:xfrm>
            <a:off x="376808" y="1334279"/>
            <a:ext cx="6422373" cy="4821102"/>
          </a:xfrm>
          <a:prstGeom prst="rect">
            <a:avLst/>
          </a:prstGeom>
          <a:blipFill rotWithShape="1">
            <a:blip r:embed="rId3">
              <a:alphaModFix/>
            </a:blip>
            <a:stretch>
              <a:fillRect l="-1707" t="-113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42" name="Google Shape;142;p31"/>
          <p:cNvSpPr txBox="1"/>
          <p:nvPr/>
        </p:nvSpPr>
        <p:spPr>
          <a:xfrm>
            <a:off x="376808" y="6524381"/>
            <a:ext cx="64263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
        <p:nvSpPr>
          <p:cNvPr id="143" name="Google Shape;143;p31"/>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44" name="Google Shape;144;p31"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45" name="Google Shape;145;p31"/>
          <p:cNvSpPr txBox="1"/>
          <p:nvPr/>
        </p:nvSpPr>
        <p:spPr>
          <a:xfrm>
            <a:off x="376810" y="204051"/>
            <a:ext cx="10910026"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Long Short Term Memory </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pic>
        <p:nvPicPr>
          <p:cNvPr id="146" name="Google Shape;146;p31" descr="图示, 示意图&#10;&#10;描述已自动生成"/>
          <p:cNvPicPr preferRelativeResize="0"/>
          <p:nvPr/>
        </p:nvPicPr>
        <p:blipFill rotWithShape="1">
          <a:blip r:embed="rId4">
            <a:alphaModFix/>
          </a:blip>
          <a:srcRect/>
          <a:stretch/>
        </p:blipFill>
        <p:spPr>
          <a:xfrm>
            <a:off x="6214071" y="2003532"/>
            <a:ext cx="5072765" cy="30847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52" name="Google Shape;152;p32" descr="A picture containing building, street&#10;&#10;Description automatically generated"/>
          <p:cNvPicPr preferRelativeResize="0"/>
          <p:nvPr/>
        </p:nvPicPr>
        <p:blipFill rotWithShape="1">
          <a:blip r:embed="rId3">
            <a:alphaModFix amt="25000"/>
          </a:blip>
          <a:srcRect/>
          <a:stretch/>
        </p:blipFill>
        <p:spPr>
          <a:xfrm>
            <a:off x="-1" y="8165"/>
            <a:ext cx="12192000" cy="6858000"/>
          </a:xfrm>
          <a:prstGeom prst="rect">
            <a:avLst/>
          </a:prstGeom>
          <a:noFill/>
          <a:ln>
            <a:noFill/>
          </a:ln>
        </p:spPr>
      </p:pic>
      <p:pic>
        <p:nvPicPr>
          <p:cNvPr id="153" name="Google Shape;153;p32" descr="A close up of a logo&#10;&#10;Description automatically generated"/>
          <p:cNvPicPr preferRelativeResize="0"/>
          <p:nvPr/>
        </p:nvPicPr>
        <p:blipFill rotWithShape="1">
          <a:blip r:embed="rId4">
            <a:alphaModFix/>
          </a:blip>
          <a:srcRect/>
          <a:stretch/>
        </p:blipFill>
        <p:spPr>
          <a:xfrm>
            <a:off x="11554210" y="235709"/>
            <a:ext cx="277906" cy="401420"/>
          </a:xfrm>
          <a:prstGeom prst="rect">
            <a:avLst/>
          </a:prstGeom>
          <a:noFill/>
          <a:ln>
            <a:noFill/>
          </a:ln>
        </p:spPr>
      </p:pic>
      <p:sp>
        <p:nvSpPr>
          <p:cNvPr id="154" name="Google Shape;154;p32"/>
          <p:cNvSpPr txBox="1"/>
          <p:nvPr/>
        </p:nvSpPr>
        <p:spPr>
          <a:xfrm>
            <a:off x="1295400" y="3086989"/>
            <a:ext cx="9601200" cy="106178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a:solidFill>
                  <a:schemeClr val="lt1"/>
                </a:solidFill>
                <a:latin typeface="Arial"/>
                <a:ea typeface="Arial"/>
                <a:cs typeface="Arial"/>
                <a:sym typeface="Arial"/>
              </a:rPr>
              <a:t>Convolutional Neural Network</a:t>
            </a:r>
            <a:endParaRPr sz="45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55" name="Google Shape;155;p32"/>
          <p:cNvSpPr/>
          <p:nvPr/>
        </p:nvSpPr>
        <p:spPr>
          <a:xfrm>
            <a:off x="5520230" y="1704276"/>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32"/>
          <p:cNvSpPr txBox="1"/>
          <p:nvPr/>
        </p:nvSpPr>
        <p:spPr>
          <a:xfrm>
            <a:off x="376808" y="6524381"/>
            <a:ext cx="64263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62" name="Google Shape;162;p33"/>
          <p:cNvSpPr txBox="1"/>
          <p:nvPr/>
        </p:nvSpPr>
        <p:spPr>
          <a:xfrm>
            <a:off x="1494115" y="2239572"/>
            <a:ext cx="228049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IMAGE / GRAPHIC</a:t>
            </a:r>
            <a:endParaRPr sz="1400" b="0" i="0" u="none" strike="noStrike" cap="none">
              <a:solidFill>
                <a:srgbClr val="000000"/>
              </a:solidFill>
              <a:latin typeface="Arial"/>
              <a:ea typeface="Arial"/>
              <a:cs typeface="Arial"/>
              <a:sym typeface="Arial"/>
            </a:endParaRPr>
          </a:p>
        </p:txBody>
      </p:sp>
      <p:sp>
        <p:nvSpPr>
          <p:cNvPr id="163" name="Google Shape;163;p33"/>
          <p:cNvSpPr/>
          <p:nvPr/>
        </p:nvSpPr>
        <p:spPr>
          <a:xfrm>
            <a:off x="475566" y="3774068"/>
            <a:ext cx="4356660" cy="2315647"/>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33"/>
          <p:cNvSpPr txBox="1"/>
          <p:nvPr/>
        </p:nvSpPr>
        <p:spPr>
          <a:xfrm>
            <a:off x="1494115" y="4747225"/>
            <a:ext cx="228049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A5A5A5"/>
                </a:solidFill>
                <a:latin typeface="Arial"/>
                <a:ea typeface="Arial"/>
                <a:cs typeface="Arial"/>
                <a:sym typeface="Arial"/>
              </a:rPr>
              <a:t>IMAGE / GRAPHIC</a:t>
            </a:r>
            <a:endParaRPr sz="1400" b="0" i="0" u="none" strike="noStrike" cap="none">
              <a:solidFill>
                <a:srgbClr val="000000"/>
              </a:solidFill>
              <a:latin typeface="Arial"/>
              <a:ea typeface="Arial"/>
              <a:cs typeface="Arial"/>
              <a:sym typeface="Arial"/>
            </a:endParaRPr>
          </a:p>
        </p:txBody>
      </p:sp>
      <p:sp>
        <p:nvSpPr>
          <p:cNvPr id="165" name="Google Shape;165;p33"/>
          <p:cNvSpPr txBox="1"/>
          <p:nvPr/>
        </p:nvSpPr>
        <p:spPr>
          <a:xfrm>
            <a:off x="5366338" y="960405"/>
            <a:ext cx="6700191" cy="22039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600" b="1" i="0" u="none" strike="noStrike" cap="none">
                <a:solidFill>
                  <a:srgbClr val="E84B36"/>
                </a:solidFill>
                <a:latin typeface="Arial"/>
                <a:ea typeface="Arial"/>
                <a:cs typeface="Arial"/>
                <a:sym typeface="Arial"/>
              </a:rPr>
              <a:t>Related Work</a:t>
            </a:r>
            <a:endParaRPr sz="2600" b="1" i="0" u="none" strike="noStrike" cap="none">
              <a:solidFill>
                <a:srgbClr val="E84B36"/>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Traditional CNN architectures in computer vision always have multiple 2D convolutional layers followed by multiple dense layers, e.g. LeNet, AlexNet.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 adapt such structure to stock price prediction problem:</a:t>
            </a:r>
            <a:endParaRPr/>
          </a:p>
          <a:p>
            <a:pPr marL="0" marR="0" lvl="0" indent="0" algn="l"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66" name="Google Shape;166;p33"/>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67" name="Google Shape;167;p33"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68" name="Google Shape;168;p33"/>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Convolutional Neural Network</a:t>
            </a:r>
            <a:endParaRPr/>
          </a:p>
        </p:txBody>
      </p:sp>
      <p:pic>
        <p:nvPicPr>
          <p:cNvPr id="169" name="Google Shape;169;p33"/>
          <p:cNvPicPr preferRelativeResize="0"/>
          <p:nvPr/>
        </p:nvPicPr>
        <p:blipFill rotWithShape="1">
          <a:blip r:embed="rId4">
            <a:alphaModFix/>
          </a:blip>
          <a:srcRect/>
          <a:stretch/>
        </p:blipFill>
        <p:spPr>
          <a:xfrm>
            <a:off x="125471" y="880150"/>
            <a:ext cx="4081492" cy="2490806"/>
          </a:xfrm>
          <a:prstGeom prst="rect">
            <a:avLst/>
          </a:prstGeom>
          <a:noFill/>
          <a:ln>
            <a:noFill/>
          </a:ln>
        </p:spPr>
      </p:pic>
      <p:pic>
        <p:nvPicPr>
          <p:cNvPr id="170" name="Google Shape;170;p33"/>
          <p:cNvPicPr preferRelativeResize="0"/>
          <p:nvPr/>
        </p:nvPicPr>
        <p:blipFill rotWithShape="1">
          <a:blip r:embed="rId5">
            <a:alphaModFix/>
          </a:blip>
          <a:srcRect/>
          <a:stretch/>
        </p:blipFill>
        <p:spPr>
          <a:xfrm>
            <a:off x="5539" y="3598908"/>
            <a:ext cx="6797595" cy="2490807"/>
          </a:xfrm>
          <a:prstGeom prst="rect">
            <a:avLst/>
          </a:prstGeom>
          <a:noFill/>
          <a:ln>
            <a:noFill/>
          </a:ln>
        </p:spPr>
      </p:pic>
      <p:sp>
        <p:nvSpPr>
          <p:cNvPr id="171" name="Google Shape;171;p33"/>
          <p:cNvSpPr txBox="1"/>
          <p:nvPr/>
        </p:nvSpPr>
        <p:spPr>
          <a:xfrm>
            <a:off x="6865975" y="3300692"/>
            <a:ext cx="5244889" cy="3087237"/>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Mehtab, S., &amp; Sen, J proposed to use 1D convolutional layers.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Lu et al. and Nascimento et al. discussed the probability of folding 1D stock data into a 2D matrix as Input.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1800" b="0" i="0" u="none" strike="noStrike" cap="none">
                <a:solidFill>
                  <a:srgbClr val="000000"/>
                </a:solidFill>
                <a:latin typeface="Arial"/>
                <a:ea typeface="Arial"/>
                <a:cs typeface="Arial"/>
                <a:sym typeface="Arial"/>
              </a:rPr>
              <a:t>Wang et al. introduced a new architecture with significant difference from traditional ones. </a:t>
            </a:r>
            <a:r>
              <a:rPr lang="en-US" sz="1800" b="1" i="0" u="none" strike="noStrike" cap="none">
                <a:solidFill>
                  <a:srgbClr val="000000"/>
                </a:solidFill>
                <a:latin typeface="Arial"/>
                <a:ea typeface="Arial"/>
                <a:cs typeface="Arial"/>
                <a:sym typeface="Arial"/>
              </a:rPr>
              <a:t>Our model is based on this structure.</a:t>
            </a:r>
            <a:endParaRPr/>
          </a:p>
          <a:p>
            <a:pPr marL="285750" marR="0" lvl="0" indent="-158750" algn="l" rtl="0">
              <a:lnSpc>
                <a:spcPct val="100000"/>
              </a:lnSpc>
              <a:spcBef>
                <a:spcPts val="0"/>
              </a:spcBef>
              <a:spcAft>
                <a:spcPts val="0"/>
              </a:spcAft>
              <a:buClr>
                <a:srgbClr val="000000"/>
              </a:buClr>
              <a:buSzPts val="20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58750" algn="l" rtl="0">
              <a:lnSpc>
                <a:spcPct val="100000"/>
              </a:lnSpc>
              <a:spcBef>
                <a:spcPts val="0"/>
              </a:spcBef>
              <a:spcAft>
                <a:spcPts val="0"/>
              </a:spcAft>
              <a:buClr>
                <a:srgbClr val="000000"/>
              </a:buClr>
              <a:buSzPts val="2000"/>
              <a:buFont typeface="Arial"/>
              <a:buNone/>
            </a:pPr>
            <a:endParaRPr sz="1800" b="1" i="0" u="none" strike="noStrike" cap="none">
              <a:solidFill>
                <a:schemeClr val="dk1"/>
              </a:solidFill>
              <a:latin typeface="Arial"/>
              <a:ea typeface="Arial"/>
              <a:cs typeface="Arial"/>
              <a:sym typeface="Arial"/>
            </a:endParaRPr>
          </a:p>
        </p:txBody>
      </p:sp>
      <p:sp>
        <p:nvSpPr>
          <p:cNvPr id="172" name="Google Shape;172;p33"/>
          <p:cNvSpPr txBox="1"/>
          <p:nvPr/>
        </p:nvSpPr>
        <p:spPr>
          <a:xfrm>
            <a:off x="376808" y="6524381"/>
            <a:ext cx="64263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a:off x="376810" y="892391"/>
            <a:ext cx="11177401" cy="482110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000"/>
              <a:buNone/>
            </a:pPr>
            <a:r>
              <a:rPr lang="en-US" sz="2600" b="1">
                <a:solidFill>
                  <a:srgbClr val="E84B36"/>
                </a:solidFill>
                <a:latin typeface="Arial"/>
                <a:ea typeface="Arial"/>
                <a:cs typeface="Arial"/>
                <a:sym typeface="Arial"/>
              </a:rPr>
              <a:t>Model Architecture</a:t>
            </a:r>
            <a:endParaRPr sz="2600" b="1">
              <a:solidFill>
                <a:srgbClr val="E84B36"/>
              </a:solidFill>
              <a:latin typeface="Arial"/>
              <a:ea typeface="Arial"/>
              <a:cs typeface="Arial"/>
              <a:sym typeface="Arial"/>
            </a:endParaRPr>
          </a:p>
          <a:p>
            <a:pPr marL="0" lvl="0" indent="0" algn="l" rtl="0">
              <a:lnSpc>
                <a:spcPct val="100000"/>
              </a:lnSpc>
              <a:spcBef>
                <a:spcPts val="0"/>
              </a:spcBef>
              <a:spcAft>
                <a:spcPts val="0"/>
              </a:spcAft>
              <a:buSzPts val="2000"/>
              <a:buNone/>
            </a:pPr>
            <a:endParaRPr sz="1800">
              <a:solidFill>
                <a:schemeClr val="dk1"/>
              </a:solidFill>
              <a:latin typeface="Arial"/>
              <a:ea typeface="Arial"/>
              <a:cs typeface="Arial"/>
              <a:sym typeface="Arial"/>
            </a:endParaRPr>
          </a:p>
        </p:txBody>
      </p:sp>
      <p:sp>
        <p:nvSpPr>
          <p:cNvPr id="178" name="Google Shape;178;p34"/>
          <p:cNvSpPr/>
          <p:nvPr/>
        </p:nvSpPr>
        <p:spPr>
          <a:xfrm rot="10800000" flipH="1">
            <a:off x="0" y="6437013"/>
            <a:ext cx="12192000" cy="420987"/>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79" name="Google Shape;179;p34"/>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80" name="Google Shape;180;p34"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181" name="Google Shape;181;p34"/>
          <p:cNvSpPr txBox="1"/>
          <p:nvPr/>
        </p:nvSpPr>
        <p:spPr>
          <a:xfrm>
            <a:off x="376810" y="204051"/>
            <a:ext cx="1091002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Convolutional Neural Network</a:t>
            </a:r>
            <a:endParaRPr/>
          </a:p>
        </p:txBody>
      </p:sp>
      <p:pic>
        <p:nvPicPr>
          <p:cNvPr id="182" name="Google Shape;182;p34"/>
          <p:cNvPicPr preferRelativeResize="0"/>
          <p:nvPr/>
        </p:nvPicPr>
        <p:blipFill rotWithShape="1">
          <a:blip r:embed="rId4">
            <a:alphaModFix/>
          </a:blip>
          <a:srcRect/>
          <a:stretch/>
        </p:blipFill>
        <p:spPr>
          <a:xfrm>
            <a:off x="1881918" y="1593343"/>
            <a:ext cx="8428164" cy="4740842"/>
          </a:xfrm>
          <a:prstGeom prst="rect">
            <a:avLst/>
          </a:prstGeom>
          <a:noFill/>
          <a:ln>
            <a:noFill/>
          </a:ln>
        </p:spPr>
      </p:pic>
      <p:sp>
        <p:nvSpPr>
          <p:cNvPr id="183" name="Google Shape;183;p34"/>
          <p:cNvSpPr txBox="1"/>
          <p:nvPr/>
        </p:nvSpPr>
        <p:spPr>
          <a:xfrm>
            <a:off x="376808" y="6524381"/>
            <a:ext cx="64263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lt1"/>
                </a:solidFill>
                <a:latin typeface="Arial"/>
                <a:ea typeface="Arial"/>
                <a:cs typeface="Arial"/>
                <a:sym typeface="Arial"/>
              </a:rPr>
              <a:t>STAT 430 Fundamentals of Deep Learning</a:t>
            </a:r>
            <a:endParaRPr/>
          </a:p>
          <a:p>
            <a:pPr marL="0" marR="0" lvl="0" indent="0" algn="l" rtl="0">
              <a:lnSpc>
                <a:spcPct val="100000"/>
              </a:lnSpc>
              <a:spcBef>
                <a:spcPts val="0"/>
              </a:spcBef>
              <a:spcAft>
                <a:spcPts val="0"/>
              </a:spcAft>
              <a:buNone/>
            </a:pPr>
            <a:endParaRPr sz="9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宽屏</PresentationFormat>
  <Paragraphs>177</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Nielsen, Joshua</dc:creator>
  <cp:lastModifiedBy>姚 淦</cp:lastModifiedBy>
  <cp:revision>1</cp:revision>
  <dcterms:created xsi:type="dcterms:W3CDTF">2019-01-14T22:06:33Z</dcterms:created>
  <dcterms:modified xsi:type="dcterms:W3CDTF">2022-05-11T04:18:55Z</dcterms:modified>
</cp:coreProperties>
</file>