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9E72D1-8471-455B-AEF5-9D3779951F28}">
  <a:tblStyle styleId="{159E72D1-8471-455B-AEF5-9D3779951F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ba5945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ba5945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6ba5945e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6ba5945e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6ba5945e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6ba5945e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6ba5945e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6ba5945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ba5945e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ba5945e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現在來看男女誰比較嚴重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6ba5945e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6ba5945e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但要看一下病歷資料裡男女比例是多少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6ba5945e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6ba5945e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這邊就是依照男女比例所呈現的統計資料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6ba5945e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6ba5945e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最左邊的是從沒有抽菸過的人 嗓音的狀況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再來分別是 已戒菸、現在仍在抽菸、電子煙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6ba5945e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6ba5945e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一樣 我們要參考他們的人數比例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6ba5945e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6ba5945e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 </a:t>
            </a:r>
            <a:r>
              <a:rPr lang="zh-TW">
                <a:solidFill>
                  <a:schemeClr val="dk1"/>
                </a:solidFill>
              </a:rPr>
              <a:t>有無抽菸過 各個分類比例 所呈現的統計資料 長這樣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ba5945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ba5945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6ba5945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6ba5945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6ba5945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6ba5945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6ba5945e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6ba5945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6ba5945e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6ba5945e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6ba5945e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6ba5945e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6ba5945e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6ba5945e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6ba5945e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6ba5945e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6ba5945e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6ba5945e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6ba5945e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6ba5945e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6ba5945e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6ba5945e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6ba5945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6ba5945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6ba5945e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6ba5945e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6ba5945e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6ba5945e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6ba5945e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26ba5945e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6ba5945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6ba5945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f6a8d548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f6a8d548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f6a8d54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f6a8d54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f6a8d54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f6a8d54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f6a8d54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f6a8d54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6a8d548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f6a8d548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6c4af9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6c4af9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6ba5945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6ba5945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6c4af9e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6c4af9e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f6a8d54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f6a8d54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f6a8d548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f6a8d548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6ba5945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6ba5945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6ba5945e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6ba5945e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6ba5945e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6ba5945e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f6a8d54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f6a8d54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6ba5945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6ba5945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6ba5945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6ba5945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ba5945e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6ba5945e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ba5945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6ba5945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ba5945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ba5945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brain.trendmicro.com.tw/Competitions/Details/27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LittleFish-Coder/multimodal-pathological-voice-classification-competition" TargetMode="External"/><Relationship Id="rId4" Type="http://schemas.openxmlformats.org/officeDocument/2006/relationships/hyperlink" Target="https://tbrain.trendmicro.com.tw/Competitions/Details/27" TargetMode="External"/><Relationship Id="rId5" Type="http://schemas.openxmlformats.org/officeDocument/2006/relationships/hyperlink" Target="https://scikit-learn.org/stable/auto_examples/index.html#classification" TargetMode="External"/><Relationship Id="rId6" Type="http://schemas.openxmlformats.org/officeDocument/2006/relationships/hyperlink" Target="https://pytorch.org/tutorials/recipes/recipes/defining_a_neural_network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hyperlink" Target="http://drive.google.com/file/d/1NKKq7MOJzWhHhAsnAKBBk96WNJiObdNV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rive.google.com/file/d/1YkYoX4qW-Dc-H726R1cepTVSKWooMX1_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45818E"/>
                </a:solidFill>
              </a:rPr>
              <a:t>多模態病理嗓音分類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48925"/>
            <a:ext cx="8520600" cy="10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D54081158 經濟112 謝霈宜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F64089549 測量111 余振揚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探索式資料分析(Exploratory Data Analysis)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6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首先要先了解資料集</a:t>
            </a:r>
            <a:r>
              <a:rPr lang="zh-TW">
                <a:solidFill>
                  <a:srgbClr val="FF0000"/>
                </a:solidFill>
              </a:rPr>
              <a:t>有無空缺值(NA)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PPD (Pack of cigarrette Per Day) → fillna(0)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Voice handicap index - 10 (VHI-10嗓音障礙指標)：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為官方的指摽，值域0~40，因該指標非專業領域人士可任意填寫，所以我們選擇drop掉該病人資料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50" y="571650"/>
            <a:ext cx="2510050" cy="457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6633950" y="2805550"/>
            <a:ext cx="2510100" cy="40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633950" y="4703625"/>
            <a:ext cx="2510100" cy="40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探索式資料分析(Exploratory Data Analysis)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再來</a:t>
            </a:r>
            <a:r>
              <a:rPr lang="zh-TW"/>
              <a:t>了解資料集的</a:t>
            </a:r>
            <a:r>
              <a:rPr lang="zh-TW">
                <a:solidFill>
                  <a:srgbClr val="FF0000"/>
                </a:solidFill>
              </a:rPr>
              <a:t>分類分佈(Label Distribution)</a:t>
            </a:r>
            <a:endParaRPr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嗓音誤用:1, 聲帶閉合不全:2, 聲帶麻痺:3, 聲帶腫瘤:4, 聲帶正常:5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87" y="2051150"/>
            <a:ext cx="7328425" cy="30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再來了解資料集的</a:t>
            </a:r>
            <a:r>
              <a:rPr lang="zh-TW">
                <a:solidFill>
                  <a:srgbClr val="FF0000"/>
                </a:solidFill>
              </a:rPr>
              <a:t>分類分佈(Label Distribution)</a:t>
            </a:r>
            <a:endParaRPr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嗓音誤用:1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聲帶閉合不全:2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聲帶麻痺:3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聲帶腫瘤:4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聲帶正常:5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125" y="957100"/>
            <a:ext cx="4035875" cy="41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探索式資料分析(Exploratory Data Analysis)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探索式資料分析(Exploratory Data Analysis)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病</a:t>
            </a:r>
            <a:r>
              <a:rPr lang="zh-TW"/>
              <a:t>人的年齡分佈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500" y="1017725"/>
            <a:ext cx="698250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探索式資料分析(Exploratory Data Analysis)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統計男女有無嗓音疾病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嗓音誤用:1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聲帶閉合不全:2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聲帶麻痺:3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聲帶腫瘤:4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聲帶正常:5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750" y="1351625"/>
            <a:ext cx="6459251" cy="37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探索式資料分析(Exploratory Data Analysis)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純粹使用男女總合有失公平，應該將比例考量進去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295" y="1727100"/>
            <a:ext cx="525740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25" y="1251225"/>
            <a:ext cx="6608774" cy="3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535227" cy="14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/>
          <p:nvPr/>
        </p:nvSpPr>
        <p:spPr>
          <a:xfrm rot="2700000">
            <a:off x="2140688" y="1074046"/>
            <a:ext cx="1176484" cy="7598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625" y="1897450"/>
            <a:ext cx="2223600" cy="25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嗓音誤用:1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聲帶閉合不全:2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聲帶麻痺:3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聲帶腫瘤:4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聲帶正常:5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探索式資料分析(Exploratory Data Analysis)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20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針對</a:t>
            </a:r>
            <a:r>
              <a:rPr lang="zh-TW">
                <a:solidFill>
                  <a:srgbClr val="FF0000"/>
                </a:solidFill>
              </a:rPr>
              <a:t>有無抽菸</a:t>
            </a:r>
            <a:r>
              <a:rPr lang="zh-TW"/>
              <a:t>的人來觀察嗓音分類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嗓音誤用:1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聲帶閉合不全:2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聲帶麻痺:3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聲帶腫瘤:4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聲帶正常:5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480" y="1152475"/>
            <a:ext cx="6798521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4170338" y="1663600"/>
            <a:ext cx="3148800" cy="40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</a:t>
            </a:r>
            <a:r>
              <a:rPr lang="zh-TW"/>
              <a:t>抽菸 / 已戒菸 / 有抽菸 / 電子菸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探索式資料分析(Exploratory Data Analysis)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一樣，不能只看總抽菸人數，須將比例考量進去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38" y="1585150"/>
            <a:ext cx="6053124" cy="355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225" y="1251225"/>
            <a:ext cx="6608774" cy="3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535227" cy="14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/>
          <p:nvPr/>
        </p:nvSpPr>
        <p:spPr>
          <a:xfrm rot="2700000">
            <a:off x="2140688" y="1074046"/>
            <a:ext cx="1176484" cy="7598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625" y="1897450"/>
            <a:ext cx="2223600" cy="25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嗓音誤用:1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聲帶閉合不全:2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聲帶麻痺:3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聲帶腫瘤:4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聲帶正常:5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4357063" y="544050"/>
            <a:ext cx="3148800" cy="40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未抽菸 / 已戒菸 / 有抽菸 / 電子菸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研究背景、動機與目的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資料來源及資料格式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研究方法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探索式資料分析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特徵選取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研究成果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特徵對類別的影響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心得與討論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分工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程式碼及相關連結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850" y="1017719"/>
            <a:ext cx="3896451" cy="38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剩下的不贅述，開始分類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特徵選取(Feature Engineering)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特徵：(將26筆特徵縮小至18筆)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性別、年齡、音域變窄 、說話音量變小、說話久了容易累、喉嚨常覺得乾、喉嚨有異物感、胸口有灼熱感 、吞東西容易嗆到、眼睛乾澀、鼻涕倒流</a:t>
            </a:r>
            <a:r>
              <a:rPr lang="zh-TW"/>
              <a:t>、糖尿病、高血壓、心臟病、頭頸部腫瘤、頭部損傷、腦中風、</a:t>
            </a:r>
            <a:r>
              <a:rPr lang="zh-TW">
                <a:solidFill>
                  <a:srgbClr val="FF0000"/>
                </a:solidFill>
              </a:rPr>
              <a:t>抽菸、PPD、喝酒、喝酒頻率</a:t>
            </a:r>
            <a:r>
              <a:rPr lang="zh-TW"/>
              <a:t>、症狀如何發生的、</a:t>
            </a:r>
            <a:r>
              <a:rPr lang="zh-TW">
                <a:solidFill>
                  <a:srgbClr val="FF0000"/>
                </a:solidFill>
              </a:rPr>
              <a:t>工作環境是否吵雜</a:t>
            </a:r>
            <a:r>
              <a:rPr lang="zh-TW"/>
              <a:t>、聲音何時最差、</a:t>
            </a:r>
            <a:r>
              <a:rPr lang="zh-TW">
                <a:solidFill>
                  <a:srgbClr val="FF0000"/>
                </a:solidFill>
              </a:rPr>
              <a:t>用聲情形、VHI-10嗓音障礙指標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接下來的分類任務會同時將full_data以及feature_data丟給分類器做訓練，以比較特徵選取前後的差異。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(Logistic Regression)</a:t>
            </a:r>
            <a:endParaRPr/>
          </a:p>
        </p:txBody>
      </p:sp>
      <p:graphicFrame>
        <p:nvGraphicFramePr>
          <p:cNvPr id="204" name="Google Shape;204;p34"/>
          <p:cNvGraphicFramePr/>
          <p:nvPr/>
        </p:nvGraphicFramePr>
        <p:xfrm>
          <a:off x="952550" y="197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1810425"/>
                <a:gridCol w="1357100"/>
                <a:gridCol w="1357100"/>
                <a:gridCol w="1357100"/>
                <a:gridCol w="13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(SVM)</a:t>
            </a:r>
            <a:endParaRPr/>
          </a:p>
        </p:txBody>
      </p:sp>
      <p:graphicFrame>
        <p:nvGraphicFramePr>
          <p:cNvPr id="210" name="Google Shape;210;p35"/>
          <p:cNvGraphicFramePr/>
          <p:nvPr/>
        </p:nvGraphicFramePr>
        <p:xfrm>
          <a:off x="952550" y="197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1810425"/>
                <a:gridCol w="1357100"/>
                <a:gridCol w="1357100"/>
                <a:gridCol w="1357100"/>
                <a:gridCol w="13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</a:rPr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(Random Forest)</a:t>
            </a:r>
            <a:endParaRPr/>
          </a:p>
        </p:txBody>
      </p:sp>
      <p:graphicFrame>
        <p:nvGraphicFramePr>
          <p:cNvPr id="216" name="Google Shape;216;p36"/>
          <p:cNvGraphicFramePr/>
          <p:nvPr/>
        </p:nvGraphicFramePr>
        <p:xfrm>
          <a:off x="952588" y="19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1810425"/>
                <a:gridCol w="1357100"/>
                <a:gridCol w="1357100"/>
                <a:gridCol w="1357100"/>
                <a:gridCol w="13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(FCNN)</a:t>
            </a:r>
            <a:endParaRPr/>
          </a:p>
        </p:txBody>
      </p:sp>
      <p:graphicFrame>
        <p:nvGraphicFramePr>
          <p:cNvPr id="222" name="Google Shape;222;p37"/>
          <p:cNvGraphicFramePr/>
          <p:nvPr/>
        </p:nvGraphicFramePr>
        <p:xfrm>
          <a:off x="952550" y="197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1810425"/>
                <a:gridCol w="1357100"/>
                <a:gridCol w="1357100"/>
                <a:gridCol w="1357100"/>
                <a:gridCol w="13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</a:rPr>
                        <a:t>FCNN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有什麼其他優化方法？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925"/>
            <a:ext cx="8409350" cy="35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</a:t>
            </a:r>
            <a:r>
              <a:rPr lang="zh-TW">
                <a:solidFill>
                  <a:srgbClr val="FF0000"/>
                </a:solidFill>
              </a:rPr>
              <a:t>training/testing </a:t>
            </a:r>
            <a:r>
              <a:rPr lang="zh-TW">
                <a:solidFill>
                  <a:srgbClr val="FF0000"/>
                </a:solidFill>
              </a:rPr>
              <a:t>資料分布？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925"/>
            <a:ext cx="8409350" cy="35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</a:t>
            </a:r>
            <a:r>
              <a:rPr lang="zh-TW">
                <a:solidFill>
                  <a:srgbClr val="FF0000"/>
                </a:solidFill>
              </a:rPr>
              <a:t>如果training set大部分都來自於label 1,2,3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1015525" y="1142100"/>
            <a:ext cx="4111800" cy="3835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925"/>
            <a:ext cx="8409350" cy="35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</a:t>
            </a:r>
            <a:r>
              <a:rPr lang="zh-TW">
                <a:solidFill>
                  <a:srgbClr val="FF0000"/>
                </a:solidFill>
              </a:rPr>
              <a:t>training/testing </a:t>
            </a:r>
            <a:r>
              <a:rPr lang="zh-TW">
                <a:solidFill>
                  <a:srgbClr val="FF0000"/>
                </a:solidFill>
              </a:rPr>
              <a:t>符合比例去切分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905950" y="2133375"/>
            <a:ext cx="1242000" cy="2148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70%</a:t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>
            <a:off x="2494500" y="3492325"/>
            <a:ext cx="1242000" cy="788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70%</a:t>
            </a:r>
            <a:endParaRPr/>
          </a:p>
        </p:txBody>
      </p:sp>
      <p:sp>
        <p:nvSpPr>
          <p:cNvPr id="249" name="Google Shape;249;p41"/>
          <p:cNvSpPr/>
          <p:nvPr/>
        </p:nvSpPr>
        <p:spPr>
          <a:xfrm>
            <a:off x="4083050" y="3631125"/>
            <a:ext cx="1242000" cy="65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70%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5671600" y="4171800"/>
            <a:ext cx="1242000" cy="109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70%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7260150" y="4215625"/>
            <a:ext cx="1242000" cy="6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70%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研究背景、動機與目的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近年，隨著高壓的生活環境，各式各樣的文明病引起醫學界的注意，其中嗓音疾病常見於職業上需要大量用聲族群，如</a:t>
            </a:r>
            <a:r>
              <a:rPr lang="zh-TW">
                <a:solidFill>
                  <a:srgbClr val="FF0000"/>
                </a:solidFill>
              </a:rPr>
              <a:t>老師、業務、講師、零售攤販</a:t>
            </a:r>
            <a:r>
              <a:rPr lang="zh-TW"/>
              <a:t>等，由於聲帶位處於喉部深處，喉部嗓音疾病檢測相當不易，需專業醫師操作特定儀器方能對病患進行診斷及治療，再加上現代人工作繁忙，不時</a:t>
            </a:r>
            <a:r>
              <a:rPr lang="zh-TW">
                <a:solidFill>
                  <a:srgbClr val="FF0000"/>
                </a:solidFill>
              </a:rPr>
              <a:t>有延誤就醫</a:t>
            </a:r>
            <a:r>
              <a:rPr lang="zh-TW"/>
              <a:t>之情形。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在近年 COVID-19盛行期間，張口進行內視鏡檢查恐有飛沫傳播之風險。若能將人工智慧應用於非接觸式，</a:t>
            </a:r>
            <a:r>
              <a:rPr lang="zh-TW">
                <a:solidFill>
                  <a:srgbClr val="FF0000"/>
                </a:solidFill>
              </a:rPr>
              <a:t>透過嗓音訊號(動態聲音)結合病史紀錄(靜態文字)偵測喉部病徵並分類</a:t>
            </a:r>
            <a:r>
              <a:rPr lang="zh-TW"/>
              <a:t>，有機會早期發現，早期治療，將會是所有嗓音患者之一大福音。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(Logistic Regression) </a:t>
            </a:r>
            <a:r>
              <a:rPr lang="zh-TW">
                <a:solidFill>
                  <a:srgbClr val="FF0000"/>
                </a:solidFill>
              </a:rPr>
              <a:t>with data splited evenly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57" name="Google Shape;257;p42"/>
          <p:cNvGraphicFramePr/>
          <p:nvPr/>
        </p:nvGraphicFramePr>
        <p:xfrm>
          <a:off x="952575" y="1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2105325"/>
                <a:gridCol w="1283375"/>
                <a:gridCol w="1283375"/>
                <a:gridCol w="1283375"/>
                <a:gridCol w="128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(SVM) </a:t>
            </a:r>
            <a:r>
              <a:rPr lang="zh-TW">
                <a:solidFill>
                  <a:srgbClr val="FF0000"/>
                </a:solidFill>
              </a:rPr>
              <a:t>with data splited evenly</a:t>
            </a:r>
            <a:endParaRPr/>
          </a:p>
        </p:txBody>
      </p:sp>
      <p:graphicFrame>
        <p:nvGraphicFramePr>
          <p:cNvPr id="263" name="Google Shape;263;p43"/>
          <p:cNvGraphicFramePr/>
          <p:nvPr/>
        </p:nvGraphicFramePr>
        <p:xfrm>
          <a:off x="952575" y="1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2105325"/>
                <a:gridCol w="1283375"/>
                <a:gridCol w="1283375"/>
                <a:gridCol w="1283375"/>
                <a:gridCol w="128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</a:rPr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(Random Forest) </a:t>
            </a:r>
            <a:r>
              <a:rPr lang="zh-TW">
                <a:solidFill>
                  <a:srgbClr val="FF0000"/>
                </a:solidFill>
              </a:rPr>
              <a:t>with data splited evenly</a:t>
            </a:r>
            <a:endParaRPr/>
          </a:p>
        </p:txBody>
      </p:sp>
      <p:graphicFrame>
        <p:nvGraphicFramePr>
          <p:cNvPr id="269" name="Google Shape;269;p44"/>
          <p:cNvGraphicFramePr/>
          <p:nvPr/>
        </p:nvGraphicFramePr>
        <p:xfrm>
          <a:off x="952575" y="1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2105325"/>
                <a:gridCol w="1283375"/>
                <a:gridCol w="1283375"/>
                <a:gridCol w="1283375"/>
                <a:gridCol w="128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Recall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0.70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研究成果 (FCNN) </a:t>
            </a:r>
            <a:r>
              <a:rPr lang="zh-TW">
                <a:solidFill>
                  <a:srgbClr val="FF0000"/>
                </a:solidFill>
              </a:rPr>
              <a:t>with data splited evenly</a:t>
            </a:r>
            <a:endParaRPr/>
          </a:p>
        </p:txBody>
      </p:sp>
      <p:graphicFrame>
        <p:nvGraphicFramePr>
          <p:cNvPr id="275" name="Google Shape;275;p45"/>
          <p:cNvGraphicFramePr/>
          <p:nvPr/>
        </p:nvGraphicFramePr>
        <p:xfrm>
          <a:off x="952575" y="1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2105325"/>
                <a:gridCol w="1283375"/>
                <a:gridCol w="1283375"/>
                <a:gridCol w="1283375"/>
                <a:gridCol w="128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</a:rPr>
                        <a:t>FCNN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full_data_weight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feature_data_weight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2052300"/>
            <a:ext cx="8520600" cy="10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到底哪個feature重要?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我是不是該在training前過濾一些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特徵對類別的影響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27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Logistic Regression</a:t>
            </a:r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7792" y="0"/>
            <a:ext cx="6218284" cy="50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特徵對類別的影響 </a:t>
            </a:r>
            <a:r>
              <a:rPr lang="zh-TW">
                <a:solidFill>
                  <a:srgbClr val="FF0000"/>
                </a:solidFill>
              </a:rPr>
              <a:t>Logistic Regression Top 10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用聲情形 (總是需要/經常需要/偶而需要/不需要)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性別 (男性/女性)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zh-TW">
                <a:solidFill>
                  <a:srgbClr val="FF0000"/>
                </a:solidFill>
              </a:rPr>
              <a:t>頭頸部腫瘤 (無/有) → 想都沒想過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PPD (一天幾包菸)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喝酒頻率 (偶爾喝/每周喝/幾乎/每天)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症狀如何發生的 (突然/逐漸變差/時好時壞/從小開始/其他)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說話音量變小 (無/有)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音域變窄 (無/有)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工作環境是否吵雜 (否/有一點/很吵)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喝酒 (從未喝酒/已戒酒/有喝酒)</a:t>
            </a:r>
            <a:endParaRPr/>
          </a:p>
        </p:txBody>
      </p:sp>
      <p:sp>
        <p:nvSpPr>
          <p:cNvPr id="294" name="Google Shape;294;p48"/>
          <p:cNvSpPr txBox="1"/>
          <p:nvPr/>
        </p:nvSpPr>
        <p:spPr>
          <a:xfrm>
            <a:off x="6141600" y="4107175"/>
            <a:ext cx="26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76A5AF"/>
                </a:solidFill>
              </a:rPr>
              <a:t>蠻意外</a:t>
            </a:r>
            <a:r>
              <a:rPr lang="zh-TW" sz="1800">
                <a:solidFill>
                  <a:srgbClr val="76A5AF"/>
                </a:solidFill>
              </a:rPr>
              <a:t>抽菸沒有上榜</a:t>
            </a:r>
            <a:endParaRPr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特徵對類別的影響</a:t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152475"/>
            <a:ext cx="27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SVM</a:t>
            </a:r>
            <a:endParaRPr/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967" y="0"/>
            <a:ext cx="59500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特徵對類別的影響 </a:t>
            </a:r>
            <a:r>
              <a:rPr lang="zh-TW">
                <a:solidFill>
                  <a:srgbClr val="FF0000"/>
                </a:solidFill>
              </a:rPr>
              <a:t>SVM</a:t>
            </a:r>
            <a:r>
              <a:rPr lang="zh-TW">
                <a:solidFill>
                  <a:srgbClr val="FF0000"/>
                </a:solidFill>
              </a:rPr>
              <a:t> Top 10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年齡 (numbers)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VHI-10嗓音障礙指標 (0 to 40)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聲音何時最差 (早上/下午、晚上 /都一樣/不一定)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症狀如何發生的 (突然/逐漸變差/時好時壞/從小開始/其他)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用聲情形 (總是需要/經常需要/偶而需要/不需要)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性別 (男性/女性)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工作環境是否吵雜 (否/有一點/很吵)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喝酒 (從未喝酒/已戒酒/有喝酒)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說話久了容易累 (無/有)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zh-TW">
                <a:solidFill>
                  <a:srgbClr val="FF0000"/>
                </a:solidFill>
              </a:rPr>
              <a:t>抽菸 (從未/已戒菸/有抽菸/電子菸) → 蠻意外該feature竟然沒有前5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特徵對類別的影響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1152475"/>
            <a:ext cx="22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Random Forest</a:t>
            </a:r>
            <a:endParaRPr/>
          </a:p>
        </p:txBody>
      </p:sp>
      <p:pic>
        <p:nvPicPr>
          <p:cNvPr id="314" name="Google Shape;314;p51"/>
          <p:cNvPicPr preferRelativeResize="0"/>
          <p:nvPr/>
        </p:nvPicPr>
        <p:blipFill rotWithShape="1">
          <a:blip r:embed="rId3">
            <a:alphaModFix/>
          </a:blip>
          <a:srcRect b="0" l="534" r="534" t="0"/>
          <a:stretch/>
        </p:blipFill>
        <p:spPr>
          <a:xfrm>
            <a:off x="3052549" y="270125"/>
            <a:ext cx="6091450" cy="460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亞東醫院－耳鼻喉科嗓音資料庫：</a:t>
            </a:r>
            <a:br>
              <a:rPr lang="zh-TW"/>
            </a:br>
            <a:r>
              <a:rPr lang="zh-TW" sz="1100" u="sng">
                <a:solidFill>
                  <a:schemeClr val="hlink"/>
                </a:solidFill>
                <a:hlinkClick r:id="rId3"/>
              </a:rPr>
              <a:t>https://tbrain.trendmicro.com.tw/Competitions/Details/27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資料格式：包含病史紀錄(csv)+嗓音訊號(wav)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本競賽之Open Data仍於規劃中，在公開釋出資料集前，若參賽者希望取得Test Label，可請來信TBrain索取。惟，僅限於學術使用，禁止任何形式的商業使用。未來若有任何學術發表，須註明資料來源為：亞東醫院－耳鼻喉科嗓音資料庫。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特徵對類別的影響 </a:t>
            </a:r>
            <a:r>
              <a:rPr lang="zh-TW">
                <a:solidFill>
                  <a:srgbClr val="FF0000"/>
                </a:solidFill>
              </a:rPr>
              <a:t>Random Forest Top 10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年齡 (numbers)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VHI-10嗓音障礙指標 (0 to 40)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用聲情形 (總是需要/經常需要/偶而需要/不需要)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症狀如何發生的 (突然/逐漸變差/時好時壞/從小開始/其他)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性別 (男性/女性)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聲音何時最差 (早上/下午、晚上 /都一樣/不一定)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吞東西容易嗆到 (無/有)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工作環境是否吵雜 (否/有一點/很吵)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zh-TW">
                <a:solidFill>
                  <a:srgbClr val="FF0000"/>
                </a:solidFill>
              </a:rPr>
              <a:t>抽菸 (從未/已戒菸/有抽菸/電子菸) → 蠻意外該feature竟然沒有前5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說話音量變小 (</a:t>
            </a:r>
            <a:r>
              <a:rPr lang="zh-TW"/>
              <a:t>無/有</a:t>
            </a:r>
            <a:r>
              <a:rPr lang="zh-TW"/>
              <a:t>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特徵對類別的影響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Least 5 Feature Importance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326" name="Google Shape;326;p53"/>
          <p:cNvGraphicFramePr/>
          <p:nvPr/>
        </p:nvGraphicFramePr>
        <p:xfrm>
          <a:off x="952500" y="138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892050"/>
                <a:gridCol w="2115650"/>
                <a:gridCol w="2115650"/>
                <a:gridCol w="211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Logistic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RandomForest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Least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心臟病 (無/有)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頭部損傷 (無/有)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腦中風 (無/有)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Least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眼睛乾澀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( 無/有)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腦中風 (無/有)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頭部損傷 (無/有)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Least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說話久了容易累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(無/有)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頭頸部腫瘤 (無/有)</a:t>
                      </a:r>
                      <a:r>
                        <a:rPr lang="zh-TW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糖尿病 (無/有)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Least 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喉嚨有異物感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(無/有)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心臟病 (無/有)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心臟病 (無/有)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Least 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胸口有灼熱感 (無/有)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糖尿病 (無/有)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胸口有灼熱感 (無/有)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7" name="Google Shape;327;p53"/>
          <p:cNvSpPr txBox="1"/>
          <p:nvPr/>
        </p:nvSpPr>
        <p:spPr>
          <a:xfrm>
            <a:off x="952500" y="4125775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頭頸部腫瘤 (無/有) → </a:t>
            </a:r>
            <a:r>
              <a:rPr lang="zh-TW">
                <a:solidFill>
                  <a:srgbClr val="FF0000"/>
                </a:solidFill>
              </a:rPr>
              <a:t>反而對Logistic Regression的分類有著很大的影響</a:t>
            </a: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特徵對類別的影響 </a:t>
            </a:r>
            <a:r>
              <a:rPr lang="zh-TW">
                <a:solidFill>
                  <a:srgbClr val="FF0000"/>
                </a:solidFill>
              </a:rPr>
              <a:t>到底要不要篩掉feature?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通過選擇具有較高特徵重要性的特徵，</a:t>
            </a:r>
            <a:r>
              <a:rPr lang="zh-TW">
                <a:solidFill>
                  <a:srgbClr val="FF0000"/>
                </a:solidFill>
              </a:rPr>
              <a:t>可能會減少模型的複雜性</a:t>
            </a:r>
            <a:r>
              <a:rPr lang="zh-TW"/>
              <a:t>和噪音特徵的影響，從而提高模型的泛化能力和準確度。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然而，模型準確度的提高也</a:t>
            </a:r>
            <a:r>
              <a:rPr lang="zh-TW">
                <a:solidFill>
                  <a:srgbClr val="FF0000"/>
                </a:solidFill>
              </a:rPr>
              <a:t>取決於數據集的特性、特徵的相關性以及特徵與標籤之間的真實關係</a:t>
            </a:r>
            <a:r>
              <a:rPr lang="zh-TW"/>
              <a:t>。如果數據集中存在其他重要特徵或特徵之間存在復雜的相互作用，僅僅選擇前10個最重要的特徵可能無法捕捉到這些訊息。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4" name="Google Shape;334;p54"/>
          <p:cNvGraphicFramePr/>
          <p:nvPr/>
        </p:nvGraphicFramePr>
        <p:xfrm>
          <a:off x="952513" y="310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2069475"/>
                <a:gridCol w="1292375"/>
                <a:gridCol w="1292375"/>
                <a:gridCol w="1292375"/>
                <a:gridCol w="1292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logistic_top_10_feature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svm_top_10_feature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forest_top_10_feature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心得與討論</a:t>
            </a:r>
            <a:endParaRPr/>
          </a:p>
        </p:txBody>
      </p:sp>
      <p:sp>
        <p:nvSpPr>
          <p:cNvPr id="340" name="Google Shape;34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其實主辦單位這次的分類任務是希望我們</a:t>
            </a:r>
            <a:r>
              <a:rPr lang="zh-TW">
                <a:solidFill>
                  <a:srgbClr val="FF0000"/>
                </a:solidFill>
              </a:rPr>
              <a:t>將音訊及病歷一起做訓練</a:t>
            </a:r>
            <a:r>
              <a:rPr lang="zh-TW"/>
              <a:t>，本來有打算做音訊的部分，且有成功將音訊包裝成Dataloader。但在訓練時，發現每一筆音訊的tensor長度不同，導致model無法訓練，有找到相關的解法，例如：1D-CNN，但由於時間不足，且在無法確認是否可行的情況下最後便放棄了。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在本次報告有發現病歷資料很多都是離散的值，不確定是否容易影響分類結果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主辦方公布的排行榜成績，其實大部分的UAR(Unweighted Average Recall)也都落在0.60多，不難看出此次分類任務有一定的困難度。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graphicFrame>
        <p:nvGraphicFramePr>
          <p:cNvPr id="346" name="Google Shape;346;p56"/>
          <p:cNvGraphicFramePr/>
          <p:nvPr/>
        </p:nvGraphicFramePr>
        <p:xfrm>
          <a:off x="1983050" y="1487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{159E72D1-8471-455B-AEF5-9D3779951F28}</a:tableStyleId>
              </a:tblPr>
              <a:tblGrid>
                <a:gridCol w="1583875"/>
                <a:gridCol w="3594025"/>
              </a:tblGrid>
              <a:tr h="39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組員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分工內容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7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謝霈宜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EDA + </a:t>
                      </a:r>
                      <a:r>
                        <a:rPr lang="zh-TW"/>
                        <a:t>機器學習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余振揚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深度學習 + weight調整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程式碼及相關連結</a:t>
            </a:r>
            <a:endParaRPr/>
          </a:p>
        </p:txBody>
      </p:sp>
      <p:sp>
        <p:nvSpPr>
          <p:cNvPr id="352" name="Google Shape;352;p57"/>
          <p:cNvSpPr txBox="1"/>
          <p:nvPr>
            <p:ph idx="1" type="body"/>
          </p:nvPr>
        </p:nvSpPr>
        <p:spPr>
          <a:xfrm>
            <a:off x="311700" y="1152475"/>
            <a:ext cx="85206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GitHub:</a:t>
            </a:r>
            <a:br>
              <a:rPr lang="zh-TW"/>
            </a:br>
            <a:r>
              <a:rPr lang="zh-TW" sz="1100" u="sng">
                <a:solidFill>
                  <a:schemeClr val="hlink"/>
                </a:solidFill>
                <a:hlinkClick r:id="rId3"/>
              </a:rPr>
              <a:t>https://github.com/LittleFish-Coder/multimodal-pathological-voice-classification-competition</a:t>
            </a:r>
            <a:br>
              <a:rPr lang="zh-TW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AI CUP:</a:t>
            </a:r>
            <a:br>
              <a:rPr lang="zh-TW"/>
            </a:br>
            <a:r>
              <a:rPr lang="zh-TW" sz="1100" u="sng">
                <a:solidFill>
                  <a:schemeClr val="hlink"/>
                </a:solidFill>
                <a:hlinkClick r:id="rId4"/>
              </a:rPr>
              <a:t>https://tbrain.trendmicro.com.tw/Competitions/Details/27</a:t>
            </a:r>
            <a:br>
              <a:rPr lang="zh-TW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Machine Learning - Scikit-Learn Official Document:</a:t>
            </a:r>
            <a:br>
              <a:rPr lang="zh-TW"/>
            </a:br>
            <a:r>
              <a:rPr lang="zh-TW" sz="1100" u="sng">
                <a:solidFill>
                  <a:schemeClr val="hlink"/>
                </a:solidFill>
                <a:hlinkClick r:id="rId5"/>
              </a:rPr>
              <a:t>https://scikit-learn.org/stable/auto_examples/index.html#classification</a:t>
            </a:r>
            <a:br>
              <a:rPr lang="zh-TW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Deep Learning - Pytorch Official Document: </a:t>
            </a:r>
            <a:br>
              <a:rPr lang="zh-TW"/>
            </a:br>
            <a:r>
              <a:rPr lang="zh-TW" sz="1100" u="sng">
                <a:solidFill>
                  <a:schemeClr val="hlink"/>
                </a:solidFill>
                <a:hlinkClick r:id="rId6"/>
              </a:rPr>
              <a:t>https://pytorch.org/tutorials/recipes/recipes/defining_a_neural_network.html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311700" y="2052300"/>
            <a:ext cx="8520600" cy="10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76A5AF"/>
                </a:solidFill>
              </a:rPr>
              <a:t>Q&amp;A</a:t>
            </a:r>
            <a:endParaRPr sz="4800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資料格式：病史紀錄(靜態文字)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給予每位病人ID的特徵(features)及對應類別(label)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features: </a:t>
            </a:r>
            <a:br>
              <a:rPr lang="zh-TW"/>
            </a:br>
            <a:r>
              <a:rPr lang="zh-TW"/>
              <a:t>性別、年齡、音域變窄 、說話音量變小、說話久了容易累、喉嚨常覺得乾、喉嚨有異物感、胸口有灼熱感 、吞東西容易嗆到、眼睛乾澀、鼻涕倒流、糖尿病、高血壓、心臟病、頭頸部腫瘤、頭部損傷、腦中風、抽菸、PPD、喝酒、喝酒頻率、症狀如何發生的、工作環境是否吵雜、聲音何時最差、用聲情形、VHI-10嗓音障礙指標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label: </a:t>
            </a:r>
            <a:br>
              <a:rPr lang="zh-TW"/>
            </a:br>
            <a:r>
              <a:rPr lang="zh-TW"/>
              <a:t>嗓音診斷分類(嗓音誤用、聲帶閉合不全、聲帶麻痺、聲帶腫瘤、聲帶正常)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723"/>
            <a:ext cx="9144003" cy="443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393"/>
            <a:ext cx="9144003" cy="429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640500" y="3688025"/>
            <a:ext cx="1931100" cy="35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0C00ac0.wav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訓練集共 1000 個音檔</a:t>
            </a:r>
            <a:r>
              <a:rPr lang="zh-TW"/>
              <a:t>、</a:t>
            </a:r>
            <a:r>
              <a:rPr lang="zh-TW" strike="sngStrike"/>
              <a:t>Public 測試集共 500 個音檔、Private 測試集共 500 個音檔。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640500" y="2644275"/>
            <a:ext cx="1931100" cy="35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0B00jdl.wav</a:t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資料格式：</a:t>
            </a:r>
            <a:r>
              <a:rPr lang="zh-TW"/>
              <a:t>嗓音訊號</a:t>
            </a:r>
            <a:r>
              <a:rPr lang="zh-TW"/>
              <a:t>(</a:t>
            </a:r>
            <a:r>
              <a:rPr lang="zh-TW"/>
              <a:t>動態聲音</a:t>
            </a:r>
            <a:r>
              <a:rPr lang="zh-TW"/>
              <a:t>) </a:t>
            </a:r>
            <a:r>
              <a:rPr lang="zh-TW">
                <a:solidFill>
                  <a:srgbClr val="FF0000"/>
                </a:solidFill>
              </a:rPr>
              <a:t>本報告沒有對嗓音做訓練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900" y="1624750"/>
            <a:ext cx="5230398" cy="35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 title="0C00ac0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475" y="3728763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title="0B00jdl.wav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475" y="2685000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研究方法 (僅針對病史紀錄)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機器學習：</a:t>
            </a:r>
            <a:br>
              <a:rPr lang="zh-TW"/>
            </a:br>
            <a:r>
              <a:rPr lang="zh-TW"/>
              <a:t>Scikit-Learn - Logistic Regression</a:t>
            </a:r>
            <a:br>
              <a:rPr lang="zh-TW"/>
            </a:br>
            <a:r>
              <a:rPr lang="zh-TW"/>
              <a:t>Scikit-Learn - Support Vector Machine(SVM)</a:t>
            </a:r>
            <a:br>
              <a:rPr lang="zh-TW"/>
            </a:br>
            <a:r>
              <a:rPr lang="zh-TW"/>
              <a:t>Scikit-Learn - Random Forest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深度學習：</a:t>
            </a:r>
            <a:br>
              <a:rPr lang="zh-TW"/>
            </a:br>
            <a:r>
              <a:rPr lang="zh-TW"/>
              <a:t>Pytorch - FCNN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