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94" r:id="rId4"/>
    <p:sldId id="321" r:id="rId5"/>
    <p:sldId id="322" r:id="rId6"/>
    <p:sldId id="318" r:id="rId7"/>
    <p:sldId id="323" r:id="rId8"/>
    <p:sldId id="324" r:id="rId9"/>
    <p:sldId id="325" r:id="rId10"/>
    <p:sldId id="326" r:id="rId11"/>
    <p:sldId id="319" r:id="rId12"/>
    <p:sldId id="327" r:id="rId13"/>
    <p:sldId id="328" r:id="rId14"/>
    <p:sldId id="329" r:id="rId15"/>
    <p:sldId id="320" r:id="rId16"/>
    <p:sldId id="330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89">
          <p15:clr>
            <a:srgbClr val="A4A3A4"/>
          </p15:clr>
        </p15:guide>
        <p15:guide id="3" orient="horz" pos="1049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2455">
          <p15:clr>
            <a:srgbClr val="A4A3A4"/>
          </p15:clr>
        </p15:guide>
        <p15:guide id="6" pos="3817">
          <p15:clr>
            <a:srgbClr val="A4A3A4"/>
          </p15:clr>
        </p15:guide>
        <p15:guide id="7" pos="1255">
          <p15:clr>
            <a:srgbClr val="A4A3A4"/>
          </p15:clr>
        </p15:guide>
        <p15:guide id="8" pos="6425">
          <p15:clr>
            <a:srgbClr val="A4A3A4"/>
          </p15:clr>
        </p15:guide>
        <p15:guide id="9" pos="2842">
          <p15:clr>
            <a:srgbClr val="A4A3A4"/>
          </p15:clr>
        </p15:guide>
        <p15:guide id="10" pos="4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 hoj" initials="lh" lastIdx="2" clrIdx="0">
    <p:extLst>
      <p:ext uri="{19B8F6BF-5375-455C-9EA6-DF929625EA0E}">
        <p15:presenceInfo xmlns:p15="http://schemas.microsoft.com/office/powerpoint/2012/main" userId="cd08e6ca33a78c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FFFFF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3492" autoAdjust="0"/>
  </p:normalViewPr>
  <p:slideViewPr>
    <p:cSldViewPr snapToGrid="0" showGuides="1">
      <p:cViewPr varScale="1">
        <p:scale>
          <a:sx n="69" d="100"/>
          <a:sy n="69" d="100"/>
        </p:scale>
        <p:origin x="158" y="67"/>
      </p:cViewPr>
      <p:guideLst>
        <p:guide orient="horz" pos="2160"/>
        <p:guide orient="horz" pos="3589"/>
        <p:guide orient="horz" pos="1049"/>
        <p:guide orient="horz" pos="1570"/>
        <p:guide orient="horz" pos="2455"/>
        <p:guide pos="3817"/>
        <p:guide pos="1255"/>
        <p:guide pos="6425"/>
        <p:guide pos="2842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40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FD9EEE-284E-9F06-D2E2-FFE7F1CF36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7AC1F-12B7-E459-8D23-A9780B195C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4945-9B5C-416B-8375-FC3B216281B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720567-F39A-420E-6DD7-C2CD9471C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6105C-F1A8-629A-6284-190B31984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0D3C8-12BD-45BA-9B9A-D004E93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95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0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9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F78304-176B-44C9-915E-C18505A344CF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81B02C-F311-47A3-B8C4-C909BF17324B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E2BDDB-22D6-4BF7-80F6-59E461F08672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DD1676-84D6-4771-8DF1-6CCE6B8C3BA7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EEBE7-9A73-45EF-A14F-C0CBB2C91215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B5853D-6AA0-43CE-821C-06733809D007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616ECE-E12C-4AEB-9469-D85DC2A92D01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C6214-4AA5-4DA0-B624-85AE32462FEB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1F1C3F-CD58-47AE-A851-7F961847AE9B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0292" y="637344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48800" y="648359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页码：</a:t>
            </a:r>
            <a:fld id="{34D15DCF-B6C0-436A-B323-0F6F8456F1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4B023A-4A88-4C09-8E4B-B2C518CB578D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6A6E0-5034-4E67-A785-BD430C1092E0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image" Target="../media/image7.png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74C2987-25D6-B656-9E41-8D9AFDE3AC61}"/>
              </a:ext>
            </a:extLst>
          </p:cNvPr>
          <p:cNvSpPr/>
          <p:nvPr/>
        </p:nvSpPr>
        <p:spPr>
          <a:xfrm>
            <a:off x="0" y="0"/>
            <a:ext cx="12191999" cy="47224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1564" y="2312581"/>
            <a:ext cx="10788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Unleashing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Potential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of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Unsupervised Pre-Training with Intra-Identity Regularization for Person Re-Identification</a:t>
            </a:r>
            <a:endParaRPr lang="zh-CN" alt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4916" y="6218104"/>
            <a:ext cx="1126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2022 IEEE/CVF Conference on Computer Vision and Pattern Recognition (CVPR)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8D77E-291C-0E13-1825-D9DCDC193EC2}"/>
              </a:ext>
            </a:extLst>
          </p:cNvPr>
          <p:cNvSpPr txBox="1"/>
          <p:nvPr/>
        </p:nvSpPr>
        <p:spPr>
          <a:xfrm>
            <a:off x="2360269" y="5077592"/>
            <a:ext cx="7471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/>
              <a:t>Zizheng</a:t>
            </a:r>
            <a:r>
              <a:rPr lang="en-US" altLang="zh-CN" sz="2400" dirty="0"/>
              <a:t> Yang, Xin Jin, </a:t>
            </a:r>
            <a:r>
              <a:rPr lang="en-US" altLang="zh-CN" sz="2400" dirty="0" err="1"/>
              <a:t>Kecheng</a:t>
            </a:r>
            <a:r>
              <a:rPr lang="en-US" altLang="zh-CN" sz="2400" dirty="0"/>
              <a:t> Zheng, Feng Zhao* University of Science and Technology of China</a:t>
            </a:r>
            <a:endParaRPr lang="zh-CN" altLang="en-US" sz="2400" dirty="0"/>
          </a:p>
        </p:txBody>
      </p:sp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552027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2.4 Hard Mining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69A8E8-6A69-21A2-378C-5D856FA95375}"/>
              </a:ext>
            </a:extLst>
          </p:cNvPr>
          <p:cNvSpPr txBox="1"/>
          <p:nvPr/>
        </p:nvSpPr>
        <p:spPr>
          <a:xfrm>
            <a:off x="8147248" y="35924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CC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F88B5-6E9E-4E27-BB0D-62DA4CC92FFD}"/>
              </a:ext>
            </a:extLst>
          </p:cNvPr>
          <p:cNvSpPr txBox="1"/>
          <p:nvPr/>
        </p:nvSpPr>
        <p:spPr>
          <a:xfrm>
            <a:off x="9350821" y="35924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ICC</a:t>
            </a:r>
            <a:endParaRPr lang="zh-CN" altLang="en-US" sz="20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3C16BD0-4F31-15FA-98AA-4B0C4DA4B33A}"/>
              </a:ext>
            </a:extLst>
          </p:cNvPr>
          <p:cNvSpPr/>
          <p:nvPr/>
        </p:nvSpPr>
        <p:spPr>
          <a:xfrm>
            <a:off x="1082419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8BE17-B1D2-09C0-8720-184666049850}"/>
              </a:ext>
            </a:extLst>
          </p:cNvPr>
          <p:cNvSpPr txBox="1"/>
          <p:nvPr/>
        </p:nvSpPr>
        <p:spPr>
          <a:xfrm>
            <a:off x="6455650" y="35924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Network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5B500D-D402-727D-05DF-DADD9D24DFBF}"/>
              </a:ext>
            </a:extLst>
          </p:cNvPr>
          <p:cNvSpPr txBox="1"/>
          <p:nvPr/>
        </p:nvSpPr>
        <p:spPr>
          <a:xfrm>
            <a:off x="10642039" y="35660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HM</a:t>
            </a:r>
            <a:endParaRPr lang="zh-CN" altLang="en-US" sz="2000" b="1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8713D2-BBCA-B1F7-55B7-90F35D49A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09674"/>
              </p:ext>
            </p:extLst>
          </p:nvPr>
        </p:nvGraphicFramePr>
        <p:xfrm>
          <a:off x="6640906" y="2746702"/>
          <a:ext cx="5419829" cy="140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850680" progId="Equation.DSMT4">
                  <p:embed/>
                </p:oleObj>
              </mc:Choice>
              <mc:Fallback>
                <p:oleObj name="Equation" r:id="rId2" imgW="3276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0906" y="2746702"/>
                        <a:ext cx="5419829" cy="140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EA31A2-1336-AC01-6448-02E17476F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176747"/>
              </p:ext>
            </p:extLst>
          </p:nvPr>
        </p:nvGraphicFramePr>
        <p:xfrm>
          <a:off x="8041827" y="4431914"/>
          <a:ext cx="2600212" cy="46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279360" progId="Equation.DSMT4">
                  <p:embed/>
                </p:oleObj>
              </mc:Choice>
              <mc:Fallback>
                <p:oleObj name="Equation" r:id="rId4" imgW="1574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1827" y="4431914"/>
                        <a:ext cx="2600212" cy="461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0C45E791-FBBF-C560-3408-918B27425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9" y="856253"/>
            <a:ext cx="6217473" cy="54937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4BC297-D724-118A-E290-D768B3C4E45A}"/>
              </a:ext>
            </a:extLst>
          </p:cNvPr>
          <p:cNvSpPr txBox="1"/>
          <p:nvPr/>
        </p:nvSpPr>
        <p:spPr>
          <a:xfrm>
            <a:off x="2258246" y="6283539"/>
            <a:ext cx="2155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HM Illustration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778666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8A398F-5453-A693-2856-5EFB05990C55}"/>
              </a:ext>
            </a:extLst>
          </p:cNvPr>
          <p:cNvSpPr/>
          <p:nvPr/>
        </p:nvSpPr>
        <p:spPr>
          <a:xfrm>
            <a:off x="0" y="0"/>
            <a:ext cx="12191999" cy="40606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05C4772-80F1-9F49-4FC8-D8A73F70975D}"/>
              </a:ext>
            </a:extLst>
          </p:cNvPr>
          <p:cNvSpPr/>
          <p:nvPr/>
        </p:nvSpPr>
        <p:spPr>
          <a:xfrm>
            <a:off x="1587819" y="2455755"/>
            <a:ext cx="9016363" cy="289959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E5FAE5-AAF2-7C7B-8637-530AEEE56C14}"/>
              </a:ext>
            </a:extLst>
          </p:cNvPr>
          <p:cNvSpPr/>
          <p:nvPr/>
        </p:nvSpPr>
        <p:spPr>
          <a:xfrm>
            <a:off x="6095999" y="3521344"/>
            <a:ext cx="3892925" cy="768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rPr>
              <a:t>Experiments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iṩ1îḍe">
            <a:extLst>
              <a:ext uri="{FF2B5EF4-FFF2-40B4-BE49-F238E27FC236}">
                <a16:creationId xmlns:a16="http://schemas.microsoft.com/office/drawing/2014/main" id="{0FA44C4F-9B20-4954-D8D5-B47A1B619587}"/>
              </a:ext>
            </a:extLst>
          </p:cNvPr>
          <p:cNvSpPr txBox="1"/>
          <p:nvPr/>
        </p:nvSpPr>
        <p:spPr>
          <a:xfrm>
            <a:off x="2407857" y="3411927"/>
            <a:ext cx="2824404" cy="98725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350510069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552027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3.1 Overview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8BE17-B1D2-09C0-8720-184666049850}"/>
              </a:ext>
            </a:extLst>
          </p:cNvPr>
          <p:cNvSpPr txBox="1"/>
          <p:nvPr/>
        </p:nvSpPr>
        <p:spPr>
          <a:xfrm>
            <a:off x="6465810" y="359247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Supervised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667C37-6B79-176D-82BA-DE93F543014D}"/>
              </a:ext>
            </a:extLst>
          </p:cNvPr>
          <p:cNvSpPr txBox="1"/>
          <p:nvPr/>
        </p:nvSpPr>
        <p:spPr>
          <a:xfrm>
            <a:off x="8101671" y="359247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Unsupervised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7E1BCD-5B32-3834-58FD-0499C344FF27}"/>
              </a:ext>
            </a:extLst>
          </p:cNvPr>
          <p:cNvSpPr txBox="1"/>
          <p:nvPr/>
        </p:nvSpPr>
        <p:spPr>
          <a:xfrm>
            <a:off x="9978079" y="359247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SOTA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67D05-3D64-01C4-3959-90ED1BEDED84}"/>
              </a:ext>
            </a:extLst>
          </p:cNvPr>
          <p:cNvSpPr txBox="1"/>
          <p:nvPr/>
        </p:nvSpPr>
        <p:spPr>
          <a:xfrm>
            <a:off x="10960023" y="359247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Ablation</a:t>
            </a:r>
            <a:endParaRPr lang="zh-CN" altLang="en-US" sz="2000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461FF2AD-2D05-BBEA-13E7-21190301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45196"/>
              </p:ext>
            </p:extLst>
          </p:nvPr>
        </p:nvGraphicFramePr>
        <p:xfrm>
          <a:off x="2032000" y="2225040"/>
          <a:ext cx="8128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940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0947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08112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586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Backbond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Resnet50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Optimizer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SGD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Image size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256*128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Mini-batch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800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5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Learning rate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0.1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Hard mining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4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Queue bank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65536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Momentum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0.9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5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Framework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PyTorch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GPUs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8*2080Ti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0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Dateset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 err="1"/>
                        <a:t>LUPerson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CUHK03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Market1501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 err="1"/>
                        <a:t>PersonX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MSMT17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2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3weeks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mAP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、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Rank1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46954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EF891D3-71B6-6D33-577A-A208256E2BDD}"/>
              </a:ext>
            </a:extLst>
          </p:cNvPr>
          <p:cNvSpPr txBox="1"/>
          <p:nvPr/>
        </p:nvSpPr>
        <p:spPr>
          <a:xfrm>
            <a:off x="5018384" y="1650579"/>
            <a:ext cx="2155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Basic Information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282716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552027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3.2 Experiments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3C16BD0-4F31-15FA-98AA-4B0C4DA4B33A}"/>
              </a:ext>
            </a:extLst>
          </p:cNvPr>
          <p:cNvSpPr/>
          <p:nvPr/>
        </p:nvSpPr>
        <p:spPr>
          <a:xfrm>
            <a:off x="713611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8BE17-B1D2-09C0-8720-184666049850}"/>
              </a:ext>
            </a:extLst>
          </p:cNvPr>
          <p:cNvSpPr txBox="1"/>
          <p:nvPr/>
        </p:nvSpPr>
        <p:spPr>
          <a:xfrm>
            <a:off x="6465810" y="35924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Supervised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667C37-6B79-176D-82BA-DE93F543014D}"/>
              </a:ext>
            </a:extLst>
          </p:cNvPr>
          <p:cNvSpPr txBox="1"/>
          <p:nvPr/>
        </p:nvSpPr>
        <p:spPr>
          <a:xfrm>
            <a:off x="8101671" y="359247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Unsupervised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7E1BCD-5B32-3834-58FD-0499C344FF27}"/>
              </a:ext>
            </a:extLst>
          </p:cNvPr>
          <p:cNvSpPr txBox="1"/>
          <p:nvPr/>
        </p:nvSpPr>
        <p:spPr>
          <a:xfrm>
            <a:off x="9978079" y="359247"/>
            <a:ext cx="86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SOTA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67D05-3D64-01C4-3959-90ED1BEDED84}"/>
              </a:ext>
            </a:extLst>
          </p:cNvPr>
          <p:cNvSpPr txBox="1"/>
          <p:nvPr/>
        </p:nvSpPr>
        <p:spPr>
          <a:xfrm>
            <a:off x="10960023" y="359247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Ablation</a:t>
            </a:r>
            <a:endParaRPr lang="zh-CN" altLang="en-US" sz="2000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DAC93E9-82DA-30CD-C86F-69592B6EA365}"/>
              </a:ext>
            </a:extLst>
          </p:cNvPr>
          <p:cNvSpPr/>
          <p:nvPr/>
        </p:nvSpPr>
        <p:spPr>
          <a:xfrm>
            <a:off x="893443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E9F05E-2599-8280-B4B6-E3DA6F7F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8" y="1665993"/>
            <a:ext cx="11052391" cy="2840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1D5B7D-358A-866A-3EFB-4FAD9CF3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19" y="5001512"/>
            <a:ext cx="4543425" cy="15430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9B2627-149E-5729-B948-FAC9F9D2FAF8}"/>
              </a:ext>
            </a:extLst>
          </p:cNvPr>
          <p:cNvSpPr txBox="1"/>
          <p:nvPr/>
        </p:nvSpPr>
        <p:spPr>
          <a:xfrm>
            <a:off x="4022417" y="1230508"/>
            <a:ext cx="4147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Improvement on Supervised </a:t>
            </a:r>
            <a:r>
              <a:rPr lang="en-US" altLang="zh-CN" sz="2000" dirty="0" err="1"/>
              <a:t>ReID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94708E-E751-64AC-B8A7-D9EB274F6E34}"/>
              </a:ext>
            </a:extLst>
          </p:cNvPr>
          <p:cNvSpPr txBox="1"/>
          <p:nvPr/>
        </p:nvSpPr>
        <p:spPr>
          <a:xfrm>
            <a:off x="3883457" y="4554047"/>
            <a:ext cx="4449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Improvement on Unsupervised </a:t>
            </a:r>
            <a:r>
              <a:rPr lang="en-US" altLang="zh-CN" sz="2000" dirty="0" err="1"/>
              <a:t>ReID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162853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552027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3.2 Experiments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3C16BD0-4F31-15FA-98AA-4B0C4DA4B33A}"/>
              </a:ext>
            </a:extLst>
          </p:cNvPr>
          <p:cNvSpPr/>
          <p:nvPr/>
        </p:nvSpPr>
        <p:spPr>
          <a:xfrm>
            <a:off x="1032635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8BE17-B1D2-09C0-8720-184666049850}"/>
              </a:ext>
            </a:extLst>
          </p:cNvPr>
          <p:cNvSpPr txBox="1"/>
          <p:nvPr/>
        </p:nvSpPr>
        <p:spPr>
          <a:xfrm>
            <a:off x="6465810" y="359247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Supervised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667C37-6B79-176D-82BA-DE93F543014D}"/>
              </a:ext>
            </a:extLst>
          </p:cNvPr>
          <p:cNvSpPr txBox="1"/>
          <p:nvPr/>
        </p:nvSpPr>
        <p:spPr>
          <a:xfrm>
            <a:off x="8101671" y="359247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Unsupervised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7E1BCD-5B32-3834-58FD-0499C344FF27}"/>
              </a:ext>
            </a:extLst>
          </p:cNvPr>
          <p:cNvSpPr txBox="1"/>
          <p:nvPr/>
        </p:nvSpPr>
        <p:spPr>
          <a:xfrm>
            <a:off x="9978079" y="359247"/>
            <a:ext cx="87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SOTA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67D05-3D64-01C4-3959-90ED1BEDED84}"/>
              </a:ext>
            </a:extLst>
          </p:cNvPr>
          <p:cNvSpPr txBox="1"/>
          <p:nvPr/>
        </p:nvSpPr>
        <p:spPr>
          <a:xfrm>
            <a:off x="10960023" y="359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Ablation</a:t>
            </a:r>
            <a:endParaRPr lang="zh-CN" altLang="en-US" sz="2000" b="1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DAC93E9-82DA-30CD-C86F-69592B6EA365}"/>
              </a:ext>
            </a:extLst>
          </p:cNvPr>
          <p:cNvSpPr/>
          <p:nvPr/>
        </p:nvSpPr>
        <p:spPr>
          <a:xfrm>
            <a:off x="1140331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898BC2-4CED-C049-21D3-4127D852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0" y="1766673"/>
            <a:ext cx="5457825" cy="4400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B2C598-4016-9969-4D74-30CA0B34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87" y="5038993"/>
            <a:ext cx="4280384" cy="11282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6364D81-25F3-21D4-09DE-3C08FAB6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68" y="1780245"/>
            <a:ext cx="5122903" cy="12720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597F1A3-D80E-DF00-0424-CEFDCCE69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313" y="4076635"/>
            <a:ext cx="4077133" cy="8447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67ABAA1-3C06-D66D-16BF-1633F766634F}"/>
              </a:ext>
            </a:extLst>
          </p:cNvPr>
          <p:cNvSpPr txBox="1"/>
          <p:nvPr/>
        </p:nvSpPr>
        <p:spPr>
          <a:xfrm>
            <a:off x="525762" y="1303616"/>
            <a:ext cx="5082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Comparison with State-of-the-Art Methods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E263EF-C4DC-017B-957D-1D20A5C29E04}"/>
              </a:ext>
            </a:extLst>
          </p:cNvPr>
          <p:cNvSpPr txBox="1"/>
          <p:nvPr/>
        </p:nvSpPr>
        <p:spPr>
          <a:xfrm>
            <a:off x="6416279" y="1308385"/>
            <a:ext cx="5082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The Impact of CC and ICC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1B332B-4024-7648-9712-D5D52031FC79}"/>
              </a:ext>
            </a:extLst>
          </p:cNvPr>
          <p:cNvSpPr txBox="1"/>
          <p:nvPr/>
        </p:nvSpPr>
        <p:spPr>
          <a:xfrm>
            <a:off x="6465810" y="3600264"/>
            <a:ext cx="5082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Hard mining comparison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0820364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8A398F-5453-A693-2856-5EFB05990C55}"/>
              </a:ext>
            </a:extLst>
          </p:cNvPr>
          <p:cNvSpPr/>
          <p:nvPr/>
        </p:nvSpPr>
        <p:spPr>
          <a:xfrm>
            <a:off x="0" y="0"/>
            <a:ext cx="12191999" cy="40606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05C4772-80F1-9F49-4FC8-D8A73F70975D}"/>
              </a:ext>
            </a:extLst>
          </p:cNvPr>
          <p:cNvSpPr/>
          <p:nvPr/>
        </p:nvSpPr>
        <p:spPr>
          <a:xfrm>
            <a:off x="1587819" y="2455755"/>
            <a:ext cx="9016363" cy="289959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E5FAE5-AAF2-7C7B-8637-530AEEE56C14}"/>
              </a:ext>
            </a:extLst>
          </p:cNvPr>
          <p:cNvSpPr/>
          <p:nvPr/>
        </p:nvSpPr>
        <p:spPr>
          <a:xfrm>
            <a:off x="6095999" y="3521344"/>
            <a:ext cx="3892925" cy="768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Conclusion</a:t>
            </a:r>
          </a:p>
        </p:txBody>
      </p:sp>
      <p:sp>
        <p:nvSpPr>
          <p:cNvPr id="6" name="iṩ1îḍe">
            <a:extLst>
              <a:ext uri="{FF2B5EF4-FFF2-40B4-BE49-F238E27FC236}">
                <a16:creationId xmlns:a16="http://schemas.microsoft.com/office/drawing/2014/main" id="{0FA44C4F-9B20-4954-D8D5-B47A1B619587}"/>
              </a:ext>
            </a:extLst>
          </p:cNvPr>
          <p:cNvSpPr txBox="1"/>
          <p:nvPr/>
        </p:nvSpPr>
        <p:spPr>
          <a:xfrm>
            <a:off x="2407857" y="3411927"/>
            <a:ext cx="2824404" cy="98725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04</a:t>
            </a:r>
          </a:p>
        </p:txBody>
      </p:sp>
    </p:spTree>
    <p:extLst>
      <p:ext uri="{BB962C8B-B14F-4D97-AF65-F5344CB8AC3E}">
        <p14:creationId xmlns:p14="http://schemas.microsoft.com/office/powerpoint/2010/main" val="3438307990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454896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4.1 Conclusion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B55FF-9BD6-0886-645B-0ADB986BD105}"/>
              </a:ext>
            </a:extLst>
          </p:cNvPr>
          <p:cNvSpPr txBox="1"/>
          <p:nvPr/>
        </p:nvSpPr>
        <p:spPr>
          <a:xfrm>
            <a:off x="7592917" y="35924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Conclusion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49DEAE-2B1A-912B-AF8B-AA3172D8B100}"/>
              </a:ext>
            </a:extLst>
          </p:cNvPr>
          <p:cNvSpPr txBox="1"/>
          <p:nvPr/>
        </p:nvSpPr>
        <p:spPr>
          <a:xfrm>
            <a:off x="9554021" y="359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Problem</a:t>
            </a:r>
            <a:endParaRPr lang="zh-CN" altLang="en-US" sz="2000" b="1" dirty="0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2CC18B3C-CADA-8FF5-1CEE-3917CE595FDB}"/>
              </a:ext>
            </a:extLst>
          </p:cNvPr>
          <p:cNvSpPr/>
          <p:nvPr/>
        </p:nvSpPr>
        <p:spPr>
          <a:xfrm>
            <a:off x="8264211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89FD6-91CB-DD0C-C13D-A9AC7DECF2DE}"/>
              </a:ext>
            </a:extLst>
          </p:cNvPr>
          <p:cNvSpPr txBox="1"/>
          <p:nvPr/>
        </p:nvSpPr>
        <p:spPr>
          <a:xfrm>
            <a:off x="1336040" y="1703936"/>
            <a:ext cx="97688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Conclusion: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 </a:t>
            </a:r>
            <a:r>
              <a:rPr lang="en-US" altLang="zh-CN" sz="2000" dirty="0" err="1"/>
              <a:t>ReID</a:t>
            </a:r>
            <a:r>
              <a:rPr lang="en-US" altLang="zh-CN" sz="2000" dirty="0"/>
              <a:t> specific pre-training framework UP-</a:t>
            </a:r>
            <a:r>
              <a:rPr lang="en-US" altLang="zh-CN" sz="2000" dirty="0" err="1"/>
              <a:t>ReID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An intra-identity regularization——a global consistency constraint and an intrinsic contrastive constraint;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 hard mining strategy for a better representation learning;</a:t>
            </a:r>
            <a:endParaRPr lang="zh-CN" altLang="en-US" sz="20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5F863FE-FD70-34CA-E99F-6B55FF0DE7D2}"/>
              </a:ext>
            </a:extLst>
          </p:cNvPr>
          <p:cNvSpPr/>
          <p:nvPr/>
        </p:nvSpPr>
        <p:spPr>
          <a:xfrm>
            <a:off x="10032051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5584EA-63AE-71B5-831F-615AF7C38BAD}"/>
              </a:ext>
            </a:extLst>
          </p:cNvPr>
          <p:cNvSpPr txBox="1"/>
          <p:nvPr/>
        </p:nvSpPr>
        <p:spPr>
          <a:xfrm>
            <a:off x="1336040" y="3986408"/>
            <a:ext cx="9768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Problem: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Whether the image augmented method can be further optimized;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No comparison was made with UP-</a:t>
            </a:r>
            <a:r>
              <a:rPr lang="en-US" altLang="zh-CN" sz="2000" dirty="0" err="1"/>
              <a:t>ReID</a:t>
            </a:r>
            <a:r>
              <a:rPr lang="en-US" altLang="zh-CN" sz="2000" dirty="0"/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3601562053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C409F6E-9D2D-41F6-0872-DE687D38D744}"/>
              </a:ext>
            </a:extLst>
          </p:cNvPr>
          <p:cNvSpPr/>
          <p:nvPr/>
        </p:nvSpPr>
        <p:spPr>
          <a:xfrm>
            <a:off x="0" y="-27992"/>
            <a:ext cx="12191999" cy="40606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39449A-B9E7-2659-DAA9-4AFAC0BDB2A9}"/>
              </a:ext>
            </a:extLst>
          </p:cNvPr>
          <p:cNvSpPr/>
          <p:nvPr/>
        </p:nvSpPr>
        <p:spPr>
          <a:xfrm>
            <a:off x="1587819" y="2455755"/>
            <a:ext cx="9016363" cy="289959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1BAA44-90D8-603A-7B53-ED8AC75F85E7}"/>
              </a:ext>
            </a:extLst>
          </p:cNvPr>
          <p:cNvSpPr/>
          <p:nvPr/>
        </p:nvSpPr>
        <p:spPr>
          <a:xfrm>
            <a:off x="1623933" y="3490053"/>
            <a:ext cx="8944132" cy="767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End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442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B5D64D-D446-9F2E-3F98-51D5C362EC44}"/>
              </a:ext>
            </a:extLst>
          </p:cNvPr>
          <p:cNvSpPr/>
          <p:nvPr/>
        </p:nvSpPr>
        <p:spPr>
          <a:xfrm>
            <a:off x="0" y="0"/>
            <a:ext cx="5309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D6A2987-80A0-D708-7D2E-5972179A57CB}"/>
              </a:ext>
            </a:extLst>
          </p:cNvPr>
          <p:cNvSpPr/>
          <p:nvPr/>
        </p:nvSpPr>
        <p:spPr>
          <a:xfrm>
            <a:off x="1347029" y="3075057"/>
            <a:ext cx="2615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ï$ľïde">
            <a:extLst>
              <a:ext uri="{FF2B5EF4-FFF2-40B4-BE49-F238E27FC236}">
                <a16:creationId xmlns:a16="http://schemas.microsoft.com/office/drawing/2014/main" id="{9568E73E-99B4-562D-AA8A-723315102927}"/>
              </a:ext>
            </a:extLst>
          </p:cNvPr>
          <p:cNvSpPr txBox="1"/>
          <p:nvPr/>
        </p:nvSpPr>
        <p:spPr>
          <a:xfrm>
            <a:off x="6264569" y="4470334"/>
            <a:ext cx="8844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04.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îŝ1íḍe">
            <a:extLst>
              <a:ext uri="{FF2B5EF4-FFF2-40B4-BE49-F238E27FC236}">
                <a16:creationId xmlns:a16="http://schemas.microsoft.com/office/drawing/2014/main" id="{11737A0A-06AA-B28E-EE6D-01109257EC80}"/>
              </a:ext>
            </a:extLst>
          </p:cNvPr>
          <p:cNvSpPr txBox="1"/>
          <p:nvPr/>
        </p:nvSpPr>
        <p:spPr>
          <a:xfrm>
            <a:off x="7149015" y="4579560"/>
            <a:ext cx="3155908" cy="5371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Conclusion</a:t>
            </a:r>
          </a:p>
        </p:txBody>
      </p:sp>
      <p:sp>
        <p:nvSpPr>
          <p:cNvPr id="5" name="ï$ľïde">
            <a:extLst>
              <a:ext uri="{FF2B5EF4-FFF2-40B4-BE49-F238E27FC236}">
                <a16:creationId xmlns:a16="http://schemas.microsoft.com/office/drawing/2014/main" id="{F81FE6DC-2188-14D7-E1C2-B32FB08F0C70}"/>
              </a:ext>
            </a:extLst>
          </p:cNvPr>
          <p:cNvSpPr txBox="1"/>
          <p:nvPr/>
        </p:nvSpPr>
        <p:spPr>
          <a:xfrm>
            <a:off x="6264569" y="3606128"/>
            <a:ext cx="8844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03.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îŝ1íḍe">
            <a:extLst>
              <a:ext uri="{FF2B5EF4-FFF2-40B4-BE49-F238E27FC236}">
                <a16:creationId xmlns:a16="http://schemas.microsoft.com/office/drawing/2014/main" id="{B3380152-2D1B-BFA9-8CD9-3787560424EF}"/>
              </a:ext>
            </a:extLst>
          </p:cNvPr>
          <p:cNvSpPr txBox="1"/>
          <p:nvPr/>
        </p:nvSpPr>
        <p:spPr>
          <a:xfrm>
            <a:off x="7149015" y="3715354"/>
            <a:ext cx="3155908" cy="5371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rPr>
              <a:t>Experiments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ï$ľïde">
            <a:extLst>
              <a:ext uri="{FF2B5EF4-FFF2-40B4-BE49-F238E27FC236}">
                <a16:creationId xmlns:a16="http://schemas.microsoft.com/office/drawing/2014/main" id="{7D930D1A-3C8C-F20C-BC2B-1B5C8E2FEE31}"/>
              </a:ext>
            </a:extLst>
          </p:cNvPr>
          <p:cNvSpPr txBox="1"/>
          <p:nvPr/>
        </p:nvSpPr>
        <p:spPr>
          <a:xfrm>
            <a:off x="6264569" y="2741633"/>
            <a:ext cx="8844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02.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îŝ1íḍe">
            <a:extLst>
              <a:ext uri="{FF2B5EF4-FFF2-40B4-BE49-F238E27FC236}">
                <a16:creationId xmlns:a16="http://schemas.microsoft.com/office/drawing/2014/main" id="{48FE9E4B-566B-CD56-1F9B-1C8C140EDA70}"/>
              </a:ext>
            </a:extLst>
          </p:cNvPr>
          <p:cNvSpPr txBox="1"/>
          <p:nvPr/>
        </p:nvSpPr>
        <p:spPr>
          <a:xfrm>
            <a:off x="7149015" y="2850859"/>
            <a:ext cx="3155908" cy="5371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Method</a:t>
            </a:r>
          </a:p>
        </p:txBody>
      </p:sp>
      <p:sp>
        <p:nvSpPr>
          <p:cNvPr id="16" name="ï$ľïde">
            <a:extLst>
              <a:ext uri="{FF2B5EF4-FFF2-40B4-BE49-F238E27FC236}">
                <a16:creationId xmlns:a16="http://schemas.microsoft.com/office/drawing/2014/main" id="{1BB6F40F-65EC-6D5D-C7A1-A31EF60DCAE0}"/>
              </a:ext>
            </a:extLst>
          </p:cNvPr>
          <p:cNvSpPr txBox="1"/>
          <p:nvPr/>
        </p:nvSpPr>
        <p:spPr>
          <a:xfrm>
            <a:off x="6264569" y="1877138"/>
            <a:ext cx="8844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01.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îŝ1íḍe">
            <a:extLst>
              <a:ext uri="{FF2B5EF4-FFF2-40B4-BE49-F238E27FC236}">
                <a16:creationId xmlns:a16="http://schemas.microsoft.com/office/drawing/2014/main" id="{9975FE51-A865-087C-2ABB-364E632AB438}"/>
              </a:ext>
            </a:extLst>
          </p:cNvPr>
          <p:cNvSpPr txBox="1"/>
          <p:nvPr/>
        </p:nvSpPr>
        <p:spPr>
          <a:xfrm>
            <a:off x="7149015" y="1986364"/>
            <a:ext cx="3155908" cy="5371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rPr>
              <a:t>Motivation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8A398F-5453-A693-2856-5EFB05990C55}"/>
              </a:ext>
            </a:extLst>
          </p:cNvPr>
          <p:cNvSpPr/>
          <p:nvPr/>
        </p:nvSpPr>
        <p:spPr>
          <a:xfrm>
            <a:off x="0" y="0"/>
            <a:ext cx="12191999" cy="40606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05C4772-80F1-9F49-4FC8-D8A73F70975D}"/>
              </a:ext>
            </a:extLst>
          </p:cNvPr>
          <p:cNvSpPr/>
          <p:nvPr/>
        </p:nvSpPr>
        <p:spPr>
          <a:xfrm>
            <a:off x="1587819" y="2455755"/>
            <a:ext cx="9016363" cy="289959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E5FAE5-AAF2-7C7B-8637-530AEEE56C14}"/>
              </a:ext>
            </a:extLst>
          </p:cNvPr>
          <p:cNvSpPr/>
          <p:nvPr/>
        </p:nvSpPr>
        <p:spPr>
          <a:xfrm>
            <a:off x="6095999" y="3521344"/>
            <a:ext cx="3892925" cy="768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rPr>
              <a:t>Motivation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iṩ1îḍe">
            <a:extLst>
              <a:ext uri="{FF2B5EF4-FFF2-40B4-BE49-F238E27FC236}">
                <a16:creationId xmlns:a16="http://schemas.microsoft.com/office/drawing/2014/main" id="{0FA44C4F-9B20-4954-D8D5-B47A1B619587}"/>
              </a:ext>
            </a:extLst>
          </p:cNvPr>
          <p:cNvSpPr txBox="1"/>
          <p:nvPr/>
        </p:nvSpPr>
        <p:spPr>
          <a:xfrm>
            <a:off x="2407857" y="3411927"/>
            <a:ext cx="2824404" cy="98725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01</a:t>
            </a:r>
          </a:p>
        </p:txBody>
      </p:sp>
    </p:spTree>
    <p:extLst>
      <p:ext uri="{BB962C8B-B14F-4D97-AF65-F5344CB8AC3E}">
        <p14:creationId xmlns:p14="http://schemas.microsoft.com/office/powerpoint/2010/main" val="271285030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454896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1.1 Background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B55FF-9BD6-0886-645B-0ADB986BD105}"/>
              </a:ext>
            </a:extLst>
          </p:cNvPr>
          <p:cNvSpPr txBox="1"/>
          <p:nvPr/>
        </p:nvSpPr>
        <p:spPr>
          <a:xfrm>
            <a:off x="7592917" y="359247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Background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49DEAE-2B1A-912B-AF8B-AA3172D8B100}"/>
              </a:ext>
            </a:extLst>
          </p:cNvPr>
          <p:cNvSpPr txBox="1"/>
          <p:nvPr/>
        </p:nvSpPr>
        <p:spPr>
          <a:xfrm>
            <a:off x="9554021" y="359247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Motivation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365F13-4DFB-9B6F-6AAA-44C305E9826A}"/>
              </a:ext>
            </a:extLst>
          </p:cNvPr>
          <p:cNvSpPr/>
          <p:nvPr/>
        </p:nvSpPr>
        <p:spPr>
          <a:xfrm>
            <a:off x="622458" y="3651314"/>
            <a:ext cx="1155561" cy="404441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ReID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7A90AB-AEAF-F013-4BB2-1DA364AD59B8}"/>
              </a:ext>
            </a:extLst>
          </p:cNvPr>
          <p:cNvSpPr/>
          <p:nvPr/>
        </p:nvSpPr>
        <p:spPr>
          <a:xfrm>
            <a:off x="1024389" y="2422615"/>
            <a:ext cx="1969476" cy="404441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Supervised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1CA77F-880A-A498-08AC-687F44CBC5C1}"/>
              </a:ext>
            </a:extLst>
          </p:cNvPr>
          <p:cNvSpPr/>
          <p:nvPr/>
        </p:nvSpPr>
        <p:spPr>
          <a:xfrm>
            <a:off x="1024389" y="4880013"/>
            <a:ext cx="1969476" cy="404441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Unsupervised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C21C5D-3240-B276-19D5-CF5CF02C379A}"/>
              </a:ext>
            </a:extLst>
          </p:cNvPr>
          <p:cNvSpPr txBox="1"/>
          <p:nvPr/>
        </p:nvSpPr>
        <p:spPr>
          <a:xfrm>
            <a:off x="1849894" y="1801493"/>
            <a:ext cx="2749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Optimization metrics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775B99-5917-3A39-D366-5B2ED92B727F}"/>
              </a:ext>
            </a:extLst>
          </p:cNvPr>
          <p:cNvSpPr txBox="1"/>
          <p:nvPr/>
        </p:nvSpPr>
        <p:spPr>
          <a:xfrm>
            <a:off x="1849894" y="3048069"/>
            <a:ext cx="2946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Fine-grained features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D52B45-75CA-F9E4-6685-5069675F3648}"/>
              </a:ext>
            </a:extLst>
          </p:cNvPr>
          <p:cNvSpPr txBox="1"/>
          <p:nvPr/>
        </p:nvSpPr>
        <p:spPr>
          <a:xfrm>
            <a:off x="1849895" y="4254560"/>
            <a:ext cx="2946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Domain Adaptation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CCAC00-01CE-993C-A90C-A2AFD1F3291C}"/>
              </a:ext>
            </a:extLst>
          </p:cNvPr>
          <p:cNvSpPr txBox="1"/>
          <p:nvPr/>
        </p:nvSpPr>
        <p:spPr>
          <a:xfrm>
            <a:off x="1849894" y="5513226"/>
            <a:ext cx="2946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Domain Generalization</a:t>
            </a:r>
            <a:endParaRPr lang="zh-CN" altLang="en-US" sz="2000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776F48-8F76-532D-E2B1-2293ECC0B1B9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1200239" y="2827056"/>
            <a:ext cx="808888" cy="824258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9F192B5-003E-6DF2-F643-13BF407496AB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200239" y="4055755"/>
            <a:ext cx="808888" cy="824258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7D2938-DE94-4CFD-4136-4A22082F543E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2009127" y="2201603"/>
            <a:ext cx="1215363" cy="221012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2D44800-3C13-B117-7B84-A78227C8D624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2009127" y="2827056"/>
            <a:ext cx="1314107" cy="221013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099583-5936-84EF-9CB0-038F724C90C4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2009127" y="4654670"/>
            <a:ext cx="1314108" cy="225343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E86EA-F6EC-3887-B771-F828C7C37DCC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H="1" flipV="1">
            <a:off x="2009127" y="5284454"/>
            <a:ext cx="1314107" cy="228772"/>
          </a:xfrm>
          <a:prstGeom prst="line">
            <a:avLst/>
          </a:prstGeom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2CC18B3C-CADA-8FF5-1CEE-3917CE595FDB}"/>
              </a:ext>
            </a:extLst>
          </p:cNvPr>
          <p:cNvSpPr/>
          <p:nvPr/>
        </p:nvSpPr>
        <p:spPr>
          <a:xfrm>
            <a:off x="8315011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DE9E87BA-F104-D69E-290B-4CB625E6AC3F}"/>
              </a:ext>
            </a:extLst>
          </p:cNvPr>
          <p:cNvSpPr/>
          <p:nvPr/>
        </p:nvSpPr>
        <p:spPr>
          <a:xfrm>
            <a:off x="5677319" y="1801493"/>
            <a:ext cx="959613" cy="4111843"/>
          </a:xfrm>
          <a:prstGeom prst="rightBrace">
            <a:avLst/>
          </a:prstGeom>
          <a:noFill/>
          <a:ln w="38100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A86D6D5-749F-3126-27E6-0AB885ADA268}"/>
              </a:ext>
            </a:extLst>
          </p:cNvPr>
          <p:cNvSpPr txBox="1"/>
          <p:nvPr/>
        </p:nvSpPr>
        <p:spPr>
          <a:xfrm>
            <a:off x="6868043" y="1927997"/>
            <a:ext cx="4932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Limitations: </a:t>
            </a:r>
          </a:p>
          <a:p>
            <a:r>
              <a:rPr lang="en-US" altLang="zh-CN" sz="2000" dirty="0"/>
              <a:t>Initialization with ImageNet weights;</a:t>
            </a:r>
          </a:p>
          <a:p>
            <a:r>
              <a:rPr lang="en-US" altLang="zh-CN" sz="2000" dirty="0"/>
              <a:t>Poor fine-tuning performance and Slow convergence;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430B545-A07D-0179-D606-9231CFA6F8DE}"/>
              </a:ext>
            </a:extLst>
          </p:cNvPr>
          <p:cNvSpPr txBox="1"/>
          <p:nvPr/>
        </p:nvSpPr>
        <p:spPr>
          <a:xfrm>
            <a:off x="6868042" y="3448179"/>
            <a:ext cx="4932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Reasons: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Inapplicable pretraining method;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Large domain gap between ImageNet and </a:t>
            </a:r>
            <a:r>
              <a:rPr lang="en-US" altLang="zh-CN" sz="2000" dirty="0" err="1"/>
              <a:t>ReID</a:t>
            </a:r>
            <a:r>
              <a:rPr lang="en-US" altLang="zh-CN" sz="2000" dirty="0"/>
              <a:t> datasets;</a:t>
            </a:r>
            <a:endParaRPr lang="zh-CN" altLang="en-US" sz="20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8B9107-1085-3F31-2963-43F49F9423AA}"/>
              </a:ext>
            </a:extLst>
          </p:cNvPr>
          <p:cNvSpPr txBox="1"/>
          <p:nvPr/>
        </p:nvSpPr>
        <p:spPr>
          <a:xfrm>
            <a:off x="6868042" y="5082233"/>
            <a:ext cx="4932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Demand: </a:t>
            </a:r>
          </a:p>
          <a:p>
            <a:r>
              <a:rPr lang="en-US" altLang="zh-CN" sz="2000" dirty="0"/>
              <a:t>Explore a suitable initialization network;</a:t>
            </a:r>
          </a:p>
        </p:txBody>
      </p:sp>
    </p:spTree>
    <p:extLst>
      <p:ext uri="{BB962C8B-B14F-4D97-AF65-F5344CB8AC3E}">
        <p14:creationId xmlns:p14="http://schemas.microsoft.com/office/powerpoint/2010/main" val="3922547784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454896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1.2 Motivation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B55FF-9BD6-0886-645B-0ADB986BD105}"/>
              </a:ext>
            </a:extLst>
          </p:cNvPr>
          <p:cNvSpPr txBox="1"/>
          <p:nvPr/>
        </p:nvSpPr>
        <p:spPr>
          <a:xfrm>
            <a:off x="7592917" y="359247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Background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49DEAE-2B1A-912B-AF8B-AA3172D8B100}"/>
              </a:ext>
            </a:extLst>
          </p:cNvPr>
          <p:cNvSpPr txBox="1"/>
          <p:nvPr/>
        </p:nvSpPr>
        <p:spPr>
          <a:xfrm>
            <a:off x="9554021" y="359247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Motivation</a:t>
            </a:r>
            <a:endParaRPr lang="zh-CN" altLang="en-US" sz="2000" b="1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53C43C1-3B66-45FE-9D3F-02AEB5F39F59}"/>
              </a:ext>
            </a:extLst>
          </p:cNvPr>
          <p:cNvSpPr/>
          <p:nvPr/>
        </p:nvSpPr>
        <p:spPr>
          <a:xfrm>
            <a:off x="1017395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AF512D-8A51-E536-3D9F-A4B88FDD2E53}"/>
              </a:ext>
            </a:extLst>
          </p:cNvPr>
          <p:cNvSpPr/>
          <p:nvPr/>
        </p:nvSpPr>
        <p:spPr>
          <a:xfrm>
            <a:off x="3797768" y="859562"/>
            <a:ext cx="1326922" cy="697842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UP-</a:t>
            </a:r>
            <a:r>
              <a:rPr lang="en-US" altLang="zh-CN" b="1" dirty="0" err="1"/>
              <a:t>ReID</a:t>
            </a:r>
            <a:r>
              <a:rPr lang="en-US" altLang="zh-CN" b="1" dirty="0"/>
              <a:t> 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752F4C-DFDA-BB47-4FC7-209B87C1EBE5}"/>
              </a:ext>
            </a:extLst>
          </p:cNvPr>
          <p:cNvSpPr/>
          <p:nvPr/>
        </p:nvSpPr>
        <p:spPr>
          <a:xfrm>
            <a:off x="2300294" y="1698697"/>
            <a:ext cx="1326922" cy="697842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UP-</a:t>
            </a:r>
            <a:r>
              <a:rPr lang="en-US" altLang="zh-CN" b="1" dirty="0" err="1"/>
              <a:t>ReID</a:t>
            </a:r>
            <a:endParaRPr lang="en-US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AC69D9-FDD4-A687-A146-D7F21F889990}"/>
              </a:ext>
            </a:extLst>
          </p:cNvPr>
          <p:cNvSpPr/>
          <p:nvPr/>
        </p:nvSpPr>
        <p:spPr>
          <a:xfrm>
            <a:off x="2300294" y="859562"/>
            <a:ext cx="1326922" cy="697842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SwAV</a:t>
            </a:r>
            <a:endParaRPr lang="en-US" altLang="zh-CN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8C3011-46D1-FFF6-30EF-ADC27C5A50E3}"/>
              </a:ext>
            </a:extLst>
          </p:cNvPr>
          <p:cNvSpPr/>
          <p:nvPr/>
        </p:nvSpPr>
        <p:spPr>
          <a:xfrm>
            <a:off x="802820" y="859562"/>
            <a:ext cx="1326922" cy="697842"/>
          </a:xfrm>
          <a:prstGeom prst="rect">
            <a:avLst/>
          </a:prstGeom>
          <a:solidFill>
            <a:srgbClr val="005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MoCo</a:t>
            </a:r>
            <a:r>
              <a:rPr lang="en-US" altLang="zh-CN" b="1" dirty="0"/>
              <a:t> v2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CA99D7-9A80-E846-C796-382FD87A1D91}"/>
              </a:ext>
            </a:extLst>
          </p:cNvPr>
          <p:cNvSpPr txBox="1"/>
          <p:nvPr/>
        </p:nvSpPr>
        <p:spPr>
          <a:xfrm>
            <a:off x="6629902" y="4531357"/>
            <a:ext cx="51031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Problems: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The augmentations in the contrastive learning pipeline usually distort the discriminative clues in person images;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The fine-grained local features of person images are not fully-explored;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37EAB5-AD6A-173B-1807-78D4C174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48" y="1416819"/>
            <a:ext cx="5524641" cy="26217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CB63E5-FE68-8736-FAD5-C930283C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4" y="2502451"/>
            <a:ext cx="6419465" cy="357676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704A75-FB04-8CC9-3469-A0C617A77C42}"/>
              </a:ext>
            </a:extLst>
          </p:cNvPr>
          <p:cNvSpPr txBox="1"/>
          <p:nvPr/>
        </p:nvSpPr>
        <p:spPr>
          <a:xfrm>
            <a:off x="1702680" y="6083484"/>
            <a:ext cx="294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Fine-grained Problem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87F3BE-8C95-CE9F-0C58-7E44CA38BE56}"/>
              </a:ext>
            </a:extLst>
          </p:cNvPr>
          <p:cNvSpPr txBox="1"/>
          <p:nvPr/>
        </p:nvSpPr>
        <p:spPr>
          <a:xfrm>
            <a:off x="7832448" y="4038572"/>
            <a:ext cx="294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Augmented Problem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008849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8A398F-5453-A693-2856-5EFB05990C55}"/>
              </a:ext>
            </a:extLst>
          </p:cNvPr>
          <p:cNvSpPr/>
          <p:nvPr/>
        </p:nvSpPr>
        <p:spPr>
          <a:xfrm>
            <a:off x="0" y="0"/>
            <a:ext cx="12191999" cy="40606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05C4772-80F1-9F49-4FC8-D8A73F70975D}"/>
              </a:ext>
            </a:extLst>
          </p:cNvPr>
          <p:cNvSpPr/>
          <p:nvPr/>
        </p:nvSpPr>
        <p:spPr>
          <a:xfrm>
            <a:off x="1587819" y="2455755"/>
            <a:ext cx="9016363" cy="2899595"/>
          </a:xfrm>
          <a:prstGeom prst="roundRect">
            <a:avLst>
              <a:gd name="adj" fmla="val 4424"/>
            </a:avLst>
          </a:prstGeom>
          <a:solidFill>
            <a:schemeClr val="bg1"/>
          </a:solidFill>
          <a:ln>
            <a:noFill/>
          </a:ln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E5FAE5-AAF2-7C7B-8637-530AEEE56C14}"/>
              </a:ext>
            </a:extLst>
          </p:cNvPr>
          <p:cNvSpPr/>
          <p:nvPr/>
        </p:nvSpPr>
        <p:spPr>
          <a:xfrm>
            <a:off x="6095999" y="3521344"/>
            <a:ext cx="3892925" cy="768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Method</a:t>
            </a:r>
          </a:p>
          <a:p>
            <a:pPr algn="dist">
              <a:lnSpc>
                <a:spcPct val="120000"/>
              </a:lnSpc>
              <a:defRPr/>
            </a:pP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iṩ1îḍe">
            <a:extLst>
              <a:ext uri="{FF2B5EF4-FFF2-40B4-BE49-F238E27FC236}">
                <a16:creationId xmlns:a16="http://schemas.microsoft.com/office/drawing/2014/main" id="{0FA44C4F-9B20-4954-D8D5-B47A1B619587}"/>
              </a:ext>
            </a:extLst>
          </p:cNvPr>
          <p:cNvSpPr txBox="1"/>
          <p:nvPr/>
        </p:nvSpPr>
        <p:spPr>
          <a:xfrm>
            <a:off x="2407857" y="3411927"/>
            <a:ext cx="2824404" cy="98725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Part 02</a:t>
            </a:r>
          </a:p>
        </p:txBody>
      </p:sp>
    </p:spTree>
    <p:extLst>
      <p:ext uri="{BB962C8B-B14F-4D97-AF65-F5344CB8AC3E}">
        <p14:creationId xmlns:p14="http://schemas.microsoft.com/office/powerpoint/2010/main" val="27399282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454896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Network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B55FF-9BD6-0886-645B-0ADB986BD105}"/>
              </a:ext>
            </a:extLst>
          </p:cNvPr>
          <p:cNvSpPr txBox="1"/>
          <p:nvPr/>
        </p:nvSpPr>
        <p:spPr>
          <a:xfrm>
            <a:off x="8147248" y="35924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CC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49DEAE-2B1A-912B-AF8B-AA3172D8B100}"/>
              </a:ext>
            </a:extLst>
          </p:cNvPr>
          <p:cNvSpPr txBox="1"/>
          <p:nvPr/>
        </p:nvSpPr>
        <p:spPr>
          <a:xfrm>
            <a:off x="9350821" y="35924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ICC</a:t>
            </a:r>
            <a:endParaRPr lang="zh-CN" altLang="en-US" sz="2000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53C43C1-3B66-45FE-9D3F-02AEB5F39F59}"/>
              </a:ext>
            </a:extLst>
          </p:cNvPr>
          <p:cNvSpPr/>
          <p:nvPr/>
        </p:nvSpPr>
        <p:spPr>
          <a:xfrm>
            <a:off x="694307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7EDA09-E362-CF30-76F3-7615D9E9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4" y="1947927"/>
            <a:ext cx="9529312" cy="319411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F2AF8E0-96D4-8318-91E0-1F9245D42FE6}"/>
              </a:ext>
            </a:extLst>
          </p:cNvPr>
          <p:cNvSpPr txBox="1"/>
          <p:nvPr/>
        </p:nvSpPr>
        <p:spPr>
          <a:xfrm>
            <a:off x="3775854" y="5775415"/>
            <a:ext cx="1528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UP-</a:t>
            </a:r>
            <a:r>
              <a:rPr lang="en-US" altLang="zh-CN" sz="2000" dirty="0" err="1"/>
              <a:t>ReID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699D6A-DC07-A1C8-22B2-6AB97E5BE956}"/>
              </a:ext>
            </a:extLst>
          </p:cNvPr>
          <p:cNvSpPr txBox="1"/>
          <p:nvPr/>
        </p:nvSpPr>
        <p:spPr>
          <a:xfrm>
            <a:off x="6455650" y="359247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Network</a:t>
            </a:r>
            <a:endParaRPr lang="zh-CN" altLang="en-US" sz="2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728F8E-6EA6-F93B-F8FC-FF48EEF88334}"/>
              </a:ext>
            </a:extLst>
          </p:cNvPr>
          <p:cNvSpPr txBox="1"/>
          <p:nvPr/>
        </p:nvSpPr>
        <p:spPr>
          <a:xfrm>
            <a:off x="10642039" y="35660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HM</a:t>
            </a:r>
            <a:endParaRPr lang="zh-CN" altLang="en-US" sz="2000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30AA4AD-F278-4558-FAD1-F49E275C8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7926"/>
              </p:ext>
            </p:extLst>
          </p:nvPr>
        </p:nvGraphicFramePr>
        <p:xfrm>
          <a:off x="6369421" y="5783282"/>
          <a:ext cx="2871025" cy="41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9421" y="5783282"/>
                        <a:ext cx="2871025" cy="41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7867A93-4E05-A85A-FEE7-656F2D1D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687" y="2322716"/>
            <a:ext cx="1882303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7067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454896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Consistency Constraint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74E8F-BB03-43A3-5BD5-0C5C11F69D7E}"/>
              </a:ext>
            </a:extLst>
          </p:cNvPr>
          <p:cNvSpPr txBox="1"/>
          <p:nvPr/>
        </p:nvSpPr>
        <p:spPr>
          <a:xfrm>
            <a:off x="8147248" y="35924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CC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0A1CEE-B001-6009-904B-D266F5FD8FE6}"/>
              </a:ext>
            </a:extLst>
          </p:cNvPr>
          <p:cNvSpPr txBox="1"/>
          <p:nvPr/>
        </p:nvSpPr>
        <p:spPr>
          <a:xfrm>
            <a:off x="9350821" y="35924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ICC</a:t>
            </a:r>
            <a:endParaRPr lang="zh-CN" altLang="en-US" sz="20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6AAEB1-DC0D-E4CF-2868-9D5B07D8D944}"/>
              </a:ext>
            </a:extLst>
          </p:cNvPr>
          <p:cNvSpPr/>
          <p:nvPr/>
        </p:nvSpPr>
        <p:spPr>
          <a:xfrm>
            <a:off x="830451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97224C-2724-55B2-23C0-06A885C8D4EE}"/>
              </a:ext>
            </a:extLst>
          </p:cNvPr>
          <p:cNvSpPr txBox="1"/>
          <p:nvPr/>
        </p:nvSpPr>
        <p:spPr>
          <a:xfrm>
            <a:off x="6455650" y="35924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Network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E0B020-EB7F-B42E-396D-278D3A2B2C88}"/>
              </a:ext>
            </a:extLst>
          </p:cNvPr>
          <p:cNvSpPr txBox="1"/>
          <p:nvPr/>
        </p:nvSpPr>
        <p:spPr>
          <a:xfrm>
            <a:off x="10642039" y="35660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HM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E7A8D-8B52-502B-B5FE-E9348EEE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99" y="1749946"/>
            <a:ext cx="4009091" cy="3895197"/>
          </a:xfrm>
          <a:prstGeom prst="rect">
            <a:avLst/>
          </a:prstGeom>
        </p:spPr>
      </p:pic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5ACC9B-C254-CF92-FE30-F8828C7DC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12099"/>
              </p:ext>
            </p:extLst>
          </p:nvPr>
        </p:nvGraphicFramePr>
        <p:xfrm>
          <a:off x="5987982" y="2041189"/>
          <a:ext cx="1427139" cy="5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7982" y="2041189"/>
                        <a:ext cx="1427139" cy="511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A45DD77-DE3F-4B6B-0012-2DA3F039B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82456"/>
              </p:ext>
            </p:extLst>
          </p:nvPr>
        </p:nvGraphicFramePr>
        <p:xfrm>
          <a:off x="7755338" y="2041189"/>
          <a:ext cx="1506425" cy="5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5338" y="2041189"/>
                        <a:ext cx="1506425" cy="511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601BE83-0BA7-2532-30AF-958DD3029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77283"/>
              </p:ext>
            </p:extLst>
          </p:nvPr>
        </p:nvGraphicFramePr>
        <p:xfrm>
          <a:off x="9545973" y="2041189"/>
          <a:ext cx="1904348" cy="5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45973" y="2041189"/>
                        <a:ext cx="1904348" cy="511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B02DE1D-C8FA-9060-66DF-3AAADFE0D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93469"/>
              </p:ext>
            </p:extLst>
          </p:nvPr>
        </p:nvGraphicFramePr>
        <p:xfrm>
          <a:off x="5987982" y="3677933"/>
          <a:ext cx="1507920" cy="5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241200" progId="Equation.DSMT4">
                  <p:embed/>
                </p:oleObj>
              </mc:Choice>
              <mc:Fallback>
                <p:oleObj name="Equation" r:id="rId9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7982" y="3677933"/>
                        <a:ext cx="1507920" cy="511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4DC875A-E563-3AA5-4904-CC24645E0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01994"/>
              </p:ext>
            </p:extLst>
          </p:nvPr>
        </p:nvGraphicFramePr>
        <p:xfrm>
          <a:off x="7755338" y="3677933"/>
          <a:ext cx="1591694" cy="51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55338" y="3677933"/>
                        <a:ext cx="1591694" cy="511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183C2DE-70F2-039A-B40E-A4357685B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076226"/>
              </p:ext>
            </p:extLst>
          </p:nvPr>
        </p:nvGraphicFramePr>
        <p:xfrm>
          <a:off x="9545973" y="3679754"/>
          <a:ext cx="2107548" cy="51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90360" imgH="241200" progId="Equation.DSMT4">
                  <p:embed/>
                </p:oleObj>
              </mc:Choice>
              <mc:Fallback>
                <p:oleObj name="Equation" r:id="rId13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45973" y="3679754"/>
                        <a:ext cx="2107548" cy="51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1717859-0AC1-B2F5-A9FB-E3CCE69C8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82251"/>
              </p:ext>
            </p:extLst>
          </p:nvPr>
        </p:nvGraphicFramePr>
        <p:xfrm>
          <a:off x="5981734" y="5309016"/>
          <a:ext cx="4547689" cy="51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1840" imgH="228600" progId="Equation.DSMT4">
                  <p:embed/>
                </p:oleObj>
              </mc:Choice>
              <mc:Fallback>
                <p:oleObj name="Equation" r:id="rId1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1734" y="5309016"/>
                        <a:ext cx="4547689" cy="51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2DFABD7-47E3-077B-4F70-F5E6BF1E16D1}"/>
              </a:ext>
            </a:extLst>
          </p:cNvPr>
          <p:cNvSpPr txBox="1"/>
          <p:nvPr/>
        </p:nvSpPr>
        <p:spPr>
          <a:xfrm>
            <a:off x="5987981" y="1552064"/>
            <a:ext cx="2749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Augmented Images</a:t>
            </a:r>
            <a:endParaRPr lang="zh-CN" altLang="en-US" sz="2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8A793F-D7D5-A286-959C-2582566F0610}"/>
              </a:ext>
            </a:extLst>
          </p:cNvPr>
          <p:cNvSpPr txBox="1"/>
          <p:nvPr/>
        </p:nvSpPr>
        <p:spPr>
          <a:xfrm>
            <a:off x="5987981" y="3185717"/>
            <a:ext cx="2749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Original Images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1013C9-9571-6E64-5648-EB82945483A8}"/>
              </a:ext>
            </a:extLst>
          </p:cNvPr>
          <p:cNvSpPr txBox="1"/>
          <p:nvPr/>
        </p:nvSpPr>
        <p:spPr>
          <a:xfrm>
            <a:off x="5981735" y="4814488"/>
            <a:ext cx="4472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Maximum Mean Discrepancy</a:t>
            </a:r>
            <a:endParaRPr lang="zh-CN" altLang="en-US" sz="20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91D6CEE-55FD-C6DA-8710-B290D8D654A7}"/>
              </a:ext>
            </a:extLst>
          </p:cNvPr>
          <p:cNvSpPr txBox="1"/>
          <p:nvPr/>
        </p:nvSpPr>
        <p:spPr>
          <a:xfrm>
            <a:off x="2042528" y="5665616"/>
            <a:ext cx="2155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CC Illustration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217500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C4D195F-07CF-7044-0F9D-803E60F3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79" y="3813615"/>
            <a:ext cx="2743200" cy="224965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778F705-BED6-A75E-F7F6-FFC2B23B3592}"/>
              </a:ext>
            </a:extLst>
          </p:cNvPr>
          <p:cNvGrpSpPr/>
          <p:nvPr/>
        </p:nvGrpSpPr>
        <p:grpSpPr>
          <a:xfrm flipH="1">
            <a:off x="575725" y="622197"/>
            <a:ext cx="4023360" cy="137160"/>
            <a:chOff x="1005840" y="678180"/>
            <a:chExt cx="4023360" cy="13716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A98CE91-3388-8DCE-74FE-E99A2AA193C1}"/>
                </a:ext>
              </a:extLst>
            </p:cNvPr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FC0F461-A6DC-59E6-31A7-C9DC0E5B1207}"/>
                </a:ext>
              </a:extLst>
            </p:cNvPr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7">
            <a:extLst>
              <a:ext uri="{FF2B5EF4-FFF2-40B4-BE49-F238E27FC236}">
                <a16:creationId xmlns:a16="http://schemas.microsoft.com/office/drawing/2014/main" id="{8F0FF57E-577D-74B7-34DA-F60C70045B22}"/>
              </a:ext>
            </a:extLst>
          </p:cNvPr>
          <p:cNvSpPr txBox="1">
            <a:spLocks/>
          </p:cNvSpPr>
          <p:nvPr/>
        </p:nvSpPr>
        <p:spPr>
          <a:xfrm>
            <a:off x="575725" y="313438"/>
            <a:ext cx="5520275" cy="3773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2.3 Intrinsic Contrastive Constraint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78DD990-72A0-89DD-EA1A-E2643B3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页码：</a:t>
            </a:r>
            <a:fld id="{34D15DCF-B6C0-436A-B323-0F6F8456F11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69A8E8-6A69-21A2-378C-5D856FA95375}"/>
              </a:ext>
            </a:extLst>
          </p:cNvPr>
          <p:cNvSpPr txBox="1"/>
          <p:nvPr/>
        </p:nvSpPr>
        <p:spPr>
          <a:xfrm>
            <a:off x="8147248" y="35924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CC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F88B5-6E9E-4E27-BB0D-62DA4CC92FFD}"/>
              </a:ext>
            </a:extLst>
          </p:cNvPr>
          <p:cNvSpPr txBox="1"/>
          <p:nvPr/>
        </p:nvSpPr>
        <p:spPr>
          <a:xfrm>
            <a:off x="9350821" y="359247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ICC</a:t>
            </a:r>
            <a:endParaRPr lang="zh-CN" altLang="en-US" sz="2000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3C16BD0-4F31-15FA-98AA-4B0C4DA4B33A}"/>
              </a:ext>
            </a:extLst>
          </p:cNvPr>
          <p:cNvSpPr/>
          <p:nvPr/>
        </p:nvSpPr>
        <p:spPr>
          <a:xfrm>
            <a:off x="9544035" y="794732"/>
            <a:ext cx="231112" cy="400110"/>
          </a:xfrm>
          <a:prstGeom prst="triangle">
            <a:avLst/>
          </a:prstGeom>
          <a:solidFill>
            <a:srgbClr val="005D9D"/>
          </a:solidFill>
          <a:ln>
            <a:solidFill>
              <a:srgbClr val="005D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8BE17-B1D2-09C0-8720-184666049850}"/>
              </a:ext>
            </a:extLst>
          </p:cNvPr>
          <p:cNvSpPr txBox="1"/>
          <p:nvPr/>
        </p:nvSpPr>
        <p:spPr>
          <a:xfrm>
            <a:off x="6455650" y="35924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Network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5B500D-D402-727D-05DF-DADD9D24DFBF}"/>
              </a:ext>
            </a:extLst>
          </p:cNvPr>
          <p:cNvSpPr txBox="1"/>
          <p:nvPr/>
        </p:nvSpPr>
        <p:spPr>
          <a:xfrm>
            <a:off x="10642039" y="35660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HM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AB3BF2-71B5-71B1-D6C6-788DFE43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6" y="1394728"/>
            <a:ext cx="6443302" cy="3629587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7B27118-ADD9-3B24-21FB-0BE75E66C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75178"/>
              </p:ext>
            </p:extLst>
          </p:nvPr>
        </p:nvGraphicFramePr>
        <p:xfrm>
          <a:off x="6718308" y="1699528"/>
          <a:ext cx="5265026" cy="125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698400" progId="Equation.DSMT4">
                  <p:embed/>
                </p:oleObj>
              </mc:Choice>
              <mc:Fallback>
                <p:oleObj name="Equation" r:id="rId4" imgW="29206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8308" y="1699528"/>
                        <a:ext cx="5265026" cy="1259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2EA2511-1EEF-51E4-9384-DF1C8A4E6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117789"/>
              </p:ext>
            </p:extLst>
          </p:nvPr>
        </p:nvGraphicFramePr>
        <p:xfrm>
          <a:off x="6718308" y="2958556"/>
          <a:ext cx="5322504" cy="12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698400" progId="Equation.DSMT4">
                  <p:embed/>
                </p:oleObj>
              </mc:Choice>
              <mc:Fallback>
                <p:oleObj name="Equation" r:id="rId6" imgW="29588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8308" y="2958556"/>
                        <a:ext cx="5322504" cy="125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4EAE993-E1FB-975E-F9FA-F26C9C689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05195"/>
              </p:ext>
            </p:extLst>
          </p:nvPr>
        </p:nvGraphicFramePr>
        <p:xfrm>
          <a:off x="1737375" y="5674375"/>
          <a:ext cx="3518564" cy="84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431640" progId="Equation.DSMT4">
                  <p:embed/>
                </p:oleObj>
              </mc:Choice>
              <mc:Fallback>
                <p:oleObj name="Equation" r:id="rId8" imgW="1790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7375" y="5674375"/>
                        <a:ext cx="3518564" cy="848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CB3FC07-DB94-2B9E-B0B0-AE8AD5CAF815}"/>
              </a:ext>
            </a:extLst>
          </p:cNvPr>
          <p:cNvSpPr txBox="1"/>
          <p:nvPr/>
        </p:nvSpPr>
        <p:spPr>
          <a:xfrm>
            <a:off x="2258246" y="4968267"/>
            <a:ext cx="2155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ICC Illustration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48CFF0-E63E-6235-4BB8-9ECD838D443E}"/>
              </a:ext>
            </a:extLst>
          </p:cNvPr>
          <p:cNvSpPr txBox="1"/>
          <p:nvPr/>
        </p:nvSpPr>
        <p:spPr>
          <a:xfrm>
            <a:off x="7751678" y="5890548"/>
            <a:ext cx="2155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y=-ln(x)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714438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方正正纤黑简体"/>
        <a:cs typeface=""/>
      </a:majorFont>
      <a:minorFont>
        <a:latin typeface="Arial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15189</TotalTime>
  <Words>383</Words>
  <Application>Microsoft Office PowerPoint</Application>
  <PresentationFormat>宽屏</PresentationFormat>
  <Paragraphs>148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hoj luo</cp:lastModifiedBy>
  <cp:revision>1475</cp:revision>
  <dcterms:created xsi:type="dcterms:W3CDTF">2016-04-28T00:01:00Z</dcterms:created>
  <dcterms:modified xsi:type="dcterms:W3CDTF">2023-10-13T12:45:04Z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