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57" r:id="rId2"/>
    <p:sldId id="258" r:id="rId3"/>
    <p:sldId id="284" r:id="rId4"/>
    <p:sldId id="285" r:id="rId5"/>
    <p:sldId id="259" r:id="rId6"/>
    <p:sldId id="263" r:id="rId7"/>
    <p:sldId id="286" r:id="rId8"/>
    <p:sldId id="260" r:id="rId9"/>
    <p:sldId id="283" r:id="rId10"/>
    <p:sldId id="293" r:id="rId11"/>
    <p:sldId id="294" r:id="rId12"/>
    <p:sldId id="295" r:id="rId13"/>
    <p:sldId id="296" r:id="rId14"/>
    <p:sldId id="282" r:id="rId15"/>
    <p:sldId id="270" r:id="rId16"/>
    <p:sldId id="287" r:id="rId17"/>
    <p:sldId id="288" r:id="rId18"/>
    <p:sldId id="289" r:id="rId19"/>
    <p:sldId id="291" r:id="rId20"/>
    <p:sldId id="292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FA686D-0F7A-4C4A-95B2-3F2FD40B3E1C}" type="datetimeFigureOut">
              <a:rPr lang="zh-CN" altLang="en-US" smtClean="0"/>
              <a:pPr/>
              <a:t>2019/6/21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DD97F7-A406-49B5-8AA4-CB593A03BA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D95346-B8F0-4430-9EA8-68C12E1E7A4B}" type="slidenum">
              <a:rPr lang="zh-CN" altLang="en-US" smtClean="0"/>
              <a:pPr/>
              <a:t>1</a:t>
            </a:fld>
            <a:endParaRPr lang="en-US" altLang="zh-CN" dirty="0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2019/6/21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2019/6/21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2019/6/21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2019/6/21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2019/6/21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2019/6/21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2019/6/21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2019/6/21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2019/6/21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2019/6/21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2019/6/21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2019/6/21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259632" y="1412776"/>
            <a:ext cx="6648256" cy="21591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zh-CN" altLang="en-US" sz="4400" dirty="0" smtClean="0"/>
              <a:t>天巡网订票系统</a:t>
            </a:r>
            <a:r>
              <a:rPr lang="en-US" altLang="zh-CN" sz="4400" dirty="0" smtClean="0"/>
              <a:t/>
            </a:r>
            <a:br>
              <a:rPr lang="en-US" altLang="zh-CN" sz="4400" dirty="0" smtClean="0"/>
            </a:br>
            <a:r>
              <a:rPr lang="zh-CN" altLang="en-US" sz="4400" dirty="0" smtClean="0"/>
              <a:t>北京万寿路中心</a:t>
            </a:r>
            <a:r>
              <a:rPr lang="en-US" altLang="zh-CN" dirty="0" smtClean="0"/>
              <a:t>WEB</a:t>
            </a:r>
            <a:r>
              <a:rPr lang="en-US" altLang="zh-CN" sz="4400" dirty="0" smtClean="0"/>
              <a:t>1902</a:t>
            </a:r>
            <a:r>
              <a:rPr lang="zh-CN" altLang="en-US" sz="4400" dirty="0" smtClean="0"/>
              <a:t/>
            </a:r>
            <a:br>
              <a:rPr lang="zh-CN" altLang="en-US" sz="4400" dirty="0" smtClean="0"/>
            </a:br>
            <a:r>
              <a:rPr lang="zh-CN" altLang="en-US" sz="3600" dirty="0" smtClean="0"/>
              <a:t>项目汇报</a:t>
            </a:r>
          </a:p>
        </p:txBody>
      </p:sp>
      <p:sp>
        <p:nvSpPr>
          <p:cNvPr id="23554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03648" y="4941168"/>
            <a:ext cx="6400800" cy="1032520"/>
          </a:xfrm>
        </p:spPr>
        <p:txBody>
          <a:bodyPr>
            <a:normAutofit/>
          </a:bodyPr>
          <a:lstStyle/>
          <a:p>
            <a:pPr marL="0" indent="0" algn="r" eaLnBrk="1" hangingPunct="1"/>
            <a:r>
              <a:rPr lang="en-US" altLang="zh-CN" sz="1800" dirty="0" smtClean="0">
                <a:latin typeface="+mn-ea"/>
              </a:rPr>
              <a:t>2019</a:t>
            </a:r>
            <a:r>
              <a:rPr lang="zh-CN" altLang="en-US" sz="1800" dirty="0" smtClean="0">
                <a:latin typeface="+mn-ea"/>
              </a:rPr>
              <a:t>年</a:t>
            </a:r>
            <a:r>
              <a:rPr lang="en-US" altLang="zh-CN" sz="1800" dirty="0" smtClean="0">
                <a:latin typeface="+mn-ea"/>
              </a:rPr>
              <a:t>06</a:t>
            </a:r>
            <a:r>
              <a:rPr lang="zh-CN" altLang="en-US" sz="1800" dirty="0" smtClean="0">
                <a:latin typeface="+mn-ea"/>
              </a:rPr>
              <a:t>月</a:t>
            </a:r>
            <a:r>
              <a:rPr lang="en-US" altLang="zh-CN" sz="1800" dirty="0" smtClean="0">
                <a:latin typeface="+mn-ea"/>
              </a:rPr>
              <a:t>21</a:t>
            </a:r>
            <a:r>
              <a:rPr lang="zh-CN" altLang="en-US" sz="1800" dirty="0" smtClean="0">
                <a:latin typeface="+mn-ea"/>
              </a:rPr>
              <a:t>日</a:t>
            </a:r>
            <a:endParaRPr lang="en-US" altLang="zh-CN" sz="1800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907704" y="274638"/>
            <a:ext cx="6779096" cy="634082"/>
          </a:xfrm>
        </p:spPr>
        <p:txBody>
          <a:bodyPr>
            <a:normAutofit/>
          </a:bodyPr>
          <a:lstStyle/>
          <a:p>
            <a:pPr algn="r"/>
            <a:r>
              <a:rPr lang="zh-CN" altLang="en-US" sz="2800" b="1" dirty="0" smtClean="0"/>
              <a:t>系统效果展示</a:t>
            </a:r>
            <a:endParaRPr lang="zh-CN" altLang="en-US" sz="2800" b="1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71612"/>
            <a:ext cx="8929718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907704" y="274638"/>
            <a:ext cx="6779096" cy="634082"/>
          </a:xfrm>
        </p:spPr>
        <p:txBody>
          <a:bodyPr>
            <a:normAutofit/>
          </a:bodyPr>
          <a:lstStyle/>
          <a:p>
            <a:pPr algn="r"/>
            <a:r>
              <a:rPr lang="zh-CN" altLang="en-US" sz="2800" b="1" dirty="0" smtClean="0"/>
              <a:t>系统效果展示</a:t>
            </a:r>
            <a:endParaRPr lang="zh-CN" altLang="en-US" sz="2800" b="1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142984"/>
            <a:ext cx="8553450" cy="5291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907704" y="274638"/>
            <a:ext cx="6779096" cy="634082"/>
          </a:xfrm>
        </p:spPr>
        <p:txBody>
          <a:bodyPr>
            <a:normAutofit/>
          </a:bodyPr>
          <a:lstStyle/>
          <a:p>
            <a:pPr algn="r"/>
            <a:r>
              <a:rPr lang="zh-CN" altLang="en-US" sz="2800" b="1" dirty="0" smtClean="0"/>
              <a:t>系统效果展示</a:t>
            </a:r>
            <a:endParaRPr lang="zh-CN" altLang="en-US" sz="2800" b="1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00174"/>
            <a:ext cx="9144001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907704" y="274638"/>
            <a:ext cx="6779096" cy="634082"/>
          </a:xfrm>
        </p:spPr>
        <p:txBody>
          <a:bodyPr>
            <a:normAutofit/>
          </a:bodyPr>
          <a:lstStyle/>
          <a:p>
            <a:pPr algn="r"/>
            <a:r>
              <a:rPr lang="zh-CN" altLang="en-US" sz="2800" b="1" dirty="0" smtClean="0"/>
              <a:t>系统效果展示</a:t>
            </a:r>
            <a:endParaRPr lang="zh-CN" altLang="en-US" sz="2800" b="1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52575"/>
            <a:ext cx="9144000" cy="530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 r="62611"/>
          <a:stretch>
            <a:fillRect/>
          </a:stretch>
        </p:blipFill>
        <p:spPr bwMode="auto">
          <a:xfrm>
            <a:off x="539552" y="1484784"/>
            <a:ext cx="893763" cy="440283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778098"/>
          </a:xfrm>
        </p:spPr>
        <p:txBody>
          <a:bodyPr>
            <a:normAutofit/>
          </a:bodyPr>
          <a:lstStyle/>
          <a:p>
            <a:pPr algn="r"/>
            <a:r>
              <a:rPr lang="zh-CN" altLang="en-US" sz="2800" dirty="0" smtClean="0"/>
              <a:t>目 录</a:t>
            </a:r>
            <a:endParaRPr lang="zh-CN" altLang="en-US" sz="2800" dirty="0"/>
          </a:p>
        </p:txBody>
      </p:sp>
      <p:pic>
        <p:nvPicPr>
          <p:cNvPr id="7" name="图片 6" descr="u=2987350543,947939899&amp;fm=21&amp;gp=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404664"/>
            <a:ext cx="1285166" cy="36004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500298" y="714356"/>
            <a:ext cx="4003675" cy="53578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2075" tIns="46038" rIns="92075" bIns="46038"/>
          <a:lstStyle>
            <a:lvl1pPr marL="514350" indent="-514350"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>
              <a:lnSpc>
                <a:spcPct val="200000"/>
              </a:lnSpc>
              <a:spcBef>
                <a:spcPct val="25000"/>
              </a:spcBef>
              <a:spcAft>
                <a:spcPct val="25000"/>
              </a:spcAft>
              <a:buClr>
                <a:schemeClr val="tx1"/>
              </a:buClr>
              <a:buSzPct val="75000"/>
              <a:buNone/>
              <a:defRPr/>
            </a:pPr>
            <a:endParaRPr lang="en-US" altLang="zh-CN" dirty="0" smtClean="0">
              <a:latin typeface="宋体" pitchFamily="2" charset="-122"/>
            </a:endParaRPr>
          </a:p>
          <a:p>
            <a:pPr>
              <a:lnSpc>
                <a:spcPct val="200000"/>
              </a:lnSpc>
              <a:spcBef>
                <a:spcPct val="25000"/>
              </a:spcBef>
              <a:spcAft>
                <a:spcPct val="25000"/>
              </a:spcAft>
              <a:buClr>
                <a:schemeClr val="tx1"/>
              </a:buClr>
              <a:buSzPct val="75000"/>
              <a:defRPr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宋体" pitchFamily="2" charset="-122"/>
              </a:rPr>
              <a:t>一、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宋体" pitchFamily="2" charset="-122"/>
              </a:rPr>
              <a:t>项目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宋体" pitchFamily="2" charset="-122"/>
              </a:rPr>
              <a:t>成员介绍</a:t>
            </a:r>
            <a:endParaRPr lang="zh-CN" altLang="en-US" dirty="0" smtClean="0">
              <a:solidFill>
                <a:schemeClr val="bg1">
                  <a:lumMod val="75000"/>
                </a:schemeClr>
              </a:solidFill>
              <a:latin typeface="宋体" pitchFamily="2" charset="-122"/>
            </a:endParaRPr>
          </a:p>
          <a:p>
            <a:pPr>
              <a:lnSpc>
                <a:spcPct val="200000"/>
              </a:lnSpc>
              <a:spcBef>
                <a:spcPct val="25000"/>
              </a:spcBef>
              <a:spcAft>
                <a:spcPct val="25000"/>
              </a:spcAft>
              <a:buClr>
                <a:schemeClr val="tx1"/>
              </a:buClr>
              <a:buSzPct val="75000"/>
              <a:defRPr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宋体" pitchFamily="2" charset="-122"/>
              </a:rPr>
              <a:t>二、系统功能概述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宋体" pitchFamily="2" charset="-122"/>
            </a:endParaRPr>
          </a:p>
          <a:p>
            <a:pPr>
              <a:lnSpc>
                <a:spcPct val="200000"/>
              </a:lnSpc>
              <a:spcBef>
                <a:spcPct val="25000"/>
              </a:spcBef>
              <a:spcAft>
                <a:spcPct val="25000"/>
              </a:spcAft>
              <a:buClr>
                <a:schemeClr val="tx1"/>
              </a:buClr>
              <a:buSzPct val="75000"/>
              <a:defRPr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宋体" pitchFamily="2" charset="-122"/>
              </a:rPr>
              <a:t>三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宋体" pitchFamily="2" charset="-122"/>
              </a:rPr>
              <a:t>、效果展示</a:t>
            </a:r>
            <a:endParaRPr lang="zh-CN" altLang="en-US" dirty="0" smtClean="0">
              <a:solidFill>
                <a:schemeClr val="bg1">
                  <a:lumMod val="75000"/>
                </a:schemeClr>
              </a:solidFill>
              <a:latin typeface="宋体" pitchFamily="2" charset="-122"/>
            </a:endParaRPr>
          </a:p>
          <a:p>
            <a:pPr>
              <a:lnSpc>
                <a:spcPct val="200000"/>
              </a:lnSpc>
              <a:spcBef>
                <a:spcPct val="25000"/>
              </a:spcBef>
              <a:spcAft>
                <a:spcPct val="25000"/>
              </a:spcAft>
              <a:buClr>
                <a:schemeClr val="tx1"/>
              </a:buClr>
              <a:buSzPct val="75000"/>
              <a:defRPr/>
            </a:pPr>
            <a:r>
              <a:rPr lang="zh-CN" altLang="en-US" dirty="0" smtClean="0">
                <a:latin typeface="宋体" pitchFamily="2" charset="-122"/>
              </a:rPr>
              <a:t>四、系统重点</a:t>
            </a:r>
            <a:r>
              <a:rPr lang="zh-CN" altLang="en-US" dirty="0" smtClean="0">
                <a:latin typeface="宋体" pitchFamily="2" charset="-122"/>
              </a:rPr>
              <a:t>难点分析</a:t>
            </a:r>
            <a:endParaRPr lang="en-US" altLang="zh-CN" dirty="0" smtClean="0">
              <a:latin typeface="宋体" pitchFamily="2" charset="-122"/>
            </a:endParaRPr>
          </a:p>
          <a:p>
            <a:pPr>
              <a:lnSpc>
                <a:spcPct val="200000"/>
              </a:lnSpc>
              <a:spcBef>
                <a:spcPct val="25000"/>
              </a:spcBef>
              <a:spcAft>
                <a:spcPct val="25000"/>
              </a:spcAft>
              <a:buClr>
                <a:schemeClr val="bg1">
                  <a:lumMod val="50000"/>
                </a:schemeClr>
              </a:buClr>
              <a:buSzPct val="75000"/>
              <a:defRPr/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宋体" pitchFamily="2" charset="-122"/>
              </a:rPr>
              <a:t>五、系统升级计划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907704" y="274638"/>
            <a:ext cx="6779096" cy="634082"/>
          </a:xfrm>
        </p:spPr>
        <p:txBody>
          <a:bodyPr>
            <a:normAutofit/>
          </a:bodyPr>
          <a:lstStyle/>
          <a:p>
            <a:pPr algn="r"/>
            <a:r>
              <a:rPr lang="zh-CN" altLang="en-US" sz="2800" b="1" dirty="0" smtClean="0"/>
              <a:t>系统重点难点分析</a:t>
            </a:r>
            <a:endParaRPr lang="zh-CN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14348" y="1571612"/>
            <a:ext cx="7929618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r>
              <a:rPr lang="zh-CN" altLang="en-US" b="1" dirty="0" smtClean="0"/>
              <a:t>以下内容介绍是以“出票状态功能模块”</a:t>
            </a:r>
            <a:r>
              <a:rPr lang="zh-CN" altLang="en-US" b="1" dirty="0" smtClean="0"/>
              <a:t>为例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zh-CN" b="1" dirty="0" smtClean="0"/>
              <a:t>一</a:t>
            </a:r>
            <a:r>
              <a:rPr lang="en-US" altLang="zh-CN" b="1" dirty="0" smtClean="0"/>
              <a:t>.</a:t>
            </a:r>
            <a:r>
              <a:rPr lang="en-US" altLang="zh-CN" b="1" dirty="0" err="1" smtClean="0"/>
              <a:t>order.vue</a:t>
            </a:r>
            <a:r>
              <a:rPr lang="zh-CN" altLang="zh-CN" b="1" dirty="0" smtClean="0"/>
              <a:t>页面是父路由，</a:t>
            </a:r>
            <a:endParaRPr lang="zh-CN" altLang="zh-CN" dirty="0" smtClean="0"/>
          </a:p>
          <a:p>
            <a:r>
              <a:rPr lang="en-US" altLang="zh-CN" dirty="0" smtClean="0"/>
              <a:t>  </a:t>
            </a:r>
            <a:r>
              <a:rPr lang="zh-CN" altLang="zh-CN" dirty="0" smtClean="0"/>
              <a:t>下面设有：子路由页面</a:t>
            </a:r>
            <a:r>
              <a:rPr lang="en-US" altLang="zh-CN" dirty="0" smtClean="0"/>
              <a:t>:</a:t>
            </a:r>
            <a:endParaRPr lang="zh-CN" altLang="zh-CN" dirty="0" smtClean="0"/>
          </a:p>
          <a:p>
            <a:r>
              <a:rPr lang="en-US" altLang="zh-CN" dirty="0" smtClean="0"/>
              <a:t>            order01.vue   ---</a:t>
            </a:r>
            <a:r>
              <a:rPr lang="zh-CN" altLang="zh-CN" dirty="0" smtClean="0"/>
              <a:t>机票订单</a:t>
            </a:r>
          </a:p>
          <a:p>
            <a:r>
              <a:rPr lang="en-US" altLang="zh-CN" dirty="0" smtClean="0"/>
              <a:t>            order02.vue   ---</a:t>
            </a:r>
            <a:r>
              <a:rPr lang="zh-CN" altLang="zh-CN" dirty="0" smtClean="0"/>
              <a:t>来自手机</a:t>
            </a:r>
          </a:p>
          <a:p>
            <a:r>
              <a:rPr lang="en-US" altLang="zh-CN" dirty="0" smtClean="0"/>
              <a:t>            order03.vue   ---</a:t>
            </a:r>
            <a:r>
              <a:rPr lang="zh-CN" altLang="zh-CN" dirty="0" smtClean="0"/>
              <a:t>我的关注</a:t>
            </a:r>
          </a:p>
          <a:p>
            <a:r>
              <a:rPr lang="en-US" altLang="zh-CN" dirty="0" smtClean="0"/>
              <a:t>            order04.vue   ---</a:t>
            </a:r>
            <a:r>
              <a:rPr lang="zh-CN" altLang="zh-CN" dirty="0" smtClean="0"/>
              <a:t>常用信息</a:t>
            </a:r>
          </a:p>
          <a:p>
            <a:r>
              <a:rPr lang="en-US" altLang="zh-CN" dirty="0" smtClean="0"/>
              <a:t>            order05.vue   ---</a:t>
            </a:r>
            <a:r>
              <a:rPr lang="zh-CN" altLang="zh-CN" dirty="0" smtClean="0"/>
              <a:t>账号设置</a:t>
            </a:r>
          </a:p>
          <a:p>
            <a:r>
              <a:rPr lang="en-US" altLang="zh-CN" dirty="0" smtClean="0"/>
              <a:t>            order06.vue   ---</a:t>
            </a:r>
            <a:r>
              <a:rPr lang="zh-CN" altLang="zh-CN" dirty="0" smtClean="0"/>
              <a:t>跳转记录</a:t>
            </a:r>
          </a:p>
          <a:p>
            <a:r>
              <a:rPr lang="en-US" altLang="zh-CN" dirty="0" smtClean="0"/>
              <a:t>  </a:t>
            </a:r>
            <a:r>
              <a:rPr lang="zh-CN" altLang="zh-CN" dirty="0" smtClean="0"/>
              <a:t>所有页面的跳转都是通过</a:t>
            </a:r>
            <a:r>
              <a:rPr lang="zh-CN" altLang="zh-CN" b="1" dirty="0" smtClean="0"/>
              <a:t>父子路由</a:t>
            </a:r>
            <a:r>
              <a:rPr lang="zh-CN" altLang="zh-CN" dirty="0" smtClean="0"/>
              <a:t>和</a:t>
            </a:r>
            <a:r>
              <a:rPr lang="zh-CN" altLang="zh-CN" b="1" dirty="0" smtClean="0"/>
              <a:t>子子路由</a:t>
            </a:r>
            <a:r>
              <a:rPr lang="zh-CN" altLang="zh-CN" dirty="0" smtClean="0"/>
              <a:t>之间跳转来实现的。 </a:t>
            </a:r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en-US" altLang="zh-CN" dirty="0" smtClean="0"/>
              <a:t>  </a:t>
            </a:r>
            <a:r>
              <a:rPr lang="zh-CN" altLang="zh-CN" dirty="0" smtClean="0"/>
              <a:t>其中：在</a:t>
            </a:r>
            <a:r>
              <a:rPr lang="en-US" altLang="zh-CN" dirty="0" smtClean="0"/>
              <a:t>router.js</a:t>
            </a:r>
            <a:r>
              <a:rPr lang="zh-CN" altLang="zh-CN" dirty="0" smtClean="0"/>
              <a:t>里面运用了</a:t>
            </a:r>
            <a:r>
              <a:rPr lang="zh-CN" altLang="zh-CN" dirty="0" smtClean="0">
                <a:solidFill>
                  <a:srgbClr val="FF0000"/>
                </a:solidFill>
              </a:rPr>
              <a:t>懒加载</a:t>
            </a:r>
            <a:r>
              <a:rPr lang="zh-CN" altLang="zh-CN" dirty="0" smtClean="0"/>
              <a:t>的技术，来引入了</a:t>
            </a:r>
            <a:r>
              <a:rPr lang="en-US" altLang="zh-CN" dirty="0" smtClean="0"/>
              <a:t>order</a:t>
            </a:r>
            <a:r>
              <a:rPr lang="zh-CN" altLang="zh-CN" dirty="0" smtClean="0"/>
              <a:t>父路由，这样节省了内存空间，提高了浏览器的加载速度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907704" y="274638"/>
            <a:ext cx="6779096" cy="634082"/>
          </a:xfrm>
        </p:spPr>
        <p:txBody>
          <a:bodyPr>
            <a:normAutofit/>
          </a:bodyPr>
          <a:lstStyle/>
          <a:p>
            <a:pPr algn="r"/>
            <a:r>
              <a:rPr lang="zh-CN" altLang="en-US" sz="2800" b="1" dirty="0" smtClean="0"/>
              <a:t>系统重点难点分析</a:t>
            </a:r>
            <a:endParaRPr lang="zh-CN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14348" y="1571612"/>
            <a:ext cx="7929618" cy="44627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r>
              <a:rPr lang="zh-CN" altLang="zh-CN" b="1" dirty="0" smtClean="0"/>
              <a:t>二</a:t>
            </a:r>
            <a:r>
              <a:rPr lang="en-US" altLang="zh-CN" b="1" dirty="0" smtClean="0"/>
              <a:t>. </a:t>
            </a:r>
            <a:r>
              <a:rPr lang="zh-CN" altLang="zh-CN" b="1" dirty="0" smtClean="0"/>
              <a:t>难点：路由间传参</a:t>
            </a:r>
            <a:r>
              <a:rPr lang="en-US" altLang="zh-CN" b="1" dirty="0" smtClean="0"/>
              <a:t>----</a:t>
            </a:r>
            <a:endParaRPr lang="zh-CN" altLang="zh-CN" dirty="0" smtClean="0"/>
          </a:p>
          <a:p>
            <a:r>
              <a:rPr lang="en-US" altLang="zh-CN" b="1" dirty="0" smtClean="0"/>
              <a:t>   order01.vue    </a:t>
            </a:r>
            <a:r>
              <a:rPr lang="zh-CN" altLang="zh-CN" b="1" dirty="0" smtClean="0"/>
              <a:t>机票订单页面</a:t>
            </a:r>
            <a:endParaRPr lang="zh-CN" altLang="zh-CN" dirty="0" smtClean="0"/>
          </a:p>
          <a:p>
            <a:r>
              <a:rPr lang="en-US" altLang="zh-CN" dirty="0" smtClean="0"/>
              <a:t>  </a:t>
            </a:r>
            <a:r>
              <a:rPr lang="zh-CN" altLang="zh-CN" dirty="0" smtClean="0"/>
              <a:t>实现需求</a:t>
            </a:r>
            <a:r>
              <a:rPr lang="en-US" altLang="zh-CN" dirty="0" smtClean="0"/>
              <a:t>:   </a:t>
            </a:r>
            <a:r>
              <a:rPr lang="zh-CN" altLang="zh-CN" dirty="0" smtClean="0"/>
              <a:t>订单预定功能，非会员订单查询功能</a:t>
            </a:r>
          </a:p>
          <a:p>
            <a:r>
              <a:rPr lang="en-US" altLang="zh-CN" dirty="0" smtClean="0"/>
              <a:t>  </a:t>
            </a:r>
            <a:r>
              <a:rPr lang="zh-CN" altLang="zh-CN" dirty="0" smtClean="0"/>
              <a:t>主要功能点：选择航班起始时间以及订单状态来显示预定记录。</a:t>
            </a:r>
          </a:p>
          <a:p>
            <a:r>
              <a:rPr lang="en-US" altLang="zh-CN" sz="2400" dirty="0" smtClean="0"/>
              <a:t> </a:t>
            </a:r>
            <a:r>
              <a:rPr lang="zh-CN" altLang="zh-CN" sz="2400" dirty="0" smtClean="0"/>
              <a:t>功能</a:t>
            </a:r>
            <a:r>
              <a:rPr lang="zh-CN" altLang="zh-CN" sz="2400" dirty="0" smtClean="0"/>
              <a:t>原理</a:t>
            </a:r>
            <a:r>
              <a:rPr lang="zh-CN" altLang="zh-CN" sz="2400" dirty="0" smtClean="0"/>
              <a:t>：</a:t>
            </a:r>
            <a:endParaRPr lang="en-US" altLang="zh-CN" sz="2400" dirty="0" smtClean="0"/>
          </a:p>
          <a:p>
            <a:r>
              <a:rPr lang="en-US" altLang="zh-CN" dirty="0" smtClean="0"/>
              <a:t>1</a:t>
            </a:r>
            <a:r>
              <a:rPr lang="en-US" altLang="zh-CN" dirty="0" smtClean="0"/>
              <a:t>.</a:t>
            </a:r>
            <a:r>
              <a:rPr lang="zh-CN" altLang="zh-CN" dirty="0" smtClean="0">
                <a:solidFill>
                  <a:srgbClr val="FF0000"/>
                </a:solidFill>
              </a:rPr>
              <a:t>日历组件</a:t>
            </a:r>
            <a:r>
              <a:rPr lang="en-US" altLang="zh-CN" dirty="0" smtClean="0"/>
              <a:t>DatePicker.vue</a:t>
            </a:r>
            <a:r>
              <a:rPr lang="zh-CN" altLang="zh-CN" dirty="0" smtClean="0"/>
              <a:t>—可根据用户需求自主选择航班时间；</a:t>
            </a:r>
          </a:p>
          <a:p>
            <a:r>
              <a:rPr lang="en-US" altLang="zh-CN" dirty="0" smtClean="0"/>
              <a:t>2</a:t>
            </a:r>
            <a:r>
              <a:rPr lang="en-US" altLang="zh-CN" dirty="0" smtClean="0"/>
              <a:t>.</a:t>
            </a:r>
            <a:r>
              <a:rPr lang="zh-CN" altLang="zh-CN" dirty="0" smtClean="0"/>
              <a:t>弹窗组件</a:t>
            </a:r>
            <a:r>
              <a:rPr lang="en-US" altLang="zh-CN" dirty="0" smtClean="0"/>
              <a:t>alert.vue</a:t>
            </a:r>
            <a:r>
              <a:rPr lang="zh-CN" altLang="zh-CN" dirty="0" smtClean="0"/>
              <a:t>—点击查看支持的供应商，可查看此组件，点击时弹出对 </a:t>
            </a:r>
          </a:p>
          <a:p>
            <a:r>
              <a:rPr lang="zh-CN" altLang="zh-CN" dirty="0" smtClean="0"/>
              <a:t>话</a:t>
            </a:r>
            <a:r>
              <a:rPr lang="zh-CN" altLang="zh-CN" dirty="0" smtClean="0"/>
              <a:t>框，点击确认，弹窗却不消失，因为父组件没有接到弹窗子组件的事件，</a:t>
            </a:r>
          </a:p>
          <a:p>
            <a:r>
              <a:rPr lang="en-US" altLang="zh-CN" dirty="0" smtClean="0"/>
              <a:t>	</a:t>
            </a:r>
            <a:r>
              <a:rPr lang="zh-CN" altLang="zh-CN" dirty="0" smtClean="0">
                <a:solidFill>
                  <a:srgbClr val="FF0000"/>
                </a:solidFill>
              </a:rPr>
              <a:t>—</a:t>
            </a:r>
            <a:r>
              <a:rPr lang="zh-CN" altLang="zh-CN" dirty="0" smtClean="0">
                <a:solidFill>
                  <a:srgbClr val="FF0000"/>
                </a:solidFill>
              </a:rPr>
              <a:t>解决：通过</a:t>
            </a:r>
            <a:r>
              <a:rPr lang="en-US" altLang="zh-CN" dirty="0" smtClean="0">
                <a:solidFill>
                  <a:srgbClr val="FF0000"/>
                </a:solidFill>
              </a:rPr>
              <a:t>$emit</a:t>
            </a:r>
            <a:r>
              <a:rPr lang="zh-CN" altLang="zh-CN" dirty="0" smtClean="0">
                <a:solidFill>
                  <a:srgbClr val="FF0000"/>
                </a:solidFill>
              </a:rPr>
              <a:t>子组件将关闭的事件传给父组件。</a:t>
            </a:r>
          </a:p>
          <a:p>
            <a:r>
              <a:rPr lang="en-US" altLang="zh-CN" dirty="0" smtClean="0"/>
              <a:t>3</a:t>
            </a:r>
            <a:r>
              <a:rPr lang="en-US" altLang="zh-CN" dirty="0" smtClean="0"/>
              <a:t>.</a:t>
            </a:r>
            <a:r>
              <a:rPr lang="zh-CN" altLang="zh-CN" dirty="0" smtClean="0">
                <a:solidFill>
                  <a:srgbClr val="FF0000"/>
                </a:solidFill>
              </a:rPr>
              <a:t>图形验证码</a:t>
            </a:r>
            <a:r>
              <a:rPr lang="en-US" altLang="zh-CN" dirty="0" smtClean="0">
                <a:solidFill>
                  <a:srgbClr val="FF0000"/>
                </a:solidFill>
              </a:rPr>
              <a:t>code.vue</a:t>
            </a:r>
            <a:r>
              <a:rPr lang="zh-CN" altLang="zh-CN" dirty="0" smtClean="0"/>
              <a:t>—该部分可点击获取随机验证码，除图形码内容部分有</a:t>
            </a:r>
          </a:p>
          <a:p>
            <a:r>
              <a:rPr lang="zh-CN" altLang="zh-CN" dirty="0" smtClean="0"/>
              <a:t>随机</a:t>
            </a:r>
            <a:r>
              <a:rPr lang="zh-CN" altLang="zh-CN" dirty="0" smtClean="0"/>
              <a:t>生成的功能，其背景图上的字体，背景色，</a:t>
            </a:r>
            <a:r>
              <a:rPr lang="zh-CN" altLang="zh-CN" dirty="0" smtClean="0"/>
              <a:t>干扰点</a:t>
            </a:r>
            <a:r>
              <a:rPr lang="zh-CN" altLang="zh-CN" dirty="0" smtClean="0"/>
              <a:t>以及容器的宽高都有随机生成的功能。</a:t>
            </a:r>
          </a:p>
          <a:p>
            <a:r>
              <a:rPr lang="en-US" altLang="zh-CN" dirty="0" smtClean="0"/>
              <a:t>  </a:t>
            </a:r>
            <a:r>
              <a:rPr lang="zh-CN" altLang="zh-CN" dirty="0" smtClean="0"/>
              <a:t>技术点 ：对于直接预订页面的非会员订单查询，采用绑定点击事件实现压面的跳转，注意和</a:t>
            </a:r>
            <a:r>
              <a:rPr lang="en-US" altLang="zh-CN" dirty="0" smtClean="0"/>
              <a:t>order06</a:t>
            </a:r>
            <a:r>
              <a:rPr lang="zh-CN" altLang="zh-CN" dirty="0" smtClean="0"/>
              <a:t>中的非会员订单查询依靠路由间跳转传参区分。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907704" y="274638"/>
            <a:ext cx="6779096" cy="634082"/>
          </a:xfrm>
        </p:spPr>
        <p:txBody>
          <a:bodyPr>
            <a:normAutofit/>
          </a:bodyPr>
          <a:lstStyle/>
          <a:p>
            <a:pPr algn="r"/>
            <a:r>
              <a:rPr lang="zh-CN" altLang="en-US" sz="2800" b="1" dirty="0" smtClean="0"/>
              <a:t>系统重点难点分析</a:t>
            </a:r>
            <a:endParaRPr lang="zh-CN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14348" y="1571612"/>
            <a:ext cx="7929618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zh-CN" b="1" dirty="0" smtClean="0"/>
              <a:t>三</a:t>
            </a:r>
            <a:r>
              <a:rPr lang="en-US" altLang="zh-CN" b="1" dirty="0" smtClean="0"/>
              <a:t>.order06.vue     </a:t>
            </a:r>
            <a:r>
              <a:rPr lang="zh-CN" altLang="zh-CN" b="1" dirty="0" smtClean="0"/>
              <a:t>跳转记录页面</a:t>
            </a:r>
            <a:endParaRPr lang="zh-CN" altLang="zh-CN" dirty="0" smtClean="0"/>
          </a:p>
          <a:p>
            <a:r>
              <a:rPr lang="en-US" altLang="zh-CN" dirty="0" smtClean="0"/>
              <a:t>  </a:t>
            </a:r>
            <a:r>
              <a:rPr lang="zh-CN" altLang="zh-CN" dirty="0" smtClean="0"/>
              <a:t>实现需求：跳转记录。</a:t>
            </a:r>
          </a:p>
          <a:p>
            <a:r>
              <a:rPr lang="en-US" altLang="zh-CN" dirty="0" smtClean="0"/>
              <a:t>  </a:t>
            </a:r>
            <a:r>
              <a:rPr lang="zh-CN" altLang="zh-CN" dirty="0" smtClean="0"/>
              <a:t>功能描述：展示用户点击过的记录，并且可以实现删除功能。</a:t>
            </a:r>
          </a:p>
          <a:p>
            <a:r>
              <a:rPr lang="en-US" altLang="zh-CN" dirty="0" smtClean="0"/>
              <a:t>  </a:t>
            </a:r>
            <a:r>
              <a:rPr lang="zh-CN" altLang="zh-CN" dirty="0" smtClean="0"/>
              <a:t>技术难点：从</a:t>
            </a:r>
            <a:r>
              <a:rPr lang="en-US" altLang="zh-CN" dirty="0" smtClean="0"/>
              <a:t>order06</a:t>
            </a:r>
            <a:r>
              <a:rPr lang="zh-CN" altLang="zh-CN" dirty="0" smtClean="0"/>
              <a:t>页面点击</a:t>
            </a:r>
            <a:r>
              <a:rPr lang="en-US" altLang="zh-CN" dirty="0" smtClean="0"/>
              <a:t>-</a:t>
            </a:r>
            <a:r>
              <a:rPr lang="zh-CN" altLang="zh-CN" dirty="0" smtClean="0"/>
              <a:t>非会员订单查询</a:t>
            </a:r>
            <a:r>
              <a:rPr lang="en-US" altLang="zh-CN" dirty="0" smtClean="0"/>
              <a:t>- </a:t>
            </a:r>
            <a:r>
              <a:rPr lang="zh-CN" altLang="zh-CN" dirty="0" smtClean="0"/>
              <a:t>会跳转到</a:t>
            </a:r>
            <a:r>
              <a:rPr lang="en-US" altLang="zh-CN" dirty="0" smtClean="0"/>
              <a:t>order01</a:t>
            </a:r>
            <a:r>
              <a:rPr lang="zh-CN" altLang="zh-CN" dirty="0" smtClean="0"/>
              <a:t>页面并且把参数</a:t>
            </a:r>
            <a:r>
              <a:rPr lang="en-US" altLang="zh-CN" dirty="0" err="1" smtClean="0"/>
              <a:t>abl</a:t>
            </a:r>
            <a:r>
              <a:rPr lang="zh-CN" altLang="zh-CN" dirty="0" smtClean="0"/>
              <a:t>传给</a:t>
            </a:r>
            <a:r>
              <a:rPr lang="en-US" altLang="zh-CN" dirty="0" smtClean="0"/>
              <a:t>order01</a:t>
            </a:r>
            <a:r>
              <a:rPr lang="zh-CN" altLang="zh-CN" dirty="0" smtClean="0"/>
              <a:t>页面，这里就涉及到了</a:t>
            </a:r>
            <a:r>
              <a:rPr lang="zh-CN" altLang="zh-CN" dirty="0" smtClean="0">
                <a:solidFill>
                  <a:srgbClr val="FF0000"/>
                </a:solidFill>
              </a:rPr>
              <a:t>子路由间跳转并且传参的问题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zh-CN" dirty="0" smtClean="0"/>
          </a:p>
          <a:p>
            <a:r>
              <a:rPr lang="en-US" altLang="zh-CN" dirty="0" smtClean="0"/>
              <a:t>  </a:t>
            </a:r>
            <a:r>
              <a:rPr lang="zh-CN" altLang="zh-CN" dirty="0" smtClean="0">
                <a:solidFill>
                  <a:srgbClr val="FF0000"/>
                </a:solidFill>
              </a:rPr>
              <a:t>解决：运用的技术是</a:t>
            </a:r>
            <a:r>
              <a:rPr lang="en-US" altLang="zh-CN" dirty="0" smtClean="0">
                <a:solidFill>
                  <a:srgbClr val="FF0000"/>
                </a:solidFill>
              </a:rPr>
              <a:t>query</a:t>
            </a:r>
            <a:r>
              <a:rPr lang="zh-CN" altLang="zh-CN" dirty="0" smtClean="0">
                <a:solidFill>
                  <a:srgbClr val="FF0000"/>
                </a:solidFill>
              </a:rPr>
              <a:t>传参，在目标</a:t>
            </a:r>
            <a:r>
              <a:rPr lang="en-US" altLang="zh-CN" dirty="0" smtClean="0">
                <a:solidFill>
                  <a:srgbClr val="FF0000"/>
                </a:solidFill>
              </a:rPr>
              <a:t>order01</a:t>
            </a:r>
            <a:r>
              <a:rPr lang="zh-CN" altLang="zh-CN" dirty="0" smtClean="0">
                <a:solidFill>
                  <a:srgbClr val="FF0000"/>
                </a:solidFill>
              </a:rPr>
              <a:t>路由界面必须要接收参数，通过</a:t>
            </a:r>
            <a:r>
              <a:rPr lang="en-US" altLang="zh-CN" dirty="0" err="1" smtClean="0">
                <a:solidFill>
                  <a:srgbClr val="FF0000"/>
                </a:solidFill>
              </a:rPr>
              <a:t>this.$route.query.abl</a:t>
            </a:r>
            <a:r>
              <a:rPr lang="zh-CN" altLang="zh-CN" dirty="0" smtClean="0">
                <a:solidFill>
                  <a:srgbClr val="FF0000"/>
                </a:solidFill>
              </a:rPr>
              <a:t>来接收参数，不能使用</a:t>
            </a:r>
            <a:r>
              <a:rPr lang="en-US" altLang="zh-CN" dirty="0" err="1" smtClean="0">
                <a:solidFill>
                  <a:srgbClr val="FF0000"/>
                </a:solidFill>
              </a:rPr>
              <a:t>params</a:t>
            </a:r>
            <a:r>
              <a:rPr lang="zh-CN" altLang="zh-CN" dirty="0" smtClean="0">
                <a:solidFill>
                  <a:srgbClr val="FF0000"/>
                </a:solidFill>
              </a:rPr>
              <a:t>方法，若使用，重新加载页面的时会丢失传入的参数。</a:t>
            </a:r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907704" y="274638"/>
            <a:ext cx="6779096" cy="634082"/>
          </a:xfrm>
        </p:spPr>
        <p:txBody>
          <a:bodyPr>
            <a:normAutofit/>
          </a:bodyPr>
          <a:lstStyle/>
          <a:p>
            <a:pPr algn="r"/>
            <a:r>
              <a:rPr lang="zh-CN" altLang="en-US" sz="2800" b="1" dirty="0" smtClean="0"/>
              <a:t>系统重点难点分析</a:t>
            </a:r>
            <a:endParaRPr lang="zh-CN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14348" y="1571612"/>
            <a:ext cx="7929618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四</a:t>
            </a:r>
            <a:r>
              <a:rPr lang="en-US" altLang="zh-CN" b="1" dirty="0" smtClean="0"/>
              <a:t>. </a:t>
            </a:r>
            <a:r>
              <a:rPr lang="en-US" altLang="zh-CN" b="1" dirty="0" smtClean="0"/>
              <a:t>order05.vue   </a:t>
            </a:r>
            <a:r>
              <a:rPr lang="zh-CN" altLang="zh-CN" b="1" dirty="0" smtClean="0"/>
              <a:t>账号设置页面</a:t>
            </a:r>
            <a:endParaRPr lang="zh-CN" altLang="zh-CN" dirty="0" smtClean="0"/>
          </a:p>
          <a:p>
            <a:r>
              <a:rPr lang="zh-CN" altLang="zh-CN" dirty="0" smtClean="0"/>
              <a:t>实现需求：记录并修改用户详细信息。</a:t>
            </a:r>
          </a:p>
          <a:p>
            <a:r>
              <a:rPr lang="zh-CN" altLang="zh-CN" dirty="0" smtClean="0"/>
              <a:t>功能描述：可设置用户详细信息，实现与第三方</a:t>
            </a:r>
            <a:r>
              <a:rPr lang="en-US" altLang="zh-CN" dirty="0" smtClean="0"/>
              <a:t>APP</a:t>
            </a:r>
            <a:r>
              <a:rPr lang="zh-CN" altLang="zh-CN" dirty="0" smtClean="0"/>
              <a:t>的相互绑定，在登录页面通过二维码扫描实现便捷登录，后期待提升功能，此处可展示微博的绑定连接页面。</a:t>
            </a:r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 r="62611"/>
          <a:stretch>
            <a:fillRect/>
          </a:stretch>
        </p:blipFill>
        <p:spPr bwMode="auto">
          <a:xfrm>
            <a:off x="539552" y="1484784"/>
            <a:ext cx="893763" cy="440283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778098"/>
          </a:xfrm>
        </p:spPr>
        <p:txBody>
          <a:bodyPr>
            <a:normAutofit/>
          </a:bodyPr>
          <a:lstStyle/>
          <a:p>
            <a:pPr algn="r"/>
            <a:r>
              <a:rPr lang="zh-CN" altLang="en-US" sz="2800" dirty="0" smtClean="0"/>
              <a:t>目 录</a:t>
            </a:r>
            <a:endParaRPr lang="zh-CN" altLang="en-US" sz="2800" dirty="0"/>
          </a:p>
        </p:txBody>
      </p:sp>
      <p:pic>
        <p:nvPicPr>
          <p:cNvPr id="7" name="图片 6" descr="u=2987350543,947939899&amp;fm=21&amp;gp=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404664"/>
            <a:ext cx="1285166" cy="36004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500298" y="714356"/>
            <a:ext cx="4003675" cy="53578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2075" tIns="46038" rIns="92075" bIns="46038"/>
          <a:lstStyle>
            <a:lvl1pPr marL="514350" indent="-514350"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>
              <a:lnSpc>
                <a:spcPct val="200000"/>
              </a:lnSpc>
              <a:spcBef>
                <a:spcPct val="25000"/>
              </a:spcBef>
              <a:spcAft>
                <a:spcPct val="25000"/>
              </a:spcAft>
              <a:buClr>
                <a:schemeClr val="tx1"/>
              </a:buClr>
              <a:buSzPct val="75000"/>
              <a:buNone/>
              <a:defRPr/>
            </a:pPr>
            <a:endParaRPr lang="en-US" altLang="zh-CN" dirty="0" smtClean="0">
              <a:latin typeface="宋体" pitchFamily="2" charset="-122"/>
            </a:endParaRPr>
          </a:p>
          <a:p>
            <a:pPr>
              <a:lnSpc>
                <a:spcPct val="200000"/>
              </a:lnSpc>
              <a:spcBef>
                <a:spcPct val="25000"/>
              </a:spcBef>
              <a:spcAft>
                <a:spcPct val="25000"/>
              </a:spcAft>
              <a:buClr>
                <a:schemeClr val="tx1"/>
              </a:buClr>
              <a:buSzPct val="75000"/>
              <a:defRPr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宋体" pitchFamily="2" charset="-122"/>
              </a:rPr>
              <a:t>一、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宋体" pitchFamily="2" charset="-122"/>
              </a:rPr>
              <a:t>项目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宋体" pitchFamily="2" charset="-122"/>
              </a:rPr>
              <a:t>成员介绍</a:t>
            </a:r>
            <a:endParaRPr lang="zh-CN" altLang="en-US" dirty="0" smtClean="0">
              <a:solidFill>
                <a:schemeClr val="bg1">
                  <a:lumMod val="75000"/>
                </a:schemeClr>
              </a:solidFill>
              <a:latin typeface="宋体" pitchFamily="2" charset="-122"/>
            </a:endParaRPr>
          </a:p>
          <a:p>
            <a:pPr>
              <a:lnSpc>
                <a:spcPct val="200000"/>
              </a:lnSpc>
              <a:spcBef>
                <a:spcPct val="25000"/>
              </a:spcBef>
              <a:spcAft>
                <a:spcPct val="25000"/>
              </a:spcAft>
              <a:buClr>
                <a:schemeClr val="tx1"/>
              </a:buClr>
              <a:buSzPct val="75000"/>
              <a:defRPr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宋体" pitchFamily="2" charset="-122"/>
              </a:rPr>
              <a:t>二、系统功能概述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宋体" pitchFamily="2" charset="-122"/>
            </a:endParaRPr>
          </a:p>
          <a:p>
            <a:pPr>
              <a:lnSpc>
                <a:spcPct val="200000"/>
              </a:lnSpc>
              <a:spcBef>
                <a:spcPct val="25000"/>
              </a:spcBef>
              <a:spcAft>
                <a:spcPct val="25000"/>
              </a:spcAft>
              <a:buClr>
                <a:schemeClr val="tx1"/>
              </a:buClr>
              <a:buSzPct val="75000"/>
              <a:defRPr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宋体" pitchFamily="2" charset="-122"/>
              </a:rPr>
              <a:t>三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宋体" pitchFamily="2" charset="-122"/>
              </a:rPr>
              <a:t>、效果展示</a:t>
            </a:r>
            <a:endParaRPr lang="zh-CN" altLang="en-US" dirty="0" smtClean="0">
              <a:solidFill>
                <a:schemeClr val="bg1">
                  <a:lumMod val="75000"/>
                </a:schemeClr>
              </a:solidFill>
              <a:latin typeface="宋体" pitchFamily="2" charset="-122"/>
            </a:endParaRPr>
          </a:p>
          <a:p>
            <a:pPr>
              <a:lnSpc>
                <a:spcPct val="200000"/>
              </a:lnSpc>
              <a:spcBef>
                <a:spcPct val="25000"/>
              </a:spcBef>
              <a:spcAft>
                <a:spcPct val="25000"/>
              </a:spcAft>
              <a:buClr>
                <a:schemeClr val="bg1">
                  <a:lumMod val="50000"/>
                </a:schemeClr>
              </a:buClr>
              <a:buSzPct val="75000"/>
              <a:defRPr/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宋体" pitchFamily="2" charset="-122"/>
              </a:rPr>
              <a:t>四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宋体" pitchFamily="2" charset="-122"/>
              </a:rPr>
              <a:t>、系统重点难点分析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宋体" pitchFamily="2" charset="-122"/>
            </a:endParaRPr>
          </a:p>
          <a:p>
            <a:pPr>
              <a:lnSpc>
                <a:spcPct val="200000"/>
              </a:lnSpc>
              <a:spcBef>
                <a:spcPct val="25000"/>
              </a:spcBef>
              <a:spcAft>
                <a:spcPct val="25000"/>
              </a:spcAft>
              <a:buClr>
                <a:schemeClr val="bg1">
                  <a:lumMod val="50000"/>
                </a:schemeClr>
              </a:buClr>
              <a:buSzPct val="75000"/>
              <a:defRPr/>
            </a:pPr>
            <a:r>
              <a:rPr lang="zh-CN" altLang="en-US" dirty="0" smtClean="0">
                <a:latin typeface="宋体" pitchFamily="2" charset="-122"/>
              </a:rPr>
              <a:t>五、系统升级计划</a:t>
            </a:r>
            <a:endParaRPr lang="en-US" altLang="zh-CN" dirty="0" smtClean="0">
              <a:latin typeface="宋体" pitchFamily="2" charset="-122"/>
            </a:endParaRPr>
          </a:p>
          <a:p>
            <a:pPr>
              <a:lnSpc>
                <a:spcPct val="200000"/>
              </a:lnSpc>
              <a:spcBef>
                <a:spcPct val="25000"/>
              </a:spcBef>
              <a:spcAft>
                <a:spcPct val="25000"/>
              </a:spcAft>
              <a:buClr>
                <a:schemeClr val="bg1">
                  <a:lumMod val="50000"/>
                </a:schemeClr>
              </a:buClr>
              <a:buSzPct val="75000"/>
              <a:defRPr/>
            </a:pP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778098"/>
          </a:xfrm>
        </p:spPr>
        <p:txBody>
          <a:bodyPr>
            <a:normAutofit/>
          </a:bodyPr>
          <a:lstStyle/>
          <a:p>
            <a:pPr algn="r"/>
            <a:r>
              <a:rPr lang="zh-CN" altLang="en-US" sz="2800" dirty="0" smtClean="0"/>
              <a:t>目 录</a:t>
            </a:r>
            <a:endParaRPr lang="zh-CN" altLang="en-US" sz="28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 r="62611"/>
          <a:stretch>
            <a:fillRect/>
          </a:stretch>
        </p:blipFill>
        <p:spPr bwMode="auto">
          <a:xfrm>
            <a:off x="539552" y="1484784"/>
            <a:ext cx="893763" cy="440283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643174" y="785794"/>
            <a:ext cx="4003675" cy="557216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2075" tIns="46038" rIns="92075" bIns="46038"/>
          <a:lstStyle>
            <a:lvl1pPr marL="514350" indent="-514350"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>
              <a:lnSpc>
                <a:spcPct val="200000"/>
              </a:lnSpc>
              <a:spcBef>
                <a:spcPct val="25000"/>
              </a:spcBef>
              <a:spcAft>
                <a:spcPct val="25000"/>
              </a:spcAft>
              <a:buClr>
                <a:schemeClr val="tx1"/>
              </a:buClr>
              <a:buSzPct val="75000"/>
              <a:buNone/>
              <a:defRPr/>
            </a:pPr>
            <a:endParaRPr lang="en-US" altLang="zh-CN" dirty="0" smtClean="0">
              <a:latin typeface="宋体" pitchFamily="2" charset="-122"/>
            </a:endParaRPr>
          </a:p>
          <a:p>
            <a:pPr>
              <a:lnSpc>
                <a:spcPct val="200000"/>
              </a:lnSpc>
              <a:spcBef>
                <a:spcPct val="25000"/>
              </a:spcBef>
              <a:spcAft>
                <a:spcPct val="25000"/>
              </a:spcAft>
              <a:buClr>
                <a:schemeClr val="tx1"/>
              </a:buClr>
              <a:buSzPct val="75000"/>
              <a:defRPr/>
            </a:pPr>
            <a:r>
              <a:rPr lang="zh-CN" altLang="en-US" dirty="0" smtClean="0">
                <a:latin typeface="宋体" pitchFamily="2" charset="-122"/>
              </a:rPr>
              <a:t>一、项目成员介绍</a:t>
            </a:r>
            <a:endParaRPr lang="zh-CN" altLang="en-US" dirty="0" smtClean="0">
              <a:solidFill>
                <a:schemeClr val="bg1">
                  <a:lumMod val="75000"/>
                </a:schemeClr>
              </a:solidFill>
              <a:latin typeface="宋体" pitchFamily="2" charset="-122"/>
            </a:endParaRPr>
          </a:p>
          <a:p>
            <a:pPr>
              <a:lnSpc>
                <a:spcPct val="200000"/>
              </a:lnSpc>
              <a:spcBef>
                <a:spcPct val="25000"/>
              </a:spcBef>
              <a:spcAft>
                <a:spcPct val="25000"/>
              </a:spcAft>
              <a:buClr>
                <a:schemeClr val="bg1">
                  <a:lumMod val="50000"/>
                </a:schemeClr>
              </a:buClr>
              <a:buSzPct val="75000"/>
              <a:defRPr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宋体" pitchFamily="2" charset="-122"/>
              </a:rPr>
              <a:t>二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宋体" pitchFamily="2" charset="-122"/>
              </a:rPr>
              <a:t>、系统功能概述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宋体" pitchFamily="2" charset="-122"/>
            </a:endParaRPr>
          </a:p>
          <a:p>
            <a:pPr>
              <a:lnSpc>
                <a:spcPct val="200000"/>
              </a:lnSpc>
              <a:spcBef>
                <a:spcPct val="25000"/>
              </a:spcBef>
              <a:spcAft>
                <a:spcPct val="25000"/>
              </a:spcAft>
              <a:buClr>
                <a:schemeClr val="tx1"/>
              </a:buClr>
              <a:buSzPct val="75000"/>
              <a:defRPr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宋体" pitchFamily="2" charset="-122"/>
              </a:rPr>
              <a:t>三、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宋体" pitchFamily="2" charset="-122"/>
              </a:rPr>
              <a:t>系统效果展示 </a:t>
            </a:r>
            <a:endParaRPr lang="zh-CN" altLang="en-US" dirty="0" smtClean="0">
              <a:solidFill>
                <a:schemeClr val="bg1">
                  <a:lumMod val="75000"/>
                </a:schemeClr>
              </a:solidFill>
              <a:latin typeface="宋体" pitchFamily="2" charset="-122"/>
            </a:endParaRPr>
          </a:p>
          <a:p>
            <a:pPr>
              <a:lnSpc>
                <a:spcPct val="200000"/>
              </a:lnSpc>
              <a:spcBef>
                <a:spcPct val="25000"/>
              </a:spcBef>
              <a:spcAft>
                <a:spcPct val="25000"/>
              </a:spcAft>
              <a:buClr>
                <a:schemeClr val="bg1">
                  <a:lumMod val="50000"/>
                </a:schemeClr>
              </a:buClr>
              <a:buSzPct val="75000"/>
              <a:defRPr/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宋体" pitchFamily="2" charset="-122"/>
              </a:rPr>
              <a:t>四、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宋体" pitchFamily="2" charset="-122"/>
              </a:rPr>
              <a:t>系统重点难点分析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宋体" pitchFamily="2" charset="-122"/>
            </a:endParaRPr>
          </a:p>
          <a:p>
            <a:pPr>
              <a:lnSpc>
                <a:spcPct val="200000"/>
              </a:lnSpc>
              <a:spcBef>
                <a:spcPct val="25000"/>
              </a:spcBef>
              <a:spcAft>
                <a:spcPct val="25000"/>
              </a:spcAft>
              <a:buClr>
                <a:schemeClr val="bg1">
                  <a:lumMod val="50000"/>
                </a:schemeClr>
              </a:buClr>
              <a:buSzPct val="75000"/>
              <a:defRPr/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宋体" pitchFamily="2" charset="-122"/>
              </a:rPr>
              <a:t>五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宋体" pitchFamily="2" charset="-122"/>
              </a:rPr>
              <a:t>、系统升级计划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907704" y="274638"/>
            <a:ext cx="6779096" cy="634082"/>
          </a:xfrm>
        </p:spPr>
        <p:txBody>
          <a:bodyPr>
            <a:normAutofit/>
          </a:bodyPr>
          <a:lstStyle/>
          <a:p>
            <a:pPr algn="r"/>
            <a:r>
              <a:rPr lang="zh-CN" altLang="en-US" sz="2800" b="1" dirty="0" smtClean="0"/>
              <a:t>系统升级计划</a:t>
            </a:r>
            <a:endParaRPr lang="zh-CN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14348" y="1571612"/>
            <a:ext cx="7929618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order01</a:t>
            </a:r>
            <a:r>
              <a:rPr lang="zh-CN" altLang="zh-CN" dirty="0" smtClean="0"/>
              <a:t>：手机验证码功能，由于发短信功能需要付费，后期可以添加。</a:t>
            </a:r>
          </a:p>
          <a:p>
            <a:r>
              <a:rPr lang="en-US" altLang="zh-CN" dirty="0" smtClean="0"/>
              <a:t>         </a:t>
            </a:r>
            <a:r>
              <a:rPr lang="zh-CN" altLang="zh-CN" dirty="0" smtClean="0"/>
              <a:t>这样非会员订单查询功能就能完全实现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zh-CN" dirty="0" smtClean="0"/>
          </a:p>
          <a:p>
            <a:r>
              <a:rPr lang="en-US" altLang="zh-CN" dirty="0" smtClean="0"/>
              <a:t>order02:</a:t>
            </a:r>
            <a:r>
              <a:rPr lang="zh-CN" altLang="zh-CN" dirty="0" smtClean="0"/>
              <a:t>来自手机的航班信息，是指在手机扫描二维码后查询的航班信息，可以同步到</a:t>
            </a:r>
            <a:r>
              <a:rPr lang="en-US" altLang="zh-CN" dirty="0" smtClean="0"/>
              <a:t>PC</a:t>
            </a:r>
            <a:r>
              <a:rPr lang="zh-CN" altLang="zh-CN" dirty="0" smtClean="0"/>
              <a:t>端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endParaRPr lang="zh-CN" altLang="zh-CN" dirty="0" smtClean="0"/>
          </a:p>
          <a:p>
            <a:r>
              <a:rPr lang="en-US" altLang="zh-CN" dirty="0" smtClean="0"/>
              <a:t>order03</a:t>
            </a:r>
            <a:r>
              <a:rPr lang="zh-CN" altLang="zh-CN" dirty="0" smtClean="0"/>
              <a:t>：需要显示关注的</a:t>
            </a:r>
            <a:r>
              <a:rPr lang="zh-CN" altLang="zh-CN" dirty="0" smtClean="0"/>
              <a:t>信息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zh-CN" altLang="zh-CN" dirty="0" smtClean="0"/>
              <a:t>需要后期完善此功能</a:t>
            </a:r>
            <a:endParaRPr lang="en-US" altLang="zh-CN" dirty="0" smtClean="0"/>
          </a:p>
          <a:p>
            <a:endParaRPr lang="zh-CN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907704" y="274638"/>
            <a:ext cx="6779096" cy="634082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项目成员介绍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1472" y="1643050"/>
            <a:ext cx="1521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组长</a:t>
            </a:r>
            <a:r>
              <a:rPr lang="zh-CN" altLang="en-US" dirty="0" smtClean="0"/>
              <a:t>：周弦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571472" y="2571744"/>
            <a:ext cx="46434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成员</a:t>
            </a:r>
            <a:r>
              <a:rPr lang="zh-CN" altLang="en-US" dirty="0" smtClean="0"/>
              <a:t>：</a:t>
            </a:r>
            <a:r>
              <a:rPr lang="zh-CN" altLang="zh-CN" dirty="0" smtClean="0"/>
              <a:t>赵睿、申彩霞、</a:t>
            </a:r>
            <a:r>
              <a:rPr lang="zh-CN" altLang="zh-CN" dirty="0" smtClean="0"/>
              <a:t>孟</a:t>
            </a:r>
            <a:r>
              <a:rPr lang="zh-CN" altLang="en-US" dirty="0" smtClean="0"/>
              <a:t>林</a:t>
            </a:r>
            <a:r>
              <a:rPr lang="zh-CN" altLang="zh-CN" dirty="0" smtClean="0"/>
              <a:t>、</a:t>
            </a:r>
            <a:r>
              <a:rPr lang="zh-CN" altLang="zh-CN" dirty="0" smtClean="0"/>
              <a:t>马佳威</a:t>
            </a:r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571472" y="3429000"/>
            <a:ext cx="1521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项目</a:t>
            </a:r>
            <a:r>
              <a:rPr lang="zh-CN" altLang="en-US" dirty="0" smtClean="0"/>
              <a:t>分工：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778098"/>
          </a:xfrm>
        </p:spPr>
        <p:txBody>
          <a:bodyPr>
            <a:normAutofit/>
          </a:bodyPr>
          <a:lstStyle/>
          <a:p>
            <a:pPr algn="r"/>
            <a:r>
              <a:rPr lang="zh-CN" altLang="en-US" sz="2800" dirty="0" smtClean="0"/>
              <a:t>目 录</a:t>
            </a:r>
            <a:endParaRPr lang="zh-CN" altLang="en-US" sz="28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 r="62611"/>
          <a:stretch>
            <a:fillRect/>
          </a:stretch>
        </p:blipFill>
        <p:spPr bwMode="auto">
          <a:xfrm>
            <a:off x="539552" y="1484784"/>
            <a:ext cx="893763" cy="440283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786050" y="928670"/>
            <a:ext cx="4003675" cy="592933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2075" tIns="46038" rIns="92075" bIns="46038"/>
          <a:lstStyle>
            <a:lvl1pPr marL="514350" indent="-514350"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>
              <a:lnSpc>
                <a:spcPct val="200000"/>
              </a:lnSpc>
              <a:spcBef>
                <a:spcPct val="25000"/>
              </a:spcBef>
              <a:spcAft>
                <a:spcPct val="25000"/>
              </a:spcAft>
              <a:buClr>
                <a:schemeClr val="tx1"/>
              </a:buClr>
              <a:buSzPct val="75000"/>
              <a:buNone/>
              <a:defRPr/>
            </a:pPr>
            <a:endParaRPr lang="en-US" altLang="zh-CN" dirty="0" smtClean="0">
              <a:latin typeface="宋体" pitchFamily="2" charset="-122"/>
            </a:endParaRPr>
          </a:p>
          <a:p>
            <a:pPr>
              <a:lnSpc>
                <a:spcPct val="200000"/>
              </a:lnSpc>
              <a:spcBef>
                <a:spcPct val="25000"/>
              </a:spcBef>
              <a:spcAft>
                <a:spcPct val="25000"/>
              </a:spcAft>
              <a:buClr>
                <a:schemeClr val="tx1"/>
              </a:buClr>
              <a:buSzPct val="75000"/>
              <a:defRPr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宋体" pitchFamily="2" charset="-122"/>
              </a:rPr>
              <a:t>一、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宋体" pitchFamily="2" charset="-122"/>
              </a:rPr>
              <a:t>项目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宋体" pitchFamily="2" charset="-122"/>
              </a:rPr>
              <a:t>成员介绍</a:t>
            </a:r>
            <a:endParaRPr lang="zh-CN" altLang="en-US" dirty="0" smtClean="0">
              <a:solidFill>
                <a:schemeClr val="bg1">
                  <a:lumMod val="75000"/>
                </a:schemeClr>
              </a:solidFill>
              <a:latin typeface="宋体" pitchFamily="2" charset="-122"/>
            </a:endParaRPr>
          </a:p>
          <a:p>
            <a:pPr>
              <a:lnSpc>
                <a:spcPct val="200000"/>
              </a:lnSpc>
              <a:spcBef>
                <a:spcPct val="25000"/>
              </a:spcBef>
              <a:spcAft>
                <a:spcPct val="25000"/>
              </a:spcAft>
              <a:buClr>
                <a:schemeClr val="bg1">
                  <a:lumMod val="50000"/>
                </a:schemeClr>
              </a:buClr>
              <a:buSzPct val="75000"/>
              <a:defRPr/>
            </a:pPr>
            <a:r>
              <a:rPr lang="zh-CN" altLang="en-US" dirty="0" smtClean="0">
                <a:latin typeface="宋体" pitchFamily="2" charset="-122"/>
              </a:rPr>
              <a:t>二、系统功能概述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宋体" pitchFamily="2" charset="-122"/>
            </a:endParaRPr>
          </a:p>
          <a:p>
            <a:pPr>
              <a:lnSpc>
                <a:spcPct val="200000"/>
              </a:lnSpc>
              <a:spcBef>
                <a:spcPct val="25000"/>
              </a:spcBef>
              <a:spcAft>
                <a:spcPct val="25000"/>
              </a:spcAft>
              <a:buClr>
                <a:schemeClr val="tx1"/>
              </a:buClr>
              <a:buSzPct val="75000"/>
              <a:defRPr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宋体" pitchFamily="2" charset="-122"/>
              </a:rPr>
              <a:t>三、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宋体" pitchFamily="2" charset="-122"/>
              </a:rPr>
              <a:t>系统效果展示 </a:t>
            </a:r>
            <a:endParaRPr lang="zh-CN" altLang="en-US" dirty="0" smtClean="0">
              <a:solidFill>
                <a:schemeClr val="bg1">
                  <a:lumMod val="75000"/>
                </a:schemeClr>
              </a:solidFill>
              <a:latin typeface="宋体" pitchFamily="2" charset="-122"/>
            </a:endParaRPr>
          </a:p>
          <a:p>
            <a:pPr>
              <a:lnSpc>
                <a:spcPct val="200000"/>
              </a:lnSpc>
              <a:spcBef>
                <a:spcPct val="25000"/>
              </a:spcBef>
              <a:spcAft>
                <a:spcPct val="25000"/>
              </a:spcAft>
              <a:buClr>
                <a:schemeClr val="bg1">
                  <a:lumMod val="50000"/>
                </a:schemeClr>
              </a:buClr>
              <a:buSzPct val="75000"/>
              <a:defRPr/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宋体" pitchFamily="2" charset="-122"/>
              </a:rPr>
              <a:t>四、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宋体" pitchFamily="2" charset="-122"/>
              </a:rPr>
              <a:t>系统重点难点分析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宋体" pitchFamily="2" charset="-122"/>
            </a:endParaRPr>
          </a:p>
          <a:p>
            <a:pPr>
              <a:lnSpc>
                <a:spcPct val="200000"/>
              </a:lnSpc>
              <a:spcBef>
                <a:spcPct val="25000"/>
              </a:spcBef>
              <a:spcAft>
                <a:spcPct val="25000"/>
              </a:spcAft>
              <a:buClr>
                <a:schemeClr val="bg1">
                  <a:lumMod val="50000"/>
                </a:schemeClr>
              </a:buClr>
              <a:buSzPct val="75000"/>
              <a:defRPr/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宋体" pitchFamily="2" charset="-122"/>
              </a:rPr>
              <a:t>五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宋体" pitchFamily="2" charset="-122"/>
              </a:rPr>
              <a:t>、系统升级计划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35696" y="274638"/>
            <a:ext cx="6851104" cy="634082"/>
          </a:xfrm>
        </p:spPr>
        <p:txBody>
          <a:bodyPr>
            <a:normAutofit/>
          </a:bodyPr>
          <a:lstStyle/>
          <a:p>
            <a:pPr algn="r"/>
            <a:r>
              <a:rPr lang="zh-CN" altLang="en-US" sz="2800" b="1" dirty="0" smtClean="0"/>
              <a:t>系统功能概览</a:t>
            </a:r>
            <a:endParaRPr lang="zh-CN" altLang="en-US" sz="28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28596" y="2071678"/>
            <a:ext cx="7992888" cy="3416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功能介绍：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该系统是旅游订票系统，功能包含注册、登录、首页、及后端等模块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系统目前实现的只是一个部分订票流程</a:t>
            </a:r>
            <a:endParaRPr lang="en-US" altLang="zh-CN" dirty="0" smtClean="0"/>
          </a:p>
          <a:p>
            <a:endParaRPr lang="en-US" altLang="zh-CN" dirty="0" smtClean="0"/>
          </a:p>
          <a:p>
            <a:pPr lvl="2">
              <a:buFont typeface="Wingdings" pitchFamily="2" charset="2"/>
              <a:buChar char="Ø"/>
            </a:pPr>
            <a:r>
              <a:rPr lang="zh-CN" altLang="en-US" b="1" dirty="0" smtClean="0"/>
              <a:t>注册、登录</a:t>
            </a:r>
            <a:r>
              <a:rPr lang="zh-CN" altLang="en-US" dirty="0" smtClean="0"/>
              <a:t>：用户注册</a:t>
            </a:r>
            <a:r>
              <a:rPr lang="en-US" altLang="zh-CN" dirty="0" smtClean="0"/>
              <a:t>/</a:t>
            </a:r>
            <a:r>
              <a:rPr lang="zh-CN" altLang="en-US" dirty="0" smtClean="0"/>
              <a:t>登录功能；</a:t>
            </a:r>
            <a:endParaRPr lang="en-US" altLang="zh-CN" dirty="0" smtClean="0"/>
          </a:p>
          <a:p>
            <a:endParaRPr lang="en-US" altLang="zh-CN" dirty="0" smtClean="0"/>
          </a:p>
          <a:p>
            <a:pPr lvl="2">
              <a:buFont typeface="Wingdings" pitchFamily="2" charset="2"/>
              <a:buChar char="Ø"/>
            </a:pPr>
            <a:r>
              <a:rPr lang="zh-CN" altLang="en-US" b="1" dirty="0" smtClean="0"/>
              <a:t>首页</a:t>
            </a:r>
            <a:r>
              <a:rPr lang="zh-CN" altLang="en-US" dirty="0" smtClean="0"/>
              <a:t>：门户首页</a:t>
            </a:r>
            <a:endParaRPr lang="en-US" altLang="zh-CN" dirty="0" smtClean="0"/>
          </a:p>
          <a:p>
            <a:endParaRPr lang="en-US" altLang="zh-CN" dirty="0" smtClean="0"/>
          </a:p>
          <a:p>
            <a:pPr lvl="2">
              <a:buFont typeface="Wingdings" pitchFamily="2" charset="2"/>
              <a:buChar char="Ø"/>
            </a:pPr>
            <a:r>
              <a:rPr lang="zh-CN" altLang="en-US" b="1" dirty="0" smtClean="0"/>
              <a:t>后</a:t>
            </a:r>
            <a:r>
              <a:rPr lang="zh-CN" altLang="en-US" b="1" dirty="0" smtClean="0"/>
              <a:t>端系统</a:t>
            </a:r>
            <a:r>
              <a:rPr lang="zh-CN" altLang="en-US" dirty="0" smtClean="0"/>
              <a:t>：网上选座，订单信息，乘机人，关注等模块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907704" y="274638"/>
            <a:ext cx="6779096" cy="634082"/>
          </a:xfrm>
        </p:spPr>
        <p:txBody>
          <a:bodyPr>
            <a:normAutofit/>
          </a:bodyPr>
          <a:lstStyle/>
          <a:p>
            <a:pPr algn="r"/>
            <a:r>
              <a:rPr lang="zh-CN" altLang="en-US" sz="2800" b="1" dirty="0" smtClean="0"/>
              <a:t>系统功能概览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48478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dirty="0" smtClean="0"/>
              <a:t>系统流程图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2114550"/>
            <a:ext cx="6438925" cy="295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 r="62611"/>
          <a:stretch>
            <a:fillRect/>
          </a:stretch>
        </p:blipFill>
        <p:spPr bwMode="auto">
          <a:xfrm>
            <a:off x="539552" y="1484784"/>
            <a:ext cx="893763" cy="440283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778098"/>
          </a:xfrm>
        </p:spPr>
        <p:txBody>
          <a:bodyPr>
            <a:normAutofit/>
          </a:bodyPr>
          <a:lstStyle/>
          <a:p>
            <a:pPr algn="r"/>
            <a:r>
              <a:rPr lang="zh-CN" altLang="en-US" sz="2800" dirty="0" smtClean="0"/>
              <a:t>目 录</a:t>
            </a:r>
            <a:endParaRPr lang="zh-CN" altLang="en-US" sz="28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500298" y="714356"/>
            <a:ext cx="4003675" cy="53578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2075" tIns="46038" rIns="92075" bIns="46038"/>
          <a:lstStyle>
            <a:lvl1pPr marL="514350" indent="-514350"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sz="20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>
              <a:lnSpc>
                <a:spcPct val="200000"/>
              </a:lnSpc>
              <a:spcBef>
                <a:spcPct val="25000"/>
              </a:spcBef>
              <a:spcAft>
                <a:spcPct val="25000"/>
              </a:spcAft>
              <a:buClr>
                <a:schemeClr val="tx1"/>
              </a:buClr>
              <a:buSzPct val="75000"/>
              <a:buNone/>
              <a:defRPr/>
            </a:pPr>
            <a:endParaRPr lang="en-US" altLang="zh-CN" dirty="0" smtClean="0">
              <a:latin typeface="宋体" pitchFamily="2" charset="-122"/>
            </a:endParaRPr>
          </a:p>
          <a:p>
            <a:pPr>
              <a:lnSpc>
                <a:spcPct val="200000"/>
              </a:lnSpc>
              <a:spcBef>
                <a:spcPct val="25000"/>
              </a:spcBef>
              <a:spcAft>
                <a:spcPct val="25000"/>
              </a:spcAft>
              <a:buClr>
                <a:schemeClr val="tx1"/>
              </a:buClr>
              <a:buSzPct val="75000"/>
              <a:defRPr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宋体" pitchFamily="2" charset="-122"/>
              </a:rPr>
              <a:t>一、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宋体" pitchFamily="2" charset="-122"/>
              </a:rPr>
              <a:t>项目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宋体" pitchFamily="2" charset="-122"/>
              </a:rPr>
              <a:t>成员介绍</a:t>
            </a:r>
            <a:endParaRPr lang="zh-CN" altLang="en-US" dirty="0" smtClean="0">
              <a:solidFill>
                <a:schemeClr val="bg1">
                  <a:lumMod val="75000"/>
                </a:schemeClr>
              </a:solidFill>
              <a:latin typeface="宋体" pitchFamily="2" charset="-122"/>
            </a:endParaRPr>
          </a:p>
          <a:p>
            <a:pPr>
              <a:lnSpc>
                <a:spcPct val="200000"/>
              </a:lnSpc>
              <a:spcBef>
                <a:spcPct val="25000"/>
              </a:spcBef>
              <a:spcAft>
                <a:spcPct val="25000"/>
              </a:spcAft>
              <a:buClr>
                <a:schemeClr val="tx1"/>
              </a:buClr>
              <a:buSzPct val="75000"/>
              <a:defRPr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宋体" pitchFamily="2" charset="-122"/>
              </a:rPr>
              <a:t>二、系统功能概述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宋体" pitchFamily="2" charset="-122"/>
            </a:endParaRPr>
          </a:p>
          <a:p>
            <a:pPr>
              <a:lnSpc>
                <a:spcPct val="200000"/>
              </a:lnSpc>
              <a:spcBef>
                <a:spcPct val="25000"/>
              </a:spcBef>
              <a:spcAft>
                <a:spcPct val="25000"/>
              </a:spcAft>
              <a:buClr>
                <a:schemeClr val="tx1"/>
              </a:buClr>
              <a:buSzPct val="75000"/>
              <a:defRPr/>
            </a:pPr>
            <a:r>
              <a:rPr lang="zh-CN" altLang="en-US" dirty="0" smtClean="0">
                <a:latin typeface="宋体" pitchFamily="2" charset="-122"/>
              </a:rPr>
              <a:t>三、系统效果展示</a:t>
            </a:r>
            <a:endParaRPr lang="zh-CN" altLang="en-US" dirty="0" smtClean="0">
              <a:solidFill>
                <a:schemeClr val="bg1">
                  <a:lumMod val="75000"/>
                </a:schemeClr>
              </a:solidFill>
              <a:latin typeface="宋体" pitchFamily="2" charset="-122"/>
            </a:endParaRPr>
          </a:p>
          <a:p>
            <a:pPr>
              <a:lnSpc>
                <a:spcPct val="200000"/>
              </a:lnSpc>
              <a:spcBef>
                <a:spcPct val="25000"/>
              </a:spcBef>
              <a:spcAft>
                <a:spcPct val="25000"/>
              </a:spcAft>
              <a:buClr>
                <a:schemeClr val="bg1">
                  <a:lumMod val="50000"/>
                </a:schemeClr>
              </a:buClr>
              <a:buSzPct val="75000"/>
              <a:defRPr/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宋体" pitchFamily="2" charset="-122"/>
              </a:rPr>
              <a:t>四、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宋体" pitchFamily="2" charset="-122"/>
              </a:rPr>
              <a:t>系统重点难点分析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宋体" pitchFamily="2" charset="-122"/>
            </a:endParaRPr>
          </a:p>
          <a:p>
            <a:pPr>
              <a:lnSpc>
                <a:spcPct val="200000"/>
              </a:lnSpc>
              <a:spcBef>
                <a:spcPct val="25000"/>
              </a:spcBef>
              <a:spcAft>
                <a:spcPct val="25000"/>
              </a:spcAft>
              <a:buClr>
                <a:schemeClr val="bg1">
                  <a:lumMod val="50000"/>
                </a:schemeClr>
              </a:buClr>
              <a:buSzPct val="75000"/>
              <a:defRPr/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宋体" pitchFamily="2" charset="-122"/>
              </a:rPr>
              <a:t>五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宋体" pitchFamily="2" charset="-122"/>
              </a:rPr>
              <a:t>、系统升级计划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907704" y="274638"/>
            <a:ext cx="6779096" cy="634082"/>
          </a:xfrm>
        </p:spPr>
        <p:txBody>
          <a:bodyPr>
            <a:normAutofit/>
          </a:bodyPr>
          <a:lstStyle/>
          <a:p>
            <a:pPr algn="r"/>
            <a:r>
              <a:rPr lang="zh-CN" altLang="en-US" sz="2800" b="1" dirty="0" smtClean="0"/>
              <a:t>系统效果展示</a:t>
            </a:r>
            <a:endParaRPr lang="zh-CN" altLang="en-US" sz="2800" b="1" dirty="0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00174"/>
            <a:ext cx="9144000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907704" y="274638"/>
            <a:ext cx="6779096" cy="634082"/>
          </a:xfrm>
        </p:spPr>
        <p:txBody>
          <a:bodyPr>
            <a:normAutofit/>
          </a:bodyPr>
          <a:lstStyle/>
          <a:p>
            <a:pPr algn="r"/>
            <a:r>
              <a:rPr lang="zh-CN" altLang="en-US" sz="2800" b="1" dirty="0" smtClean="0"/>
              <a:t>系统效果展示</a:t>
            </a:r>
            <a:endParaRPr lang="zh-CN" altLang="en-US" sz="2800" b="1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47738"/>
            <a:ext cx="9144000" cy="496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1592</TotalTime>
  <Words>653</Words>
  <Application>Microsoft Office PowerPoint</Application>
  <PresentationFormat>全屏显示(4:3)</PresentationFormat>
  <Paragraphs>108</Paragraphs>
  <Slides>20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暗香扑面</vt:lpstr>
      <vt:lpstr>天巡网订票系统 北京万寿路中心WEB1902 项目汇报</vt:lpstr>
      <vt:lpstr>目 录</vt:lpstr>
      <vt:lpstr>幻灯片 3</vt:lpstr>
      <vt:lpstr>目 录</vt:lpstr>
      <vt:lpstr>系统功能概览</vt:lpstr>
      <vt:lpstr>系统功能概览</vt:lpstr>
      <vt:lpstr>目 录</vt:lpstr>
      <vt:lpstr>系统效果展示</vt:lpstr>
      <vt:lpstr>系统效果展示</vt:lpstr>
      <vt:lpstr>系统效果展示</vt:lpstr>
      <vt:lpstr>系统效果展示</vt:lpstr>
      <vt:lpstr>系统效果展示</vt:lpstr>
      <vt:lpstr>系统效果展示</vt:lpstr>
      <vt:lpstr>目 录</vt:lpstr>
      <vt:lpstr>系统重点难点分析</vt:lpstr>
      <vt:lpstr>系统重点难点分析</vt:lpstr>
      <vt:lpstr>系统重点难点分析</vt:lpstr>
      <vt:lpstr>系统重点难点分析</vt:lpstr>
      <vt:lpstr>目 录</vt:lpstr>
      <vt:lpstr>系统升级计划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xuyf-PC</dc:creator>
  <cp:lastModifiedBy>user</cp:lastModifiedBy>
  <cp:revision>242</cp:revision>
  <dcterms:created xsi:type="dcterms:W3CDTF">2016-03-31T01:29:45Z</dcterms:created>
  <dcterms:modified xsi:type="dcterms:W3CDTF">2019-06-22T01:28:33Z</dcterms:modified>
</cp:coreProperties>
</file>