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44" r:id="rId2"/>
    <p:sldId id="345" r:id="rId3"/>
    <p:sldId id="346" r:id="rId4"/>
    <p:sldId id="347" r:id="rId5"/>
    <p:sldId id="348" r:id="rId6"/>
    <p:sldId id="349" r:id="rId7"/>
    <p:sldId id="350" r:id="rId8"/>
    <p:sldId id="351" r:id="rId9"/>
    <p:sldId id="352" r:id="rId10"/>
    <p:sldId id="353" r:id="rId11"/>
    <p:sldId id="354" r:id="rId12"/>
    <p:sldId id="360" r:id="rId13"/>
    <p:sldId id="361" r:id="rId14"/>
    <p:sldId id="362" r:id="rId15"/>
    <p:sldId id="355" r:id="rId16"/>
    <p:sldId id="356" r:id="rId17"/>
    <p:sldId id="357" r:id="rId18"/>
    <p:sldId id="358" r:id="rId19"/>
    <p:sldId id="35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6"/>
  </p:normalViewPr>
  <p:slideViewPr>
    <p:cSldViewPr snapToGrid="0" snapToObjects="1">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4A0A6-68E0-B546-87B9-08831E2FA6BE}" type="datetimeFigureOut">
              <a:rPr kumimoji="1" lang="zh-CN" altLang="en-US" smtClean="0"/>
              <a:t>2021/11/2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5BB3-9C58-E740-B7E9-95F479F31E3B}" type="slidenum">
              <a:rPr kumimoji="1" lang="zh-CN" altLang="en-US" smtClean="0"/>
              <a:t>‹#›</a:t>
            </a:fld>
            <a:endParaRPr kumimoji="1" lang="zh-CN" altLang="en-US"/>
          </a:p>
        </p:txBody>
      </p:sp>
    </p:spTree>
    <p:extLst>
      <p:ext uri="{BB962C8B-B14F-4D97-AF65-F5344CB8AC3E}">
        <p14:creationId xmlns:p14="http://schemas.microsoft.com/office/powerpoint/2010/main" val="368603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16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260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019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6103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927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140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205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670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969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481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67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4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318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940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258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622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03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94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4632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F0CC-D65B-9243-B8EF-852BB6BD35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2F3B4D-E4B1-F145-AE7B-45327114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66469E2-E09B-5848-8832-45E4BD869C2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33811765-1E3B-474B-B9D7-45331B0F9C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CEE250-9F92-D140-BA40-CB1B3D48B46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92596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3442-10B3-8945-8B9C-678A80A4533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B145888-577C-9C48-B606-ADF4B4A1E6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A41AFC-0436-3D43-8F95-911B514B9EB5}"/>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74A032C-F9BA-F443-A3B5-7D3BD03531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38C1A7-C477-4246-BA80-8870F115B90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0937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8849F-7B18-B541-9F8F-814CB17D3B2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7C06B8-52D7-8A4B-9244-3847CD17A5B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2C49ED-EF5E-F44A-BE18-2214198AAC2F}"/>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ED213FE-9587-104C-863B-BD027A22F9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0CF22-CDD4-4C47-8486-747F2AEEADF7}"/>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249984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708819"/>
            <a:ext cx="12192000" cy="6149181"/>
          </a:xfrm>
          <a:prstGeom prst="rect">
            <a:avLst/>
          </a:prstGeom>
        </p:spPr>
        <p:txBody>
          <a:bodyPr/>
          <a:lstStyle/>
          <a:p>
            <a:endParaRPr lang="zh-CN" altLang="en-US"/>
          </a:p>
        </p:txBody>
      </p:sp>
    </p:spTree>
    <p:extLst>
      <p:ext uri="{BB962C8B-B14F-4D97-AF65-F5344CB8AC3E}">
        <p14:creationId xmlns:p14="http://schemas.microsoft.com/office/powerpoint/2010/main" val="328125438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8C25-B476-5149-B611-02941C6DFD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99038-E919-0D49-AF8A-F24C89C083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79C8AB-E4E6-BF41-9EF6-A300F241E23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40A660E2-94FB-0543-B027-B90002C328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342D02-C2B1-0449-BF6E-E9288E91DB1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619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D1D0-7438-A648-9CB3-5C850CE498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063B92-4025-E94B-AA10-490305DE3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E4525C4-D6EC-2B4C-8261-69F11523E47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A08CFF1F-A5C6-E84F-879E-9B4183F7AB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42DD61-2B51-5249-A88E-C6A6EC51BE5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3561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0FF89-01EE-6249-8940-6FF18CB21A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91B7B5-E79B-EB47-84DA-DBC3FDF641E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5243F69-135D-8744-BD6C-D82CA458619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7BC404A-2A04-3947-B4F3-BB485ED93AD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34E98AE0-C9AD-0848-8F86-0EBFAB8543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E13B3-5C11-1641-B0CE-48C5E14662E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217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F40FF-33DC-4145-A318-E2FD489E074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15B28A-2F60-1245-9BE2-FBA19667F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EA2533-F430-994D-B824-E8FC30D7023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400854-D6A8-9740-812C-B6621EEB3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694A828-BA05-7E4A-90D5-51C3A9081A2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AAC6D81-3306-8142-AE98-4D39E1BA8C5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8" name="页脚占位符 7">
            <a:extLst>
              <a:ext uri="{FF2B5EF4-FFF2-40B4-BE49-F238E27FC236}">
                <a16:creationId xmlns:a16="http://schemas.microsoft.com/office/drawing/2014/main" id="{CF5FA561-5A54-7A49-915F-6F0CB4C450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728057B-442A-6241-B940-1CAB0972AF7B}"/>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9206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ABA59-8D31-7B4C-91E0-0969EC5635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7CC398-B122-8D4D-82FB-493C24DC631D}"/>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4" name="页脚占位符 3">
            <a:extLst>
              <a:ext uri="{FF2B5EF4-FFF2-40B4-BE49-F238E27FC236}">
                <a16:creationId xmlns:a16="http://schemas.microsoft.com/office/drawing/2014/main" id="{5F65DEF0-C004-1649-9493-92090552DCC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B50D3E-CD38-CA4E-A620-5B72C01651FC}"/>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9088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6AE15F-DDB2-0742-B5B7-F2538A680961}"/>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3" name="页脚占位符 2">
            <a:extLst>
              <a:ext uri="{FF2B5EF4-FFF2-40B4-BE49-F238E27FC236}">
                <a16:creationId xmlns:a16="http://schemas.microsoft.com/office/drawing/2014/main" id="{D56B1851-91FD-174E-BAF5-808ABC882EE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EBBE1C-894C-4544-A485-1979D3AADBD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2617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78D5-688E-9D49-981C-4A52B81725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A9DDA3-2A2C-DB49-ACE5-DE6CABEA9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418BC4B-C829-1A48-8DF0-2E0C971BA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465999-758A-224F-A505-B9748A6A1BFC}"/>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8987058-71B9-0E4D-BD94-20B909E3E0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7D0A3FF-375B-744F-B6A5-061B0308FBC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83585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FCC0-3D23-D042-8ACB-B862998B70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611834-853F-8F4C-9D2B-059005E99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4701EA4-48F6-E34D-B5FF-F75FA8FB4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4C308E2-080E-C341-BE4E-1DD6233C3CF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1527ABC-59B5-3F49-A292-624FA62E887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A555A1-2476-9544-BE43-7B269F38586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3179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42C9A-EFB6-B74F-AFF3-E82807AA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723D26-05B5-A246-A2DB-ACB030298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A07253-1EF7-A943-815D-49ED3631D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6C3F4758-E882-D947-A2B5-E82577930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941DF0-DFDC-5A45-B4C9-D246CD13E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6095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apple.com/reference/objectivec/nsobjectprotocol/1418766-ismember" TargetMode="External"/><Relationship Id="rId3" Type="http://schemas.openxmlformats.org/officeDocument/2006/relationships/image" Target="../media/image1.jpeg"/><Relationship Id="rId7" Type="http://schemas.openxmlformats.org/officeDocument/2006/relationships/hyperlink" Target="https://developer.apple.com/library/content/documentation/Swift/Conceptual/Swift_Programming_Language/Expressions.html#//apple_ref/swift/grammar/postfix-self-expression"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developer.apple.com/reference/objectivec/nsobjectprotocol/1418511-iskind" TargetMode="External"/><Relationship Id="rId5" Type="http://schemas.openxmlformats.org/officeDocument/2006/relationships/hyperlink" Target="https://developer.apple.com/library/content/documentation/Swift/Conceptual/Swift_Programming_Language/Expressions.html#//apple_ref/doc/uid/TP40014097-CH32-ID385"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742383" y="1006896"/>
            <a:ext cx="2940228" cy="461665"/>
          </a:xfrm>
          <a:prstGeom prst="rect">
            <a:avLst/>
          </a:prstGeom>
          <a:noFill/>
        </p:spPr>
        <p:txBody>
          <a:bodyPr wrap="none" rtlCol="0">
            <a:spAutoFit/>
          </a:bodyPr>
          <a:lstStyle/>
          <a:p>
            <a:pPr algn="ctr"/>
            <a:r>
              <a:rPr lang="en-US" altLang="zh-CN" sz="2400" b="1" dirty="0">
                <a:solidFill>
                  <a:schemeClr val="bg1"/>
                </a:solidFill>
              </a:rPr>
              <a:t>Evaluation Criteria</a:t>
            </a:r>
            <a:endParaRPr lang="zh-CN" altLang="en-US" sz="2400" b="1" dirty="0">
              <a:solidFill>
                <a:schemeClr val="bg1"/>
              </a:solidFill>
            </a:endParaRPr>
          </a:p>
        </p:txBody>
      </p:sp>
      <p:sp>
        <p:nvSpPr>
          <p:cNvPr id="22" name="文本框 21">
            <a:extLst>
              <a:ext uri="{FF2B5EF4-FFF2-40B4-BE49-F238E27FC236}">
                <a16:creationId xmlns:a16="http://schemas.microsoft.com/office/drawing/2014/main" id="{05DF2EBF-FF07-4F2E-B4B7-CCB967583457}"/>
              </a:ext>
            </a:extLst>
          </p:cNvPr>
          <p:cNvSpPr txBox="1"/>
          <p:nvPr/>
        </p:nvSpPr>
        <p:spPr>
          <a:xfrm>
            <a:off x="604369" y="1724636"/>
            <a:ext cx="9044464"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Learning Materials: </a:t>
            </a:r>
            <a:r>
              <a:rPr lang="en-US" altLang="zh-CN" sz="2000" dirty="0">
                <a:solidFill>
                  <a:schemeClr val="bg1"/>
                </a:solidFill>
                <a:latin typeface="Times New Roman" panose="02020603050405020304" pitchFamily="18" charset="0"/>
                <a:cs typeface="Times New Roman" panose="02020603050405020304" pitchFamily="18" charset="0"/>
              </a:rPr>
              <a:t>The materials provided for learning a programming language</a:t>
            </a:r>
            <a:r>
              <a:rPr lang="en-US" altLang="zh-CN" sz="2000" b="0" i="0" dirty="0">
                <a:solidFill>
                  <a:schemeClr val="bg1"/>
                </a:solidFill>
                <a:effectLst/>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7B95DF7-7CB9-4457-8D8A-D4CE1F867D1F}"/>
              </a:ext>
            </a:extLst>
          </p:cNvPr>
          <p:cNvSpPr txBox="1"/>
          <p:nvPr/>
        </p:nvSpPr>
        <p:spPr>
          <a:xfrm>
            <a:off x="604367" y="6019779"/>
            <a:ext cx="1143507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2. Sources: </a:t>
            </a:r>
            <a:r>
              <a:rPr lang="en-US" altLang="zh-CN" sz="2000" dirty="0">
                <a:solidFill>
                  <a:schemeClr val="bg1"/>
                </a:solidFill>
                <a:latin typeface="Times New Roman" panose="02020603050405020304" pitchFamily="18" charset="0"/>
                <a:cs typeface="Times New Roman" panose="02020603050405020304" pitchFamily="18" charset="0"/>
              </a:rPr>
              <a:t>The sources that can be found such as projects, Overflow answers, etc.</a:t>
            </a:r>
          </a:p>
        </p:txBody>
      </p:sp>
      <p:sp>
        <p:nvSpPr>
          <p:cNvPr id="25" name="文本框 24">
            <a:extLst>
              <a:ext uri="{FF2B5EF4-FFF2-40B4-BE49-F238E27FC236}">
                <a16:creationId xmlns:a16="http://schemas.microsoft.com/office/drawing/2014/main" id="{E2D45646-A989-4B8B-823F-BC49C13D1B2C}"/>
              </a:ext>
            </a:extLst>
          </p:cNvPr>
          <p:cNvSpPr txBox="1"/>
          <p:nvPr/>
        </p:nvSpPr>
        <p:spPr>
          <a:xfrm>
            <a:off x="604367" y="2232576"/>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3. Data Types:</a:t>
            </a:r>
            <a:r>
              <a:rPr lang="en-US" altLang="zh-CN" sz="2000" dirty="0">
                <a:solidFill>
                  <a:schemeClr val="bg1"/>
                </a:solidFill>
                <a:latin typeface="Times New Roman" panose="02020603050405020304" pitchFamily="18" charset="0"/>
                <a:cs typeface="Times New Roman" panose="02020603050405020304" pitchFamily="18" charset="0"/>
              </a:rPr>
              <a:t> The presence of adequate facilities for defining data types and data structures in a language</a:t>
            </a:r>
          </a:p>
        </p:txBody>
      </p:sp>
      <p:sp>
        <p:nvSpPr>
          <p:cNvPr id="26" name="文本框 25">
            <a:extLst>
              <a:ext uri="{FF2B5EF4-FFF2-40B4-BE49-F238E27FC236}">
                <a16:creationId xmlns:a16="http://schemas.microsoft.com/office/drawing/2014/main" id="{B18A0AEC-5E34-4D21-91CD-DCD3341242FC}"/>
              </a:ext>
            </a:extLst>
          </p:cNvPr>
          <p:cNvSpPr txBox="1"/>
          <p:nvPr/>
        </p:nvSpPr>
        <p:spPr>
          <a:xfrm>
            <a:off x="604367" y="3009574"/>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4. Syntax Design: </a:t>
            </a:r>
            <a:r>
              <a:rPr lang="en-US" altLang="zh-CN" sz="2000" dirty="0">
                <a:solidFill>
                  <a:schemeClr val="bg1"/>
                </a:solidFill>
                <a:latin typeface="Times New Roman" panose="02020603050405020304" pitchFamily="18" charset="0"/>
                <a:cs typeface="Times New Roman" panose="02020603050405020304" pitchFamily="18" charset="0"/>
              </a:rPr>
              <a:t>The syntax, or form, of the elements of a language</a:t>
            </a:r>
          </a:p>
        </p:txBody>
      </p:sp>
      <p:sp>
        <p:nvSpPr>
          <p:cNvPr id="29" name="文本框 28">
            <a:extLst>
              <a:ext uri="{FF2B5EF4-FFF2-40B4-BE49-F238E27FC236}">
                <a16:creationId xmlns:a16="http://schemas.microsoft.com/office/drawing/2014/main" id="{8C07523B-3ED3-48B0-AC0F-24A2D1234080}"/>
              </a:ext>
            </a:extLst>
          </p:cNvPr>
          <p:cNvSpPr txBox="1"/>
          <p:nvPr/>
        </p:nvSpPr>
        <p:spPr>
          <a:xfrm>
            <a:off x="604364" y="3622341"/>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5. Specialty: </a:t>
            </a:r>
            <a:r>
              <a:rPr lang="en-US" altLang="zh-CN" sz="2000" dirty="0">
                <a:solidFill>
                  <a:schemeClr val="bg1"/>
                </a:solidFill>
                <a:latin typeface="Times New Roman" panose="02020603050405020304" pitchFamily="18" charset="0"/>
                <a:cs typeface="Times New Roman" panose="02020603050405020304" pitchFamily="18" charset="0"/>
              </a:rPr>
              <a:t>The specialization of a programming language in a field.</a:t>
            </a:r>
          </a:p>
        </p:txBody>
      </p:sp>
      <p:sp>
        <p:nvSpPr>
          <p:cNvPr id="30" name="文本框 29">
            <a:extLst>
              <a:ext uri="{FF2B5EF4-FFF2-40B4-BE49-F238E27FC236}">
                <a16:creationId xmlns:a16="http://schemas.microsoft.com/office/drawing/2014/main" id="{91F9951F-F28C-4CB1-8BF8-64A879411234}"/>
              </a:ext>
            </a:extLst>
          </p:cNvPr>
          <p:cNvSpPr txBox="1"/>
          <p:nvPr/>
        </p:nvSpPr>
        <p:spPr>
          <a:xfrm>
            <a:off x="604364" y="5169055"/>
            <a:ext cx="10886313" cy="677108"/>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6. Exception Handling: </a:t>
            </a:r>
            <a:r>
              <a:rPr lang="en-US" altLang="zh-CN" b="0" i="0" dirty="0">
                <a:solidFill>
                  <a:schemeClr val="bg1"/>
                </a:solidFill>
                <a:effectLst/>
                <a:latin typeface="Times New Roman" panose="02020603050405020304" pitchFamily="18" charset="0"/>
                <a:cs typeface="Times New Roman" panose="02020603050405020304" pitchFamily="18" charset="0"/>
              </a:rPr>
              <a:t>The ability of a program to intercept run-time errors (as well as other unusual conditions detectable by the program), take corrective measures, and then continue is an obvious aid to reliability.</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72F4099-4748-404C-B38D-2BAAEBB2BFB5}"/>
              </a:ext>
            </a:extLst>
          </p:cNvPr>
          <p:cNvSpPr txBox="1"/>
          <p:nvPr/>
        </p:nvSpPr>
        <p:spPr>
          <a:xfrm>
            <a:off x="604365" y="4353339"/>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7. Type Checking: </a:t>
            </a:r>
            <a:r>
              <a:rPr lang="en-US" altLang="zh-CN" sz="2000" dirty="0">
                <a:solidFill>
                  <a:schemeClr val="bg1"/>
                </a:solidFill>
                <a:latin typeface="Times New Roman" panose="02020603050405020304" pitchFamily="18" charset="0"/>
                <a:cs typeface="Times New Roman" panose="02020603050405020304" pitchFamily="18" charset="0"/>
              </a:rPr>
              <a:t>Type Checking is simply testing for type errors in a given program, either by the compiler or during program execution.</a:t>
            </a:r>
          </a:p>
        </p:txBody>
      </p:sp>
    </p:spTree>
    <p:extLst>
      <p:ext uri="{BB962C8B-B14F-4D97-AF65-F5344CB8AC3E}">
        <p14:creationId xmlns:p14="http://schemas.microsoft.com/office/powerpoint/2010/main" val="3530035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831211" y="1836690"/>
            <a:ext cx="9609723" cy="38934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Swift combines the advantages of several mainstream languages very well:</a:t>
            </a:r>
          </a:p>
          <a:p>
            <a:pPr>
              <a:lnSpc>
                <a:spcPct val="200000"/>
              </a:lnSpc>
            </a:pPr>
            <a:r>
              <a:rPr lang="en-US" altLang="zh-CN" dirty="0">
                <a:solidFill>
                  <a:schemeClr val="bg1"/>
                </a:solidFill>
              </a:rPr>
              <a:t>Objective-C: runtime dynamic support, and a memory management model based on compile-time reference counting.</a:t>
            </a:r>
          </a:p>
          <a:p>
            <a:pPr>
              <a:lnSpc>
                <a:spcPct val="200000"/>
              </a:lnSpc>
            </a:pPr>
            <a:r>
              <a:rPr lang="en-US" altLang="zh-CN" dirty="0">
                <a:solidFill>
                  <a:schemeClr val="bg1"/>
                </a:solidFill>
              </a:rPr>
              <a:t>Ruby's flexible and elegant syntax.</a:t>
            </a:r>
          </a:p>
          <a:p>
            <a:pPr>
              <a:lnSpc>
                <a:spcPct val="200000"/>
              </a:lnSpc>
            </a:pPr>
            <a:r>
              <a:rPr lang="en-US" altLang="zh-CN" dirty="0">
                <a:solidFill>
                  <a:schemeClr val="bg1"/>
                </a:solidFill>
              </a:rPr>
              <a:t>C++ strict compile-time checking, C++ compile-time type inference, template (the reason we say template, not generic, is because Swift's paradigm implementation relies more on the compiler, unlike Java/C# Depends on runtime support).</a:t>
            </a:r>
            <a:endParaRPr lang="zh-CN" altLang="en-US" dirty="0">
              <a:solidFill>
                <a:schemeClr val="bg1"/>
              </a:solidFill>
            </a:endParaRPr>
          </a:p>
        </p:txBody>
      </p:sp>
    </p:spTree>
    <p:extLst>
      <p:ext uri="{BB962C8B-B14F-4D97-AF65-F5344CB8AC3E}">
        <p14:creationId xmlns:p14="http://schemas.microsoft.com/office/powerpoint/2010/main" val="365544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53961"/>
            <a:ext cx="9609723" cy="22294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solidFill>
                <a:schemeClr val="bg1"/>
              </a:solidFill>
            </a:endParaRPr>
          </a:p>
        </p:txBody>
      </p:sp>
      <p:sp>
        <p:nvSpPr>
          <p:cNvPr id="12" name="文本框 11">
            <a:extLst>
              <a:ext uri="{FF2B5EF4-FFF2-40B4-BE49-F238E27FC236}">
                <a16:creationId xmlns:a16="http://schemas.microsoft.com/office/drawing/2014/main" id="{DE88CEBD-1406-1D4B-A712-41E5CC172303}"/>
              </a:ext>
            </a:extLst>
          </p:cNvPr>
          <p:cNvSpPr txBox="1"/>
          <p:nvPr/>
        </p:nvSpPr>
        <p:spPr>
          <a:xfrm>
            <a:off x="1531835" y="4626790"/>
            <a:ext cx="9284881" cy="11214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a:t>
            </a:r>
            <a:r>
              <a:rPr lang="zh-CN" altLang="en-US" dirty="0"/>
              <a:t> </a:t>
            </a:r>
            <a:r>
              <a:rPr lang="zh-CN" altLang="en-US" dirty="0">
                <a:solidFill>
                  <a:schemeClr val="bg1"/>
                </a:solidFill>
              </a:rPr>
              <a:t>has modern characteristics, is designed to ensure safety, fast and powerful, and has the features of source code and binary file compatibility.</a:t>
            </a:r>
          </a:p>
        </p:txBody>
      </p:sp>
    </p:spTree>
    <p:extLst>
      <p:ext uri="{BB962C8B-B14F-4D97-AF65-F5344CB8AC3E}">
        <p14:creationId xmlns:p14="http://schemas.microsoft.com/office/powerpoint/2010/main" val="3048537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1123513"/>
          </a:xfrm>
          <a:prstGeom prst="rect">
            <a:avLst/>
          </a:prstGeom>
          <a:noFill/>
        </p:spPr>
        <p:txBody>
          <a:bodyPr wrap="square">
            <a:spAutoFit/>
          </a:bodyPr>
          <a:lstStyle/>
          <a:p>
            <a:pPr>
              <a:lnSpc>
                <a:spcPct val="200000"/>
              </a:lnSpc>
            </a:pPr>
            <a:r>
              <a:rPr lang="zh-CN" altLang="en-US" dirty="0">
                <a:solidFill>
                  <a:schemeClr val="bg1"/>
                </a:solidFill>
              </a:rPr>
              <a:t>Swift has a lot of learning resources, but most of them are online courses, and most of the textual information comes from its official documents. </a:t>
            </a:r>
            <a:r>
              <a:rPr lang="en-US" altLang="zh-CN" dirty="0">
                <a:solidFill>
                  <a:schemeClr val="bg1"/>
                </a:solidFill>
              </a:rPr>
              <a:t>Over 2000 Swift books can be found on Amazon.</a:t>
            </a: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297561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3656300"/>
            <a:ext cx="10724509" cy="1123449"/>
          </a:xfrm>
          <a:prstGeom prst="rect">
            <a:avLst/>
          </a:prstGeom>
          <a:noFill/>
        </p:spPr>
        <p:txBody>
          <a:bodyPr wrap="square">
            <a:spAutoFit/>
          </a:bodyPr>
          <a:lstStyle/>
          <a:p>
            <a:pPr>
              <a:lnSpc>
                <a:spcPct val="200000"/>
              </a:lnSpc>
            </a:pPr>
            <a:r>
              <a:rPr lang="zh-CN" altLang="en-US" dirty="0">
                <a:solidFill>
                  <a:schemeClr val="bg1"/>
                </a:solidFill>
              </a:rPr>
              <a:t>Swift provides programmers with a wealth of built-in and user-defined data types. There are eight commonly used data types: int, float, double, bool, string, charater, optional, tuples.</a:t>
            </a:r>
          </a:p>
        </p:txBody>
      </p:sp>
      <p:sp>
        <p:nvSpPr>
          <p:cNvPr id="23" name="文本框 22">
            <a:extLst>
              <a:ext uri="{FF2B5EF4-FFF2-40B4-BE49-F238E27FC236}">
                <a16:creationId xmlns:a16="http://schemas.microsoft.com/office/drawing/2014/main" id="{32A6BDA4-BEB4-154A-84DF-D3EA83435217}"/>
              </a:ext>
            </a:extLst>
          </p:cNvPr>
          <p:cNvSpPr txBox="1"/>
          <p:nvPr/>
        </p:nvSpPr>
        <p:spPr>
          <a:xfrm>
            <a:off x="733744" y="5672336"/>
            <a:ext cx="9940882" cy="569323"/>
          </a:xfrm>
          <a:prstGeom prst="rect">
            <a:avLst/>
          </a:prstGeom>
          <a:noFill/>
        </p:spPr>
        <p:txBody>
          <a:bodyPr wrap="square">
            <a:spAutoFit/>
          </a:bodyPr>
          <a:lstStyle/>
          <a:p>
            <a:pPr>
              <a:lnSpc>
                <a:spcPct val="200000"/>
              </a:lnSpc>
            </a:pPr>
            <a:r>
              <a:rPr lang="en-US" altLang="zh-CN" b="0" i="0" dirty="0">
                <a:solidFill>
                  <a:srgbClr val="F5F5F7"/>
                </a:solidFill>
                <a:effectLst/>
                <a:latin typeface="SF Pro Display"/>
              </a:rPr>
              <a:t>Writing Swift code is interactive and fun, the syntax is concise yet expressive</a:t>
            </a:r>
            <a:endParaRPr lang="zh-CN" altLang="en-US" dirty="0"/>
          </a:p>
        </p:txBody>
      </p:sp>
      <p:sp>
        <p:nvSpPr>
          <p:cNvPr id="24" name="文本框 23">
            <a:extLst>
              <a:ext uri="{FF2B5EF4-FFF2-40B4-BE49-F238E27FC236}">
                <a16:creationId xmlns:a16="http://schemas.microsoft.com/office/drawing/2014/main" id="{A0A9666D-5E82-D54A-8C05-3D317FE0FFCB}"/>
              </a:ext>
            </a:extLst>
          </p:cNvPr>
          <p:cNvSpPr txBox="1"/>
          <p:nvPr/>
        </p:nvSpPr>
        <p:spPr>
          <a:xfrm>
            <a:off x="733744" y="5020318"/>
            <a:ext cx="6097656"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06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569451"/>
          </a:xfrm>
          <a:prstGeom prst="rect">
            <a:avLst/>
          </a:prstGeom>
          <a:noFill/>
        </p:spPr>
        <p:txBody>
          <a:bodyPr wrap="square">
            <a:spAutoFit/>
          </a:bodyPr>
          <a:lstStyle/>
          <a:p>
            <a:pPr>
              <a:lnSpc>
                <a:spcPct val="200000"/>
              </a:lnSpc>
            </a:pPr>
            <a:r>
              <a:rPr lang="en-US" altLang="zh-CN" dirty="0">
                <a:solidFill>
                  <a:schemeClr val="bg1"/>
                </a:solidFill>
              </a:rPr>
              <a:t>SWIFT is suitable for macOS, iOS, </a:t>
            </a:r>
            <a:r>
              <a:rPr lang="en-US" altLang="zh-CN" dirty="0" err="1">
                <a:solidFill>
                  <a:schemeClr val="bg1"/>
                </a:solidFill>
              </a:rPr>
              <a:t>watchOS</a:t>
            </a:r>
            <a:r>
              <a:rPr lang="en-US" altLang="zh-CN" dirty="0">
                <a:solidFill>
                  <a:schemeClr val="bg1"/>
                </a:solidFill>
              </a:rPr>
              <a:t> and Apple </a:t>
            </a:r>
            <a:r>
              <a:rPr lang="en-US" altLang="zh-CN" dirty="0" err="1">
                <a:solidFill>
                  <a:schemeClr val="bg1"/>
                </a:solidFill>
              </a:rPr>
              <a:t>tvOS</a:t>
            </a:r>
            <a:r>
              <a:rPr lang="en-US" altLang="zh-CN" dirty="0">
                <a:solidFill>
                  <a:schemeClr val="bg1"/>
                </a:solidFill>
              </a:rPr>
              <a:t>, etc.</a:t>
            </a:r>
            <a:endParaRPr lang="zh-CN" altLang="en-US" dirty="0">
              <a:solidFill>
                <a:schemeClr val="bg1"/>
              </a:solidFill>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4" y="2479792"/>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08189" y="3308807"/>
            <a:ext cx="10724509"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The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5">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The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 checks at runtime whether the expression can be cast to the specified type. It returns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true</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if the expression can be cast to the specified type; otherwise, it returns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false</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ea typeface="inherit"/>
              </a:rPr>
              <a:t>Works on any Swift type, including Objective C types.</a:t>
            </a:r>
            <a:endParaRPr kumimoji="0" lang="zh-CN" altLang="zh-CN" b="0" i="0" u="none" strike="noStrike" cap="none" normalizeH="0" baseline="0" dirty="0">
              <a:ln>
                <a:noFill/>
              </a:ln>
              <a:solidFill>
                <a:schemeClr val="bg1"/>
              </a:solidFill>
              <a:effectLst/>
              <a:latin typeface="Arial" panose="020B0604020202020204" pitchFamily="34" charset="0"/>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Swift equivalent of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6">
                  <a:extLst>
                    <a:ext uri="{A12FA001-AC4F-418D-AE19-62706E023703}">
                      <ahyp:hlinkClr xmlns:ahyp="http://schemas.microsoft.com/office/drawing/2018/hyperlinkcolor" val="tx"/>
                    </a:ext>
                  </a:extLst>
                </a:hlinkClick>
              </a:rPr>
              <a:t>isKind(of:)</a:t>
            </a:r>
            <a:endParaRPr kumimoji="0" lang="zh-CN" altLang="zh-CN" b="0" i="0" u="none" strike="noStrike" cap="none" normalizeH="0" baseline="0" dirty="0">
              <a:ln>
                <a:noFill/>
              </a:ln>
              <a:solidFill>
                <a:schemeClr val="bg1"/>
              </a:solidFill>
              <a:effectLst/>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bg1"/>
              </a:solidFill>
              <a:effectLst/>
              <a:latin typeface="Arial" panose="020B0604020202020204" pitchFamily="34" charset="0"/>
              <a:ea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Using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7">
                  <a:extLst>
                    <a:ext uri="{A12FA001-AC4F-418D-AE19-62706E023703}">
                      <ahyp:hlinkClr xmlns:ahyp="http://schemas.microsoft.com/office/drawing/2018/hyperlinkcolor" val="tx"/>
                    </a:ext>
                  </a:extLst>
                </a:hlinkClick>
              </a:rPr>
              <a:t>type(of:)</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Unlike the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operator, this can be used to check the exact type, without consideration for subclasses.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latin typeface="Arial" panose="020B0604020202020204" pitchFamily="34" charset="0"/>
                <a:ea typeface="inherit"/>
              </a:rPr>
              <a:t>Can be used like: </a:t>
            </a:r>
            <a:r>
              <a:rPr kumimoji="0" lang="zh-CN" altLang="zh-CN" b="0" i="0" u="none" strike="noStrike" cap="none" normalizeH="0" baseline="0" dirty="0">
                <a:ln>
                  <a:noFill/>
                </a:ln>
                <a:solidFill>
                  <a:schemeClr val="bg1"/>
                </a:solidFill>
                <a:effectLst/>
                <a:latin typeface="Arial Unicode MS" panose="020B0604020202020204" pitchFamily="34" charset="-122"/>
                <a:ea typeface="var(--ff-mono)"/>
              </a:rPr>
              <a:t>type(of: instance) == DesiredType.self</a:t>
            </a:r>
            <a:endParaRPr kumimoji="0" lang="zh-CN" altLang="zh-CN" b="0" i="0" u="none" strike="noStrike" cap="none" normalizeH="0" baseline="0" dirty="0">
              <a:ln>
                <a:noFill/>
              </a:ln>
              <a:solidFill>
                <a:schemeClr val="bg1"/>
              </a:solidFill>
              <a:effectLst/>
              <a:ea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bg1"/>
                </a:solidFill>
                <a:effectLst/>
                <a:ea typeface="inherit"/>
              </a:rPr>
              <a:t>Swift equivalent of</a:t>
            </a:r>
            <a:r>
              <a:rPr kumimoji="0" lang="zh-CN" altLang="zh-CN" b="0" i="0" u="none" strike="noStrike" cap="none" normalizeH="0" baseline="0" dirty="0">
                <a:ln>
                  <a:noFill/>
                </a:ln>
                <a:solidFill>
                  <a:schemeClr val="bg1"/>
                </a:solidFill>
                <a:effectLst/>
                <a:latin typeface="Arial" panose="020B0604020202020204" pitchFamily="34" charset="0"/>
                <a:ea typeface="inherit"/>
              </a:rPr>
              <a:t>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8">
                  <a:extLst>
                    <a:ext uri="{A12FA001-AC4F-418D-AE19-62706E023703}">
                      <ahyp:hlinkClr xmlns:ahyp="http://schemas.microsoft.com/office/drawing/2018/hyperlinkcolor" val="tx"/>
                    </a:ext>
                  </a:extLst>
                </a:hlinkClick>
              </a:rPr>
              <a:t>isMember(of:)</a:t>
            </a:r>
            <a:endParaRPr kumimoji="0" lang="zh-CN" altLang="zh-CN" b="0" i="0" u="none" strike="noStrike" cap="none" normalizeH="0" baseline="0" dirty="0">
              <a:ln>
                <a:noFill/>
              </a:ln>
              <a:solidFill>
                <a:schemeClr val="bg1"/>
              </a:solidFill>
              <a:effectLst/>
              <a:ea typeface="inherit"/>
            </a:endParaRPr>
          </a:p>
        </p:txBody>
      </p:sp>
      <p:sp>
        <p:nvSpPr>
          <p:cNvPr id="24" name="文本框 23">
            <a:extLst>
              <a:ext uri="{FF2B5EF4-FFF2-40B4-BE49-F238E27FC236}">
                <a16:creationId xmlns:a16="http://schemas.microsoft.com/office/drawing/2014/main" id="{A0A9666D-5E82-D54A-8C05-3D317FE0FFCB}"/>
              </a:ext>
            </a:extLst>
          </p:cNvPr>
          <p:cNvSpPr txBox="1"/>
          <p:nvPr/>
        </p:nvSpPr>
        <p:spPr>
          <a:xfrm>
            <a:off x="729713" y="5082111"/>
            <a:ext cx="6097656" cy="584775"/>
          </a:xfrm>
          <a:prstGeom prst="rect">
            <a:avLst/>
          </a:prstGeom>
          <a:noFill/>
        </p:spPr>
        <p:txBody>
          <a:bodyPr wrap="square">
            <a:spAutoFit/>
          </a:bodyPr>
          <a:lstStyle/>
          <a:p>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1374374"/>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2132603"/>
            <a:ext cx="10724509" cy="2231316"/>
          </a:xfrm>
          <a:prstGeom prst="rect">
            <a:avLst/>
          </a:prstGeom>
          <a:noFill/>
        </p:spPr>
        <p:txBody>
          <a:bodyPr wrap="square">
            <a:spAutoFit/>
          </a:bodyPr>
          <a:lstStyle/>
          <a:p>
            <a:pPr>
              <a:lnSpc>
                <a:spcPct val="200000"/>
              </a:lnSpc>
            </a:pPr>
            <a:r>
              <a:rPr lang="en-US" altLang="zh-CN" dirty="0">
                <a:solidFill>
                  <a:schemeClr val="bg1"/>
                </a:solidFill>
              </a:rPr>
              <a:t>Swift provides first-class support for throwing, catching, propagating and manipulating recoverable errors at runtime.</a:t>
            </a:r>
            <a:r>
              <a:rPr lang="en-US" altLang="zh-CN" dirty="0"/>
              <a:t> </a:t>
            </a:r>
            <a:r>
              <a:rPr lang="en-US" altLang="zh-CN" dirty="0">
                <a:solidFill>
                  <a:schemeClr val="bg1"/>
                </a:solidFill>
              </a:rPr>
              <a:t>There are four ways to handle errors in Swift. You can propagate the error from a function to the code that calls that function, handle the error using a do-catch statement, handle the error as an optional value, or assert that the error will not occur. </a:t>
            </a:r>
          </a:p>
        </p:txBody>
      </p:sp>
      <p:sp>
        <p:nvSpPr>
          <p:cNvPr id="16" name="文本框 15">
            <a:extLst>
              <a:ext uri="{FF2B5EF4-FFF2-40B4-BE49-F238E27FC236}">
                <a16:creationId xmlns:a16="http://schemas.microsoft.com/office/drawing/2014/main" id="{D6B141A5-C454-654C-94E8-3ECAB5B734BA}"/>
              </a:ext>
            </a:extLst>
          </p:cNvPr>
          <p:cNvSpPr txBox="1"/>
          <p:nvPr/>
        </p:nvSpPr>
        <p:spPr>
          <a:xfrm>
            <a:off x="733745" y="463750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C5D1EA1-492D-8E49-892C-71A7958914FE}"/>
              </a:ext>
            </a:extLst>
          </p:cNvPr>
          <p:cNvSpPr txBox="1"/>
          <p:nvPr/>
        </p:nvSpPr>
        <p:spPr>
          <a:xfrm>
            <a:off x="733744" y="5537810"/>
            <a:ext cx="10278813" cy="369332"/>
          </a:xfrm>
          <a:prstGeom prst="rect">
            <a:avLst/>
          </a:prstGeom>
          <a:noFill/>
        </p:spPr>
        <p:txBody>
          <a:bodyPr wrap="square">
            <a:spAutoFit/>
          </a:bodyPr>
          <a:lstStyle/>
          <a:p>
            <a:r>
              <a:rPr lang="en-US" altLang="zh-CN" dirty="0">
                <a:solidFill>
                  <a:schemeClr val="bg1"/>
                </a:solidFill>
              </a:rPr>
              <a:t>Swift has a lot of resources, such as:</a:t>
            </a:r>
            <a:r>
              <a:rPr lang="zh-CN" altLang="en-US" dirty="0">
                <a:solidFill>
                  <a:schemeClr val="bg1"/>
                </a:solidFill>
              </a:rPr>
              <a:t> Swift has 221,423 repository results in GitHub</a:t>
            </a:r>
          </a:p>
        </p:txBody>
      </p:sp>
    </p:spTree>
    <p:extLst>
      <p:ext uri="{BB962C8B-B14F-4D97-AF65-F5344CB8AC3E}">
        <p14:creationId xmlns:p14="http://schemas.microsoft.com/office/powerpoint/2010/main" val="160294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Objective of the Project</a:t>
            </a:r>
          </a:p>
          <a:p>
            <a:pPr defTabSz="292100">
              <a:defRPr sz="1800" spc="0">
                <a:solidFill>
                  <a:srgbClr val="000000"/>
                </a:solidFill>
              </a:defRPr>
            </a:pPr>
            <a:endParaRPr lang="en-US" altLang="zh-CN" sz="2000"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5457286" y="1836913"/>
            <a:ext cx="515302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Objective of the Project</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5556250" y="2932113"/>
            <a:ext cx="4954270" cy="253301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2000" kern="0" dirty="0">
                <a:solidFill>
                  <a:schemeClr val="bg1"/>
                </a:solidFill>
              </a:rPr>
              <a:t>Our project is going to be a To-Do List app, which can be installed and used on Apple devices. This app will complete the basic functions of which a basic To-Do List app has. </a:t>
            </a:r>
          </a:p>
          <a:p>
            <a:pPr defTabSz="292100">
              <a:defRPr sz="1800">
                <a:solidFill>
                  <a:srgbClr val="000000"/>
                </a:solidFill>
              </a:defRPr>
            </a:pPr>
            <a:endParaRPr lang="en-US" sz="2000" kern="0" dirty="0">
              <a:solidFill>
                <a:schemeClr val="bg1"/>
              </a:solidFill>
            </a:endParaRPr>
          </a:p>
          <a:p>
            <a:pPr defTabSz="292100">
              <a:defRPr sz="1800">
                <a:solidFill>
                  <a:srgbClr val="000000"/>
                </a:solidFill>
              </a:defRPr>
            </a:pPr>
            <a:r>
              <a:rPr lang="en-US" sz="2000" kern="0" dirty="0">
                <a:solidFill>
                  <a:schemeClr val="bg1"/>
                </a:solidFill>
              </a:rPr>
              <a:t>Users can easily use this app to organize and manage their events.</a:t>
            </a:r>
          </a:p>
        </p:txBody>
      </p:sp>
    </p:spTree>
    <p:extLst>
      <p:ext uri="{BB962C8B-B14F-4D97-AF65-F5344CB8AC3E}">
        <p14:creationId xmlns:p14="http://schemas.microsoft.com/office/powerpoint/2010/main" val="232514366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Constraints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25076" y="1524493"/>
            <a:ext cx="250888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Constraints</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962525" y="2178685"/>
            <a:ext cx="6038850" cy="347154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Events on different dates are not classified in the project at present, that is, there is no function to display events under different date classifications.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There is no custom event priority function in the project at present.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The project does not have the function of creating different file lists at present. All events will be on one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The project does not provide font size, text type, and other various editing options in the editing interface at present.</a:t>
            </a:r>
            <a:endParaRPr lang="zh-CN" altLang="en-US" sz="1700" kern="0" dirty="0">
              <a:solidFill>
                <a:schemeClr val="bg1"/>
              </a:solidFill>
            </a:endParaRPr>
          </a:p>
        </p:txBody>
      </p:sp>
    </p:spTree>
    <p:extLst>
      <p:ext uri="{BB962C8B-B14F-4D97-AF65-F5344CB8AC3E}">
        <p14:creationId xmlns:p14="http://schemas.microsoft.com/office/powerpoint/2010/main" val="380010377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20713"/>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Features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7140671" y="1523212"/>
            <a:ext cx="2005742" cy="626133"/>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Features</a:t>
            </a:r>
            <a:endParaRPr sz="33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263120" y="2397614"/>
            <a:ext cx="7632240" cy="3734677"/>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The main interface is a list of things to do, listing memorandum event titles, such as birthday, travel, shopping, etc. The main functions are to add events and delete events;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Add an event on the main interface, enter the blank text editing view on the next page, save and return after editing the event;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Delete events on the main interface;</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After each event title is clicked, you can enter the next page view, which is a text editable view, which records the specific things to be done, and can be modified, saved and exited;</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5) Time reminder, event can set reminder time, reminder times, etc.</a:t>
            </a:r>
            <a:endParaRPr sz="1700" kern="0" dirty="0">
              <a:solidFill>
                <a:schemeClr val="bg1"/>
              </a:solidFill>
            </a:endParaRPr>
          </a:p>
        </p:txBody>
      </p:sp>
    </p:spTree>
    <p:extLst>
      <p:ext uri="{BB962C8B-B14F-4D97-AF65-F5344CB8AC3E}">
        <p14:creationId xmlns:p14="http://schemas.microsoft.com/office/powerpoint/2010/main" val="42517164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1" y="708819"/>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Technology that will be used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4446795"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Technology that will be used</a:t>
            </a:r>
            <a:endParaRPr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62046" y="321298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830716" y="3530404"/>
            <a:ext cx="4492813"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Main UI: Table View and Navigation Controller</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Table View: Display the list, is the view of the do to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Navigation Controller: handles the mobile switching relationship between the view layers, with a navigation title and a return button at the top</a:t>
            </a:r>
            <a:endParaRPr sz="1700" kern="0" dirty="0">
              <a:solidFill>
                <a:schemeClr val="bg1"/>
              </a:solidFill>
            </a:endParaRPr>
          </a:p>
        </p:txBody>
      </p:sp>
    </p:spTree>
    <p:extLst>
      <p:ext uri="{BB962C8B-B14F-4D97-AF65-F5344CB8AC3E}">
        <p14:creationId xmlns:p14="http://schemas.microsoft.com/office/powerpoint/2010/main" val="328208605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7532"/>
            <a:ext cx="12192000"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Where this project can be applied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5241821"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Where this project can be applied</a:t>
            </a:r>
            <a:endParaRPr lang="zh-CN" altLang="en-US"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30716" y="290822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787028" y="3242060"/>
            <a:ext cx="4670256"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To-do-list app can organize your work and life arrangements, and users can record important things and schedules that need to be done every day.</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It supports timed reminders, can classify and color the memos, multiple sorting methods, record your things anytime and anywhere, and can also be used to record meaningful things that happen on a certain day.</a:t>
            </a:r>
            <a:endParaRPr sz="1700" kern="0" dirty="0">
              <a:solidFill>
                <a:schemeClr val="bg1"/>
              </a:solidFill>
            </a:endParaRPr>
          </a:p>
        </p:txBody>
      </p:sp>
      <p:sp>
        <p:nvSpPr>
          <p:cNvPr id="14" name="Shape 359"/>
          <p:cNvSpPr/>
          <p:nvPr/>
        </p:nvSpPr>
        <p:spPr>
          <a:xfrm>
            <a:off x="7140671" y="5275895"/>
            <a:ext cx="72200" cy="233718"/>
          </a:xfrm>
          <a:prstGeom prst="rect">
            <a:avLst/>
          </a:prstGeom>
          <a:ln w="12700">
            <a:miter lim="400000"/>
          </a:ln>
        </p:spPr>
        <p:txBody>
          <a:bodyPr wrap="none" lIns="35719" tIns="35719" rIns="35719" bIns="35719" anchor="ctr">
            <a:spAutoFit/>
          </a:bodyPr>
          <a:lstStyle>
            <a:lvl1pPr>
              <a:defRPr sz="2100">
                <a:solidFill>
                  <a:srgbClr val="FFFFFF"/>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endParaRPr sz="1050" kern="0" dirty="0"/>
          </a:p>
        </p:txBody>
      </p:sp>
    </p:spTree>
    <p:extLst>
      <p:ext uri="{BB962C8B-B14F-4D97-AF65-F5344CB8AC3E}">
        <p14:creationId xmlns:p14="http://schemas.microsoft.com/office/powerpoint/2010/main" val="33146641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672515"/>
            <a:ext cx="5715026"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tutorial books available</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5" y="4615693"/>
            <a:ext cx="708399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learning courses on the internet.</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44104"/>
            <a:ext cx="6906314"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If there is official Documentation available.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6C564882-6AD8-487E-8042-9EA4BDAE1EB7}"/>
              </a:ext>
            </a:extLst>
          </p:cNvPr>
          <p:cNvSpPr txBox="1"/>
          <p:nvPr/>
        </p:nvSpPr>
        <p:spPr>
          <a:xfrm>
            <a:off x="733745" y="1944787"/>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11533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8569"/>
            <a:ext cx="874438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How many data types a programming language provide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84478"/>
            <a:ext cx="834818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Whether the data types provided are comprehensive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8A1FECEE-2164-477D-818C-DED668157825}"/>
              </a:ext>
            </a:extLst>
          </p:cNvPr>
          <p:cNvSpPr txBox="1"/>
          <p:nvPr/>
        </p:nvSpPr>
        <p:spPr>
          <a:xfrm>
            <a:off x="733745"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0582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72820"/>
            <a:ext cx="10749738"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Special words (while, class, for) provided in a programming language.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828531"/>
            <a:ext cx="1013957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the designing statements corresponding to their meanings.</a:t>
            </a:r>
            <a:endParaRPr lang="zh-CN" altLang="en-US" sz="2400" dirty="0">
              <a:solidFill>
                <a:schemeClr val="bg1"/>
              </a:solidFill>
            </a:endParaRPr>
          </a:p>
        </p:txBody>
      </p:sp>
      <p:sp>
        <p:nvSpPr>
          <p:cNvPr id="19" name="文本框 18">
            <a:extLst>
              <a:ext uri="{FF2B5EF4-FFF2-40B4-BE49-F238E27FC236}">
                <a16:creationId xmlns:a16="http://schemas.microsoft.com/office/drawing/2014/main" id="{573F41E1-CA73-412E-A6CF-E260D1070FB3}"/>
              </a:ext>
            </a:extLst>
          </p:cNvPr>
          <p:cNvSpPr txBox="1"/>
          <p:nvPr/>
        </p:nvSpPr>
        <p:spPr>
          <a:xfrm>
            <a:off x="733745" y="202594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6797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765591"/>
            <a:ext cx="10350266"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Google search on how widely a programming language used in the certain industry.</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818921"/>
            <a:ext cx="10959219"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The degree of application of a programming language in a certain field</a:t>
            </a:r>
            <a:endParaRPr lang="zh-CN" altLang="en-US" sz="2400" dirty="0">
              <a:solidFill>
                <a:schemeClr val="bg1"/>
              </a:solidFill>
            </a:endParaRPr>
          </a:p>
        </p:txBody>
      </p:sp>
      <p:sp>
        <p:nvSpPr>
          <p:cNvPr id="19" name="文本框 18">
            <a:extLst>
              <a:ext uri="{FF2B5EF4-FFF2-40B4-BE49-F238E27FC236}">
                <a16:creationId xmlns:a16="http://schemas.microsoft.com/office/drawing/2014/main" id="{48E9EF85-6118-44FC-9563-4399BF3945F1}"/>
              </a:ext>
            </a:extLst>
          </p:cNvPr>
          <p:cNvSpPr txBox="1"/>
          <p:nvPr/>
        </p:nvSpPr>
        <p:spPr>
          <a:xfrm>
            <a:off x="733744"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2746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6409"/>
            <a:ext cx="1067154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test for type error in a given program.</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938486"/>
            <a:ext cx="862287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type checking occur at compile time or run time. </a:t>
            </a:r>
            <a:endParaRPr lang="zh-CN" altLang="en-US" sz="2400" dirty="0">
              <a:solidFill>
                <a:schemeClr val="bg1"/>
              </a:solidFill>
            </a:endParaRPr>
          </a:p>
        </p:txBody>
      </p:sp>
      <p:sp>
        <p:nvSpPr>
          <p:cNvPr id="19" name="文本框 18">
            <a:extLst>
              <a:ext uri="{FF2B5EF4-FFF2-40B4-BE49-F238E27FC236}">
                <a16:creationId xmlns:a16="http://schemas.microsoft.com/office/drawing/2014/main" id="{FA1D586C-561E-4640-BC9D-B85C1F5A4555}"/>
              </a:ext>
            </a:extLst>
          </p:cNvPr>
          <p:cNvSpPr txBox="1"/>
          <p:nvPr/>
        </p:nvSpPr>
        <p:spPr>
          <a:xfrm>
            <a:off x="733745" y="1948934"/>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0751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3" y="2773664"/>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methods of Exception Handling.</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3" y="3828542"/>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user-customized Exception Handling.</a:t>
            </a:r>
            <a:endParaRPr lang="zh-CN" altLang="en-US" sz="2400" dirty="0">
              <a:solidFill>
                <a:schemeClr val="bg1"/>
              </a:solidFill>
            </a:endParaRPr>
          </a:p>
        </p:txBody>
      </p:sp>
      <p:sp>
        <p:nvSpPr>
          <p:cNvPr id="19" name="文本框 18">
            <a:extLst>
              <a:ext uri="{FF2B5EF4-FFF2-40B4-BE49-F238E27FC236}">
                <a16:creationId xmlns:a16="http://schemas.microsoft.com/office/drawing/2014/main" id="{B973E203-35DA-4DED-B767-987BD8BDB984}"/>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342898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08819"/>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564632"/>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GitHub.</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4" y="4685529"/>
            <a:ext cx="10016633"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Google Search.</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632630"/>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Overflow community.</a:t>
            </a:r>
            <a:endParaRPr lang="zh-CN" altLang="en-US" sz="2400" dirty="0">
              <a:solidFill>
                <a:schemeClr val="bg1"/>
              </a:solidFill>
            </a:endParaRPr>
          </a:p>
        </p:txBody>
      </p:sp>
      <p:sp>
        <p:nvSpPr>
          <p:cNvPr id="2" name="文本框 1">
            <a:extLst>
              <a:ext uri="{FF2B5EF4-FFF2-40B4-BE49-F238E27FC236}">
                <a16:creationId xmlns:a16="http://schemas.microsoft.com/office/drawing/2014/main" id="{432177BE-D8E5-460B-BEF4-34ADB0D3B29D}"/>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145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74707"/>
            <a:ext cx="9609723" cy="16754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is a powerful and intuitive programming language. Swift has simple syntax but intense expressiveness. Swift code is designed to be safe, and it can also develop software that runs as fast as lightning.</a:t>
            </a:r>
          </a:p>
        </p:txBody>
      </p:sp>
      <p:sp>
        <p:nvSpPr>
          <p:cNvPr id="21" name="文本框 20">
            <a:extLst>
              <a:ext uri="{FF2B5EF4-FFF2-40B4-BE49-F238E27FC236}">
                <a16:creationId xmlns:a16="http://schemas.microsoft.com/office/drawing/2014/main" id="{603BBA97-DEA9-E646-A1CD-B3DAE04F7074}"/>
              </a:ext>
            </a:extLst>
          </p:cNvPr>
          <p:cNvSpPr txBox="1"/>
          <p:nvPr/>
        </p:nvSpPr>
        <p:spPr>
          <a:xfrm>
            <a:off x="1531835" y="3975768"/>
            <a:ext cx="8453464" cy="5674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looks like a scripting language, but it is a real compiled language.</a:t>
            </a:r>
          </a:p>
        </p:txBody>
      </p:sp>
      <p:sp>
        <p:nvSpPr>
          <p:cNvPr id="24" name="文本框 23">
            <a:extLst>
              <a:ext uri="{FF2B5EF4-FFF2-40B4-BE49-F238E27FC236}">
                <a16:creationId xmlns:a16="http://schemas.microsoft.com/office/drawing/2014/main" id="{9E1716B0-23CB-A24F-95E1-003D017A9EF3}"/>
              </a:ext>
            </a:extLst>
          </p:cNvPr>
          <p:cNvSpPr txBox="1"/>
          <p:nvPr/>
        </p:nvSpPr>
        <p:spPr>
          <a:xfrm>
            <a:off x="1531835" y="5416884"/>
            <a:ext cx="10164725" cy="5674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zh-CN" altLang="en-US" dirty="0">
                <a:solidFill>
                  <a:schemeClr val="bg1"/>
                </a:solidFill>
              </a:rPr>
              <a:t>Swift has the ease of use similar to Python but also has strong operating efficiency.</a:t>
            </a:r>
          </a:p>
        </p:txBody>
      </p:sp>
    </p:spTree>
    <p:extLst>
      <p:ext uri="{BB962C8B-B14F-4D97-AF65-F5344CB8AC3E}">
        <p14:creationId xmlns:p14="http://schemas.microsoft.com/office/powerpoint/2010/main" val="3372233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1381</Words>
  <Application>Microsoft Office PowerPoint</Application>
  <PresentationFormat>宽屏</PresentationFormat>
  <Paragraphs>127</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 Unicode MS</vt:lpstr>
      <vt:lpstr>Geomanist</vt:lpstr>
      <vt:lpstr>SF Pro Display</vt:lpstr>
      <vt:lpstr>等线</vt:lpstr>
      <vt:lpstr>等线 Light</vt:lpstr>
      <vt:lpstr>造字工房悦黑（非商用）常规体</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Zihao</dc:creator>
  <cp:lastModifiedBy>万 思桐</cp:lastModifiedBy>
  <cp:revision>4</cp:revision>
  <dcterms:created xsi:type="dcterms:W3CDTF">2021-11-02T19:17:36Z</dcterms:created>
  <dcterms:modified xsi:type="dcterms:W3CDTF">2021-11-03T00:53:14Z</dcterms:modified>
</cp:coreProperties>
</file>