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44" r:id="rId2"/>
    <p:sldId id="345" r:id="rId3"/>
    <p:sldId id="346" r:id="rId4"/>
    <p:sldId id="347" r:id="rId5"/>
    <p:sldId id="348" r:id="rId6"/>
    <p:sldId id="349" r:id="rId7"/>
    <p:sldId id="350" r:id="rId8"/>
    <p:sldId id="351" r:id="rId9"/>
    <p:sldId id="353" r:id="rId10"/>
    <p:sldId id="354" r:id="rId11"/>
    <p:sldId id="360" r:id="rId12"/>
    <p:sldId id="361" r:id="rId13"/>
    <p:sldId id="362" r:id="rId14"/>
    <p:sldId id="355" r:id="rId15"/>
    <p:sldId id="356" r:id="rId16"/>
    <p:sldId id="357" r:id="rId17"/>
    <p:sldId id="358" r:id="rId18"/>
    <p:sldId id="35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26"/>
  </p:normalViewPr>
  <p:slideViewPr>
    <p:cSldViewPr snapToGrid="0" snapToObjects="1">
      <p:cViewPr varScale="1">
        <p:scale>
          <a:sx n="121" d="100"/>
          <a:sy n="121"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4A0A6-68E0-B546-87B9-08831E2FA6BE}" type="datetimeFigureOut">
              <a:rPr kumimoji="1" lang="zh-CN" altLang="en-US" smtClean="0"/>
              <a:t>2021/11/2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C5BB3-9C58-E740-B7E9-95F479F31E3B}" type="slidenum">
              <a:rPr kumimoji="1" lang="zh-CN" altLang="en-US" smtClean="0"/>
              <a:t>‹#›</a:t>
            </a:fld>
            <a:endParaRPr kumimoji="1" lang="zh-CN" altLang="en-US"/>
          </a:p>
        </p:txBody>
      </p:sp>
    </p:spTree>
    <p:extLst>
      <p:ext uri="{BB962C8B-B14F-4D97-AF65-F5344CB8AC3E}">
        <p14:creationId xmlns:p14="http://schemas.microsoft.com/office/powerpoint/2010/main" val="368603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7916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1019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9610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9270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140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205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36703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96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4811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67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042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318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940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2584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6227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03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942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260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4F0CC-D65B-9243-B8EF-852BB6BD35B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E2F3B4D-E4B1-F145-AE7B-45327114F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66469E2-E09B-5848-8832-45E4BD869C2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33811765-1E3B-474B-B9D7-45331B0F9C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CEE250-9F92-D140-BA40-CB1B3D48B46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92596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3442-10B3-8945-8B9C-678A80A4533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B145888-577C-9C48-B606-ADF4B4A1E6C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FA41AFC-0436-3D43-8F95-911B514B9EB5}"/>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74A032C-F9BA-F443-A3B5-7D3BD03531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38C1A7-C477-4246-BA80-8870F115B90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309370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88849F-7B18-B541-9F8F-814CB17D3B2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67C06B8-52D7-8A4B-9244-3847CD17A5B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82C49ED-EF5E-F44A-BE18-2214198AAC2F}"/>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FED213FE-9587-104C-863B-BD027A22F9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80CF22-CDD4-4C47-8486-747F2AEEADF7}"/>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249984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708819"/>
            <a:ext cx="12192000" cy="6149181"/>
          </a:xfrm>
          <a:prstGeom prst="rect">
            <a:avLst/>
          </a:prstGeom>
        </p:spPr>
        <p:txBody>
          <a:bodyPr/>
          <a:lstStyle/>
          <a:p>
            <a:endParaRPr lang="zh-CN" altLang="en-US"/>
          </a:p>
        </p:txBody>
      </p:sp>
    </p:spTree>
    <p:extLst>
      <p:ext uri="{BB962C8B-B14F-4D97-AF65-F5344CB8AC3E}">
        <p14:creationId xmlns:p14="http://schemas.microsoft.com/office/powerpoint/2010/main" val="328125438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8C25-B476-5149-B611-02941C6DFD0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8399038-E919-0D49-AF8A-F24C89C0836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79C8AB-E4E6-BF41-9EF6-A300F241E23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40A660E2-94FB-0543-B027-B90002C328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342D02-C2B1-0449-BF6E-E9288E91DB1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6198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D1D0-7438-A648-9CB3-5C850CE4988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B063B92-4025-E94B-AA10-490305DE3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E4525C4-D6EC-2B4C-8261-69F11523E47A}"/>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A08CFF1F-A5C6-E84F-879E-9B4183F7AB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42DD61-2B51-5249-A88E-C6A6EC51BE5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3561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0FF89-01EE-6249-8940-6FF18CB21A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91B7B5-E79B-EB47-84DA-DBC3FDF641E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5243F69-135D-8744-BD6C-D82CA458619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7BC404A-2A04-3947-B4F3-BB485ED93AD6}"/>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34E98AE0-C9AD-0848-8F86-0EBFAB85436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92E13B3-5C11-1641-B0CE-48C5E14662EE}"/>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2178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F40FF-33DC-4145-A318-E2FD489E074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15B28A-2F60-1245-9BE2-FBA19667F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6EA2533-F430-994D-B824-E8FC30D7023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400854-D6A8-9740-812C-B6621EEB3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694A828-BA05-7E4A-90D5-51C3A9081A2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AAC6D81-3306-8142-AE98-4D39E1BA8C5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8" name="页脚占位符 7">
            <a:extLst>
              <a:ext uri="{FF2B5EF4-FFF2-40B4-BE49-F238E27FC236}">
                <a16:creationId xmlns:a16="http://schemas.microsoft.com/office/drawing/2014/main" id="{CF5FA561-5A54-7A49-915F-6F0CB4C450F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728057B-442A-6241-B940-1CAB0972AF7B}"/>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59206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ABA59-8D31-7B4C-91E0-0969EC56350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87CC398-B122-8D4D-82FB-493C24DC631D}"/>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4" name="页脚占位符 3">
            <a:extLst>
              <a:ext uri="{FF2B5EF4-FFF2-40B4-BE49-F238E27FC236}">
                <a16:creationId xmlns:a16="http://schemas.microsoft.com/office/drawing/2014/main" id="{5F65DEF0-C004-1649-9493-92090552DCC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AB50D3E-CD38-CA4E-A620-5B72C01651FC}"/>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9088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6AE15F-DDB2-0742-B5B7-F2538A680961}"/>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3" name="页脚占位符 2">
            <a:extLst>
              <a:ext uri="{FF2B5EF4-FFF2-40B4-BE49-F238E27FC236}">
                <a16:creationId xmlns:a16="http://schemas.microsoft.com/office/drawing/2014/main" id="{D56B1851-91FD-174E-BAF5-808ABC882EE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3EBBE1C-894C-4544-A485-1979D3AADBD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2617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D78D5-688E-9D49-981C-4A52B81725D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6A9DDA3-2A2C-DB49-ACE5-DE6CABEA9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418BC4B-C829-1A48-8DF0-2E0C971BA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7465999-758A-224F-A505-B9748A6A1BFC}"/>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8987058-71B9-0E4D-BD94-20B909E3E08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7D0A3FF-375B-744F-B6A5-061B0308FBC4}"/>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83585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FCC0-3D23-D042-8ACB-B862998B70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B611834-853F-8F4C-9D2B-059005E99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4701EA4-48F6-E34D-B5FF-F75FA8FB4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4C308E2-080E-C341-BE4E-1DD6233C3CF3}"/>
              </a:ext>
            </a:extLst>
          </p:cNvPr>
          <p:cNvSpPr>
            <a:spLocks noGrp="1"/>
          </p:cNvSpPr>
          <p:nvPr>
            <p:ph type="dt" sz="half" idx="10"/>
          </p:nvPr>
        </p:nvSpPr>
        <p:spPr/>
        <p:txBody>
          <a:bodyPr/>
          <a:lstStyle/>
          <a:p>
            <a:fld id="{FF206657-B917-2942-BEA4-EC3BBCE4B96A}" type="datetimeFigureOut">
              <a:rPr kumimoji="1" lang="zh-CN" altLang="en-US" smtClean="0"/>
              <a:t>2021/11/2</a:t>
            </a:fld>
            <a:endParaRPr kumimoji="1" lang="zh-CN" altLang="en-US"/>
          </a:p>
        </p:txBody>
      </p:sp>
      <p:sp>
        <p:nvSpPr>
          <p:cNvPr id="6" name="页脚占位符 5">
            <a:extLst>
              <a:ext uri="{FF2B5EF4-FFF2-40B4-BE49-F238E27FC236}">
                <a16:creationId xmlns:a16="http://schemas.microsoft.com/office/drawing/2014/main" id="{81527ABC-59B5-3F49-A292-624FA62E887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A555A1-2476-9544-BE43-7B269F38586A}"/>
              </a:ext>
            </a:extLst>
          </p:cNvPr>
          <p:cNvSpPr>
            <a:spLocks noGrp="1"/>
          </p:cNvSpPr>
          <p:nvPr>
            <p:ph type="sldNum" sz="quarter" idx="12"/>
          </p:nvPr>
        </p:nvSpPr>
        <p:spPr/>
        <p:txBody>
          <a:body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153179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942C9A-EFB6-B74F-AFF3-E82807AA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723D26-05B5-A246-A2DB-ACB030298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A07253-1EF7-A943-815D-49ED3631D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06657-B917-2942-BEA4-EC3BBCE4B96A}" type="datetimeFigureOut">
              <a:rPr kumimoji="1" lang="zh-CN" altLang="en-US" smtClean="0"/>
              <a:t>2021/11/2</a:t>
            </a:fld>
            <a:endParaRPr kumimoji="1" lang="zh-CN" altLang="en-US"/>
          </a:p>
        </p:txBody>
      </p:sp>
      <p:sp>
        <p:nvSpPr>
          <p:cNvPr id="5" name="页脚占位符 4">
            <a:extLst>
              <a:ext uri="{FF2B5EF4-FFF2-40B4-BE49-F238E27FC236}">
                <a16:creationId xmlns:a16="http://schemas.microsoft.com/office/drawing/2014/main" id="{6C3F4758-E882-D947-A2B5-E82577930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3941DF0-DFDC-5A45-B4C9-D246CD13E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A0312-ABED-9F49-82AB-EA0FB91182F9}" type="slidenum">
              <a:rPr kumimoji="1" lang="zh-CN" altLang="en-US" smtClean="0"/>
              <a:t>‹#›</a:t>
            </a:fld>
            <a:endParaRPr kumimoji="1" lang="zh-CN" altLang="en-US"/>
          </a:p>
        </p:txBody>
      </p:sp>
    </p:spTree>
    <p:extLst>
      <p:ext uri="{BB962C8B-B14F-4D97-AF65-F5344CB8AC3E}">
        <p14:creationId xmlns:p14="http://schemas.microsoft.com/office/powerpoint/2010/main" val="96095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742383" y="1006896"/>
            <a:ext cx="2940228" cy="461665"/>
          </a:xfrm>
          <a:prstGeom prst="rect">
            <a:avLst/>
          </a:prstGeom>
          <a:noFill/>
        </p:spPr>
        <p:txBody>
          <a:bodyPr wrap="none" rtlCol="0">
            <a:spAutoFit/>
          </a:bodyPr>
          <a:lstStyle/>
          <a:p>
            <a:pPr algn="ctr"/>
            <a:r>
              <a:rPr lang="en-US" altLang="zh-CN" sz="2400" b="1" dirty="0">
                <a:solidFill>
                  <a:schemeClr val="bg1"/>
                </a:solidFill>
              </a:rPr>
              <a:t>Evaluation Criteria</a:t>
            </a:r>
            <a:endParaRPr lang="zh-CN" altLang="en-US" sz="2400" b="1" dirty="0">
              <a:solidFill>
                <a:schemeClr val="bg1"/>
              </a:solidFill>
            </a:endParaRPr>
          </a:p>
        </p:txBody>
      </p:sp>
      <p:sp>
        <p:nvSpPr>
          <p:cNvPr id="22" name="文本框 21">
            <a:extLst>
              <a:ext uri="{FF2B5EF4-FFF2-40B4-BE49-F238E27FC236}">
                <a16:creationId xmlns:a16="http://schemas.microsoft.com/office/drawing/2014/main" id="{05DF2EBF-FF07-4F2E-B4B7-CCB967583457}"/>
              </a:ext>
            </a:extLst>
          </p:cNvPr>
          <p:cNvSpPr txBox="1"/>
          <p:nvPr/>
        </p:nvSpPr>
        <p:spPr>
          <a:xfrm>
            <a:off x="604369" y="1724636"/>
            <a:ext cx="9044464"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Learning Materials: </a:t>
            </a:r>
            <a:r>
              <a:rPr lang="en-US" altLang="zh-CN" sz="2000" dirty="0">
                <a:solidFill>
                  <a:schemeClr val="bg1"/>
                </a:solidFill>
                <a:latin typeface="Times New Roman" panose="02020603050405020304" pitchFamily="18" charset="0"/>
                <a:cs typeface="Times New Roman" panose="02020603050405020304" pitchFamily="18" charset="0"/>
              </a:rPr>
              <a:t>The materials provided for learning a programming language</a:t>
            </a:r>
            <a:r>
              <a:rPr lang="en-US" altLang="zh-CN" sz="2000" b="0" i="0" dirty="0">
                <a:solidFill>
                  <a:schemeClr val="bg1"/>
                </a:solidFill>
                <a:effectLst/>
                <a:latin typeface="Times New Roman" panose="02020603050405020304" pitchFamily="18" charset="0"/>
                <a:cs typeface="Times New Roman" panose="02020603050405020304" pitchFamily="18" charset="0"/>
              </a:rPr>
              <a:t>.</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27B95DF7-7CB9-4457-8D8A-D4CE1F867D1F}"/>
              </a:ext>
            </a:extLst>
          </p:cNvPr>
          <p:cNvSpPr txBox="1"/>
          <p:nvPr/>
        </p:nvSpPr>
        <p:spPr>
          <a:xfrm>
            <a:off x="604367" y="6019779"/>
            <a:ext cx="1143507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2. Sources: </a:t>
            </a:r>
            <a:r>
              <a:rPr lang="en-US" altLang="zh-CN" sz="2000" dirty="0">
                <a:solidFill>
                  <a:schemeClr val="bg1"/>
                </a:solidFill>
                <a:latin typeface="Times New Roman" panose="02020603050405020304" pitchFamily="18" charset="0"/>
                <a:cs typeface="Times New Roman" panose="02020603050405020304" pitchFamily="18" charset="0"/>
              </a:rPr>
              <a:t>The sources that can be found such as projects, Overflow answers, etc.</a:t>
            </a:r>
          </a:p>
        </p:txBody>
      </p:sp>
      <p:sp>
        <p:nvSpPr>
          <p:cNvPr id="25" name="文本框 24">
            <a:extLst>
              <a:ext uri="{FF2B5EF4-FFF2-40B4-BE49-F238E27FC236}">
                <a16:creationId xmlns:a16="http://schemas.microsoft.com/office/drawing/2014/main" id="{E2D45646-A989-4B8B-823F-BC49C13D1B2C}"/>
              </a:ext>
            </a:extLst>
          </p:cNvPr>
          <p:cNvSpPr txBox="1"/>
          <p:nvPr/>
        </p:nvSpPr>
        <p:spPr>
          <a:xfrm>
            <a:off x="604367" y="2232576"/>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3. Data Types:</a:t>
            </a:r>
            <a:r>
              <a:rPr lang="en-US" altLang="zh-CN" sz="2000" dirty="0">
                <a:solidFill>
                  <a:schemeClr val="bg1"/>
                </a:solidFill>
                <a:latin typeface="Times New Roman" panose="02020603050405020304" pitchFamily="18" charset="0"/>
                <a:cs typeface="Times New Roman" panose="02020603050405020304" pitchFamily="18" charset="0"/>
              </a:rPr>
              <a:t> The presence of adequate facilities for defining data types and data structures in a language</a:t>
            </a:r>
          </a:p>
        </p:txBody>
      </p:sp>
      <p:sp>
        <p:nvSpPr>
          <p:cNvPr id="26" name="文本框 25">
            <a:extLst>
              <a:ext uri="{FF2B5EF4-FFF2-40B4-BE49-F238E27FC236}">
                <a16:creationId xmlns:a16="http://schemas.microsoft.com/office/drawing/2014/main" id="{B18A0AEC-5E34-4D21-91CD-DCD3341242FC}"/>
              </a:ext>
            </a:extLst>
          </p:cNvPr>
          <p:cNvSpPr txBox="1"/>
          <p:nvPr/>
        </p:nvSpPr>
        <p:spPr>
          <a:xfrm>
            <a:off x="604367" y="3009574"/>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4. Syntax Design: </a:t>
            </a:r>
            <a:r>
              <a:rPr lang="en-US" altLang="zh-CN" sz="2000" dirty="0">
                <a:solidFill>
                  <a:schemeClr val="bg1"/>
                </a:solidFill>
                <a:latin typeface="Times New Roman" panose="02020603050405020304" pitchFamily="18" charset="0"/>
                <a:cs typeface="Times New Roman" panose="02020603050405020304" pitchFamily="18" charset="0"/>
              </a:rPr>
              <a:t>The syntax, or form, of the elements of a language</a:t>
            </a:r>
          </a:p>
        </p:txBody>
      </p:sp>
      <p:sp>
        <p:nvSpPr>
          <p:cNvPr id="29" name="文本框 28">
            <a:extLst>
              <a:ext uri="{FF2B5EF4-FFF2-40B4-BE49-F238E27FC236}">
                <a16:creationId xmlns:a16="http://schemas.microsoft.com/office/drawing/2014/main" id="{8C07523B-3ED3-48B0-AC0F-24A2D1234080}"/>
              </a:ext>
            </a:extLst>
          </p:cNvPr>
          <p:cNvSpPr txBox="1"/>
          <p:nvPr/>
        </p:nvSpPr>
        <p:spPr>
          <a:xfrm>
            <a:off x="604364" y="3622341"/>
            <a:ext cx="1088631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5. Specialty: </a:t>
            </a:r>
            <a:r>
              <a:rPr lang="en-US" altLang="zh-CN" sz="2000" dirty="0">
                <a:solidFill>
                  <a:schemeClr val="bg1"/>
                </a:solidFill>
                <a:latin typeface="Times New Roman" panose="02020603050405020304" pitchFamily="18" charset="0"/>
                <a:cs typeface="Times New Roman" panose="02020603050405020304" pitchFamily="18" charset="0"/>
              </a:rPr>
              <a:t>The specialization of a programming language in a field.</a:t>
            </a:r>
          </a:p>
        </p:txBody>
      </p:sp>
      <p:sp>
        <p:nvSpPr>
          <p:cNvPr id="30" name="文本框 29">
            <a:extLst>
              <a:ext uri="{FF2B5EF4-FFF2-40B4-BE49-F238E27FC236}">
                <a16:creationId xmlns:a16="http://schemas.microsoft.com/office/drawing/2014/main" id="{91F9951F-F28C-4CB1-8BF8-64A879411234}"/>
              </a:ext>
            </a:extLst>
          </p:cNvPr>
          <p:cNvSpPr txBox="1"/>
          <p:nvPr/>
        </p:nvSpPr>
        <p:spPr>
          <a:xfrm>
            <a:off x="604364" y="5169055"/>
            <a:ext cx="10886313" cy="677108"/>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6. Exception Handling: </a:t>
            </a:r>
            <a:r>
              <a:rPr lang="en-US" altLang="zh-CN" b="0" i="0" dirty="0">
                <a:solidFill>
                  <a:schemeClr val="bg1"/>
                </a:solidFill>
                <a:effectLst/>
                <a:latin typeface="Times New Roman" panose="02020603050405020304" pitchFamily="18" charset="0"/>
                <a:cs typeface="Times New Roman" panose="02020603050405020304" pitchFamily="18" charset="0"/>
              </a:rPr>
              <a:t>The ability of a program to intercept run-time errors (as well as other unusual conditions detectable by the program), take corrective measures, and then continue is an obvious aid to reliability.</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E72F4099-4748-404C-B38D-2BAAEBB2BFB5}"/>
              </a:ext>
            </a:extLst>
          </p:cNvPr>
          <p:cNvSpPr txBox="1"/>
          <p:nvPr/>
        </p:nvSpPr>
        <p:spPr>
          <a:xfrm>
            <a:off x="604365" y="4353339"/>
            <a:ext cx="10886313" cy="707886"/>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7. Type Checking: </a:t>
            </a:r>
            <a:r>
              <a:rPr lang="en-US" altLang="zh-CN" sz="2000" dirty="0">
                <a:solidFill>
                  <a:schemeClr val="bg1"/>
                </a:solidFill>
                <a:latin typeface="Times New Roman" panose="02020603050405020304" pitchFamily="18" charset="0"/>
                <a:cs typeface="Times New Roman" panose="02020603050405020304" pitchFamily="18" charset="0"/>
              </a:rPr>
              <a:t>Type Checking is simply testing for type errors in a given program, either by the compiler or during program execution.</a:t>
            </a:r>
          </a:p>
        </p:txBody>
      </p:sp>
    </p:spTree>
    <p:extLst>
      <p:ext uri="{BB962C8B-B14F-4D97-AF65-F5344CB8AC3E}">
        <p14:creationId xmlns:p14="http://schemas.microsoft.com/office/powerpoint/2010/main" val="35300357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1531835" y="1653961"/>
            <a:ext cx="9609723" cy="222945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The core of Swift's grammar design is still OOP, but this does not prevent Swift's grammar from being strengthened in supporting POP and functional programming and even DSL. Furthermore, because of SDL features, Swift has gradually adapted to the development of declarative programming.</a:t>
            </a:r>
            <a:endParaRPr lang="zh-CN" altLang="en-US" dirty="0">
              <a:solidFill>
                <a:schemeClr val="bg1"/>
              </a:solidFill>
            </a:endParaRPr>
          </a:p>
        </p:txBody>
      </p:sp>
      <p:sp>
        <p:nvSpPr>
          <p:cNvPr id="12" name="文本框 11">
            <a:extLst>
              <a:ext uri="{FF2B5EF4-FFF2-40B4-BE49-F238E27FC236}">
                <a16:creationId xmlns:a16="http://schemas.microsoft.com/office/drawing/2014/main" id="{DE88CEBD-1406-1D4B-A712-41E5CC172303}"/>
              </a:ext>
            </a:extLst>
          </p:cNvPr>
          <p:cNvSpPr txBox="1"/>
          <p:nvPr/>
        </p:nvSpPr>
        <p:spPr>
          <a:xfrm>
            <a:off x="1531835" y="4626790"/>
            <a:ext cx="9284881" cy="56945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endParaRPr lang="zh-CN" altLang="en-US" dirty="0">
              <a:solidFill>
                <a:schemeClr val="bg1"/>
              </a:solidFill>
            </a:endParaRPr>
          </a:p>
        </p:txBody>
      </p:sp>
    </p:spTree>
    <p:extLst>
      <p:ext uri="{BB962C8B-B14F-4D97-AF65-F5344CB8AC3E}">
        <p14:creationId xmlns:p14="http://schemas.microsoft.com/office/powerpoint/2010/main" val="3048537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Learning Materials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C64C757-D156-6744-9050-07CD2B6322E8}"/>
              </a:ext>
            </a:extLst>
          </p:cNvPr>
          <p:cNvSpPr txBox="1"/>
          <p:nvPr/>
        </p:nvSpPr>
        <p:spPr>
          <a:xfrm>
            <a:off x="733745" y="1666762"/>
            <a:ext cx="10724510" cy="1123449"/>
          </a:xfrm>
          <a:prstGeom prst="rect">
            <a:avLst/>
          </a:prstGeom>
          <a:noFill/>
        </p:spPr>
        <p:txBody>
          <a:bodyPr wrap="square">
            <a:spAutoFit/>
          </a:bodyPr>
          <a:lstStyle/>
          <a:p>
            <a:pPr>
              <a:lnSpc>
                <a:spcPct val="200000"/>
              </a:lnSpc>
            </a:pPr>
            <a:r>
              <a:rPr lang="zh-CN" altLang="en-US" dirty="0">
                <a:solidFill>
                  <a:schemeClr val="bg1"/>
                </a:solidFill>
              </a:rPr>
              <a:t>Swift has a lot of learning resources, but most of them are online courses, and most of the textual information comes from its official documents.</a:t>
            </a: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5" y="2975611"/>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Data Types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33744" y="3656300"/>
            <a:ext cx="10724509" cy="1123449"/>
          </a:xfrm>
          <a:prstGeom prst="rect">
            <a:avLst/>
          </a:prstGeom>
          <a:noFill/>
        </p:spPr>
        <p:txBody>
          <a:bodyPr wrap="square">
            <a:spAutoFit/>
          </a:bodyPr>
          <a:lstStyle/>
          <a:p>
            <a:pPr>
              <a:lnSpc>
                <a:spcPct val="200000"/>
              </a:lnSpc>
            </a:pPr>
            <a:r>
              <a:rPr lang="zh-CN" altLang="en-US" dirty="0">
                <a:solidFill>
                  <a:schemeClr val="bg1"/>
                </a:solidFill>
              </a:rPr>
              <a:t>Swift provides programmers with a wealth of built-in and user-defined data types. There are eight commonly used data types: int, float, double, bool, string, charater, optional, tuples.</a:t>
            </a:r>
          </a:p>
        </p:txBody>
      </p:sp>
      <p:sp>
        <p:nvSpPr>
          <p:cNvPr id="23" name="文本框 22">
            <a:extLst>
              <a:ext uri="{FF2B5EF4-FFF2-40B4-BE49-F238E27FC236}">
                <a16:creationId xmlns:a16="http://schemas.microsoft.com/office/drawing/2014/main" id="{32A6BDA4-BEB4-154A-84DF-D3EA83435217}"/>
              </a:ext>
            </a:extLst>
          </p:cNvPr>
          <p:cNvSpPr txBox="1"/>
          <p:nvPr/>
        </p:nvSpPr>
        <p:spPr>
          <a:xfrm>
            <a:off x="733744" y="5672336"/>
            <a:ext cx="9940882" cy="569323"/>
          </a:xfrm>
          <a:prstGeom prst="rect">
            <a:avLst/>
          </a:prstGeom>
          <a:noFill/>
        </p:spPr>
        <p:txBody>
          <a:bodyPr wrap="square">
            <a:spAutoFit/>
          </a:bodyPr>
          <a:lstStyle/>
          <a:p>
            <a:pPr>
              <a:lnSpc>
                <a:spcPct val="200000"/>
              </a:lnSpc>
            </a:pPr>
            <a:r>
              <a:rPr lang="en-US" altLang="zh-CN" b="0" i="0" dirty="0">
                <a:solidFill>
                  <a:srgbClr val="F5F5F7"/>
                </a:solidFill>
                <a:effectLst/>
                <a:latin typeface="SF Pro Display"/>
              </a:rPr>
              <a:t>Writing Swift code is interactive and fun, the syntax is concise yet expressive</a:t>
            </a:r>
            <a:endParaRPr lang="zh-CN" altLang="en-US" dirty="0"/>
          </a:p>
        </p:txBody>
      </p:sp>
      <p:sp>
        <p:nvSpPr>
          <p:cNvPr id="24" name="文本框 23">
            <a:extLst>
              <a:ext uri="{FF2B5EF4-FFF2-40B4-BE49-F238E27FC236}">
                <a16:creationId xmlns:a16="http://schemas.microsoft.com/office/drawing/2014/main" id="{A0A9666D-5E82-D54A-8C05-3D317FE0FFCB}"/>
              </a:ext>
            </a:extLst>
          </p:cNvPr>
          <p:cNvSpPr txBox="1"/>
          <p:nvPr/>
        </p:nvSpPr>
        <p:spPr>
          <a:xfrm>
            <a:off x="733744" y="5020318"/>
            <a:ext cx="6097656"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Syntax Design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06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Specialty</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1C64C757-D156-6744-9050-07CD2B6322E8}"/>
              </a:ext>
            </a:extLst>
          </p:cNvPr>
          <p:cNvSpPr txBox="1"/>
          <p:nvPr/>
        </p:nvSpPr>
        <p:spPr>
          <a:xfrm>
            <a:off x="733745" y="1666762"/>
            <a:ext cx="10724510" cy="569451"/>
          </a:xfrm>
          <a:prstGeom prst="rect">
            <a:avLst/>
          </a:prstGeom>
          <a:noFill/>
        </p:spPr>
        <p:txBody>
          <a:bodyPr wrap="square">
            <a:spAutoFit/>
          </a:bodyPr>
          <a:lstStyle/>
          <a:p>
            <a:pPr>
              <a:lnSpc>
                <a:spcPct val="200000"/>
              </a:lnSpc>
            </a:pPr>
            <a:r>
              <a:rPr lang="en-US" altLang="zh-CN" dirty="0">
                <a:solidFill>
                  <a:schemeClr val="bg1"/>
                </a:solidFill>
              </a:rPr>
              <a:t>SWIFT is suitable for macOS, iOS, </a:t>
            </a:r>
            <a:r>
              <a:rPr lang="en-US" altLang="zh-CN" dirty="0" err="1">
                <a:solidFill>
                  <a:schemeClr val="bg1"/>
                </a:solidFill>
              </a:rPr>
              <a:t>watchOS</a:t>
            </a:r>
            <a:r>
              <a:rPr lang="en-US" altLang="zh-CN" dirty="0">
                <a:solidFill>
                  <a:schemeClr val="bg1"/>
                </a:solidFill>
              </a:rPr>
              <a:t> and Apple </a:t>
            </a:r>
            <a:r>
              <a:rPr lang="en-US" altLang="zh-CN" dirty="0" err="1">
                <a:solidFill>
                  <a:schemeClr val="bg1"/>
                </a:solidFill>
              </a:rPr>
              <a:t>tvOS</a:t>
            </a:r>
            <a:r>
              <a:rPr lang="en-US" altLang="zh-CN" dirty="0">
                <a:solidFill>
                  <a:schemeClr val="bg1"/>
                </a:solidFill>
              </a:rPr>
              <a:t>, etc.</a:t>
            </a:r>
            <a:endParaRPr lang="zh-CN" altLang="en-US" dirty="0">
              <a:solidFill>
                <a:schemeClr val="bg1"/>
              </a:solidFill>
            </a:endParaRP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4" y="2479792"/>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Type Checking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08189" y="3149214"/>
            <a:ext cx="10724509" cy="1677447"/>
          </a:xfrm>
          <a:prstGeom prst="rect">
            <a:avLst/>
          </a:prstGeom>
          <a:noFill/>
        </p:spPr>
        <p:txBody>
          <a:bodyPr wrap="square">
            <a:spAutoFit/>
          </a:bodyPr>
          <a:lstStyle/>
          <a:p>
            <a:pPr>
              <a:lnSpc>
                <a:spcPct val="200000"/>
              </a:lnSpc>
            </a:pPr>
            <a:r>
              <a:rPr lang="en-US" altLang="zh-CN" dirty="0">
                <a:solidFill>
                  <a:schemeClr val="bg1"/>
                </a:solidFill>
              </a:rPr>
              <a:t>SWIFT uses type conversion as a way to check instance types</a:t>
            </a:r>
          </a:p>
          <a:p>
            <a:pPr>
              <a:lnSpc>
                <a:spcPct val="200000"/>
              </a:lnSpc>
            </a:pPr>
            <a:r>
              <a:rPr lang="en-US" altLang="zh-CN" dirty="0">
                <a:solidFill>
                  <a:schemeClr val="bg1"/>
                </a:solidFill>
              </a:rPr>
              <a:t>Use the type check operator (is) to check whether an instance is of a certain subclass type. The type check operator returns true if the instance is of that subclass type and false if it’s not</a:t>
            </a:r>
            <a:r>
              <a:rPr lang="en-US" altLang="zh-CN" dirty="0"/>
              <a:t>.</a:t>
            </a:r>
          </a:p>
        </p:txBody>
      </p:sp>
      <p:sp>
        <p:nvSpPr>
          <p:cNvPr id="24" name="文本框 23">
            <a:extLst>
              <a:ext uri="{FF2B5EF4-FFF2-40B4-BE49-F238E27FC236}">
                <a16:creationId xmlns:a16="http://schemas.microsoft.com/office/drawing/2014/main" id="{A0A9666D-5E82-D54A-8C05-3D317FE0FFCB}"/>
              </a:ext>
            </a:extLst>
          </p:cNvPr>
          <p:cNvSpPr txBox="1"/>
          <p:nvPr/>
        </p:nvSpPr>
        <p:spPr>
          <a:xfrm>
            <a:off x="729713" y="5082111"/>
            <a:ext cx="6097656" cy="584775"/>
          </a:xfrm>
          <a:prstGeom prst="rect">
            <a:avLst/>
          </a:prstGeom>
          <a:noFill/>
        </p:spPr>
        <p:txBody>
          <a:bodyPr wrap="square">
            <a:spAutoFit/>
          </a:bodyPr>
          <a:lstStyle/>
          <a:p>
            <a:endParaRPr lang="zh-CN" alt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66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1" name="文本框 20">
            <a:extLst>
              <a:ext uri="{FF2B5EF4-FFF2-40B4-BE49-F238E27FC236}">
                <a16:creationId xmlns:a16="http://schemas.microsoft.com/office/drawing/2014/main" id="{30A9FE50-905B-8647-B598-06D8DB4ADEC6}"/>
              </a:ext>
            </a:extLst>
          </p:cNvPr>
          <p:cNvSpPr txBox="1"/>
          <p:nvPr/>
        </p:nvSpPr>
        <p:spPr>
          <a:xfrm>
            <a:off x="733745" y="1374374"/>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Exception Handling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80534377-8FF7-CE49-AB07-239ECB4517DB}"/>
              </a:ext>
            </a:extLst>
          </p:cNvPr>
          <p:cNvSpPr txBox="1"/>
          <p:nvPr/>
        </p:nvSpPr>
        <p:spPr>
          <a:xfrm>
            <a:off x="733744" y="2132603"/>
            <a:ext cx="10724509" cy="2231316"/>
          </a:xfrm>
          <a:prstGeom prst="rect">
            <a:avLst/>
          </a:prstGeom>
          <a:noFill/>
        </p:spPr>
        <p:txBody>
          <a:bodyPr wrap="square">
            <a:spAutoFit/>
          </a:bodyPr>
          <a:lstStyle/>
          <a:p>
            <a:pPr>
              <a:lnSpc>
                <a:spcPct val="200000"/>
              </a:lnSpc>
            </a:pPr>
            <a:r>
              <a:rPr lang="en-US" altLang="zh-CN" dirty="0">
                <a:solidFill>
                  <a:schemeClr val="bg1"/>
                </a:solidFill>
              </a:rPr>
              <a:t>Swift provides first-class support for throwing, catching, propagating and manipulating recoverable errors at runtime.</a:t>
            </a:r>
            <a:r>
              <a:rPr lang="en-US" altLang="zh-CN" dirty="0"/>
              <a:t> </a:t>
            </a:r>
            <a:r>
              <a:rPr lang="en-US" altLang="zh-CN" dirty="0">
                <a:solidFill>
                  <a:schemeClr val="bg1"/>
                </a:solidFill>
              </a:rPr>
              <a:t>There are four ways to handle errors in Swift. You can propagate the error from a function to the code that calls that function, handle the error using a do-catch statement, handle the error as an optional value, or assert that the error will not occur. </a:t>
            </a:r>
          </a:p>
        </p:txBody>
      </p:sp>
      <p:sp>
        <p:nvSpPr>
          <p:cNvPr id="16" name="文本框 15">
            <a:extLst>
              <a:ext uri="{FF2B5EF4-FFF2-40B4-BE49-F238E27FC236}">
                <a16:creationId xmlns:a16="http://schemas.microsoft.com/office/drawing/2014/main" id="{D6B141A5-C454-654C-94E8-3ECAB5B734BA}"/>
              </a:ext>
            </a:extLst>
          </p:cNvPr>
          <p:cNvSpPr txBox="1"/>
          <p:nvPr/>
        </p:nvSpPr>
        <p:spPr>
          <a:xfrm>
            <a:off x="733745" y="4637501"/>
            <a:ext cx="6177168" cy="584775"/>
          </a:xfrm>
          <a:prstGeom prst="rect">
            <a:avLst/>
          </a:prstGeom>
          <a:noFill/>
        </p:spPr>
        <p:txBody>
          <a:bodyPr wrap="square">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Sources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FC5D1EA1-492D-8E49-892C-71A7958914FE}"/>
              </a:ext>
            </a:extLst>
          </p:cNvPr>
          <p:cNvSpPr txBox="1"/>
          <p:nvPr/>
        </p:nvSpPr>
        <p:spPr>
          <a:xfrm>
            <a:off x="733744" y="5537810"/>
            <a:ext cx="10278813" cy="369332"/>
          </a:xfrm>
          <a:prstGeom prst="rect">
            <a:avLst/>
          </a:prstGeom>
          <a:noFill/>
        </p:spPr>
        <p:txBody>
          <a:bodyPr wrap="square">
            <a:spAutoFit/>
          </a:bodyPr>
          <a:lstStyle/>
          <a:p>
            <a:r>
              <a:rPr lang="en-US" altLang="zh-CN" dirty="0">
                <a:solidFill>
                  <a:schemeClr val="bg1"/>
                </a:solidFill>
              </a:rPr>
              <a:t>Swift has a lot of resources, such as:</a:t>
            </a:r>
            <a:r>
              <a:rPr lang="zh-CN" altLang="en-US" dirty="0">
                <a:solidFill>
                  <a:schemeClr val="bg1"/>
                </a:solidFill>
              </a:rPr>
              <a:t> Swift has 221,423 repository results in GitHub</a:t>
            </a:r>
          </a:p>
        </p:txBody>
      </p:sp>
    </p:spTree>
    <p:extLst>
      <p:ext uri="{BB962C8B-B14F-4D97-AF65-F5344CB8AC3E}">
        <p14:creationId xmlns:p14="http://schemas.microsoft.com/office/powerpoint/2010/main" val="160294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Objective of the Project</a:t>
            </a:r>
          </a:p>
          <a:p>
            <a:pPr defTabSz="292100">
              <a:defRPr sz="1800" spc="0">
                <a:solidFill>
                  <a:srgbClr val="000000"/>
                </a:solidFill>
              </a:defRPr>
            </a:pPr>
            <a:endParaRPr lang="en-US" altLang="zh-CN" sz="2000"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5457286" y="1836913"/>
            <a:ext cx="515302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Objective of the Project</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5556250" y="2932113"/>
            <a:ext cx="4954270" cy="253301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2000" kern="0" dirty="0">
                <a:solidFill>
                  <a:schemeClr val="bg1"/>
                </a:solidFill>
              </a:rPr>
              <a:t>Our project is going to be a To-Do List app, which can be installed and used on Apple devices. This app will complete the basic functions of which a basic To-Do List app has. </a:t>
            </a:r>
          </a:p>
          <a:p>
            <a:pPr defTabSz="292100">
              <a:defRPr sz="1800">
                <a:solidFill>
                  <a:srgbClr val="000000"/>
                </a:solidFill>
              </a:defRPr>
            </a:pPr>
            <a:endParaRPr lang="en-US" sz="2000" kern="0" dirty="0">
              <a:solidFill>
                <a:schemeClr val="bg1"/>
              </a:solidFill>
            </a:endParaRPr>
          </a:p>
          <a:p>
            <a:pPr defTabSz="292100">
              <a:defRPr sz="1800">
                <a:solidFill>
                  <a:srgbClr val="000000"/>
                </a:solidFill>
              </a:defRPr>
            </a:pPr>
            <a:r>
              <a:rPr lang="en-US" sz="2000" kern="0" dirty="0">
                <a:solidFill>
                  <a:schemeClr val="bg1"/>
                </a:solidFill>
              </a:rPr>
              <a:t>Users can easily use this app to organize and manage their events.</a:t>
            </a:r>
          </a:p>
        </p:txBody>
      </p:sp>
    </p:spTree>
    <p:extLst>
      <p:ext uri="{BB962C8B-B14F-4D97-AF65-F5344CB8AC3E}">
        <p14:creationId xmlns:p14="http://schemas.microsoft.com/office/powerpoint/2010/main" val="232514366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8648"/>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Constraints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25076" y="1524493"/>
            <a:ext cx="2508885" cy="624840"/>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Constraints</a:t>
            </a: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962525" y="2178685"/>
            <a:ext cx="6038850" cy="3471545"/>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Events on different dates are not classified in the project at present, that is, there is no function to display events under different date classifications.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There is no custom event priority function in the project at present.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The project does not have the function of creating different file lists at present. All events will be on one list.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The project does not provide font size, text type, and other various editing options in the editing interface at present.</a:t>
            </a:r>
            <a:endParaRPr lang="zh-CN" altLang="en-US" sz="1700" kern="0" dirty="0">
              <a:solidFill>
                <a:schemeClr val="bg1"/>
              </a:solidFill>
            </a:endParaRPr>
          </a:p>
        </p:txBody>
      </p:sp>
    </p:spTree>
    <p:extLst>
      <p:ext uri="{BB962C8B-B14F-4D97-AF65-F5344CB8AC3E}">
        <p14:creationId xmlns:p14="http://schemas.microsoft.com/office/powerpoint/2010/main" val="3800103770"/>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20713"/>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2000" dirty="0"/>
              <a:t>Features</a:t>
            </a:r>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7140671" y="1523212"/>
            <a:ext cx="2005742" cy="626133"/>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3600" dirty="0">
                <a:solidFill>
                  <a:schemeClr val="bg1"/>
                </a:solidFill>
              </a:rPr>
              <a:t>Features</a:t>
            </a:r>
            <a:endParaRPr sz="33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7166557" y="214934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4263120" y="2397614"/>
            <a:ext cx="7632240" cy="3734677"/>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1) The main interface is a list of things to do, listing memorandum event titles, such as birthday, travel, shopping, etc. The main functions are to add events and delete events;</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2) Add an event on the main interface, enter the blank text editing view on the next page, save and return after editing the event;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3) Delete events on the main interface;</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4) After each event title is clicked, you can enter the next page view, which is a text editable view, which records the specific things to be done, and can be modified, saved and exited;</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5) Time reminder, event can set reminder time, reminder times, etc.</a:t>
            </a:r>
            <a:endParaRPr sz="1700" kern="0" dirty="0">
              <a:solidFill>
                <a:schemeClr val="bg1"/>
              </a:solidFill>
            </a:endParaRPr>
          </a:p>
        </p:txBody>
      </p:sp>
    </p:spTree>
    <p:extLst>
      <p:ext uri="{BB962C8B-B14F-4D97-AF65-F5344CB8AC3E}">
        <p14:creationId xmlns:p14="http://schemas.microsoft.com/office/powerpoint/2010/main" val="42517164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1" y="708819"/>
            <a:ext cx="12192001"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Technology that will be used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sp>
        <p:nvSpPr>
          <p:cNvPr id="7" name="Shape 370"/>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defTabSz="292100">
              <a:defRPr spc="0">
                <a:solidFill>
                  <a:srgbClr val="000000"/>
                </a:solidFill>
              </a:defRPr>
            </a:pPr>
            <a:r>
              <a:rPr sz="900" kern="0" spc="108"/>
              <a:t>BECIK,INC // Presentation Title Goes Here</a:t>
            </a:r>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4446795"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Technology that will be used</a:t>
            </a:r>
            <a:endParaRPr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62046" y="321298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830716" y="3530404"/>
            <a:ext cx="4492813" cy="268823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Main UI: Table View and Navigation Controller</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Table View: Display the list, is the view of the do to list</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Navigation Controller: handles the mobile switching relationship between the view layers, with a navigation title and a return button at the top</a:t>
            </a:r>
            <a:endParaRPr sz="1700" kern="0" dirty="0">
              <a:solidFill>
                <a:schemeClr val="bg1"/>
              </a:solidFill>
            </a:endParaRPr>
          </a:p>
        </p:txBody>
      </p:sp>
    </p:spTree>
    <p:extLst>
      <p:ext uri="{BB962C8B-B14F-4D97-AF65-F5344CB8AC3E}">
        <p14:creationId xmlns:p14="http://schemas.microsoft.com/office/powerpoint/2010/main" val="3282086057"/>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908" b="9908"/>
          <a:stretch>
            <a:fillRect/>
          </a:stretch>
        </p:blipFill>
        <p:spPr/>
      </p:pic>
      <p:sp>
        <p:nvSpPr>
          <p:cNvPr id="4" name="矩形 3"/>
          <p:cNvSpPr/>
          <p:nvPr/>
        </p:nvSpPr>
        <p:spPr>
          <a:xfrm>
            <a:off x="0" y="707532"/>
            <a:ext cx="12192000" cy="6149181"/>
          </a:xfrm>
          <a:prstGeom prst="rect">
            <a:avLst/>
          </a:prstGeom>
          <a:solidFill>
            <a:srgbClr val="3A3E4E">
              <a:alpha val="9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defTabSz="292100" latinLnBrk="1" hangingPunct="0"/>
            <a:endParaRPr lang="zh-CN" altLang="en-US" sz="1200" kern="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5" name="Shape 354"/>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defTabSz="292100">
              <a:defRPr sz="1800" spc="0">
                <a:solidFill>
                  <a:srgbClr val="000000"/>
                </a:solidFill>
              </a:defRPr>
            </a:pPr>
            <a:r>
              <a:rPr lang="en-US" altLang="zh-CN" sz="1200" kern="0" spc="252" dirty="0"/>
              <a:t>SWIFT</a:t>
            </a:r>
            <a:r>
              <a:rPr lang="zh-CN" altLang="en-US" sz="1200" kern="0" spc="252" dirty="0"/>
              <a:t> </a:t>
            </a:r>
            <a:r>
              <a:rPr lang="en-US" altLang="zh-CN" sz="1200" kern="0" spc="252" dirty="0"/>
              <a:t>||</a:t>
            </a:r>
            <a:r>
              <a:rPr lang="zh-CN" altLang="en-US" sz="1200" kern="0" spc="252" dirty="0"/>
              <a:t>  </a:t>
            </a:r>
            <a:r>
              <a:rPr lang="en-US" altLang="zh-CN" sz="1800" dirty="0"/>
              <a:t>Where this project can be applied</a:t>
            </a:r>
            <a:endParaRPr lang="en-US" altLang="zh-CN" sz="2000" dirty="0"/>
          </a:p>
          <a:p>
            <a:pPr defTabSz="292100">
              <a:defRPr sz="1800" spc="0">
                <a:solidFill>
                  <a:srgbClr val="000000"/>
                </a:solidFill>
              </a:defRPr>
            </a:pPr>
            <a:endParaRPr sz="1200" kern="0" spc="252" dirty="0"/>
          </a:p>
        </p:txBody>
      </p:sp>
      <p:sp>
        <p:nvSpPr>
          <p:cNvPr id="6" name="Shape 369"/>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defTabSz="292100">
              <a:defRPr sz="1800" spc="0">
                <a:solidFill>
                  <a:srgbClr val="000000"/>
                </a:solidFill>
              </a:defRPr>
            </a:pPr>
            <a:endParaRPr sz="2100" kern="0" dirty="0"/>
          </a:p>
        </p:txBody>
      </p:sp>
      <p:pic>
        <p:nvPicPr>
          <p:cNvPr id="9" name="Picture 22"/>
          <p:cNvPicPr>
            <a:picLocks noChangeAspect="1"/>
          </p:cNvPicPr>
          <p:nvPr/>
        </p:nvPicPr>
        <p:blipFill>
          <a:blip r:embed="rId4"/>
          <a:stretch>
            <a:fillRect/>
          </a:stretch>
        </p:blipFill>
        <p:spPr>
          <a:xfrm>
            <a:off x="296640" y="1112033"/>
            <a:ext cx="4114800" cy="3613150"/>
          </a:xfrm>
          <a:prstGeom prst="rect">
            <a:avLst/>
          </a:prstGeom>
        </p:spPr>
      </p:pic>
      <p:sp>
        <p:nvSpPr>
          <p:cNvPr id="10" name="Shape 355"/>
          <p:cNvSpPr/>
          <p:nvPr/>
        </p:nvSpPr>
        <p:spPr>
          <a:xfrm>
            <a:off x="6830716" y="2471259"/>
            <a:ext cx="5241821" cy="456856"/>
          </a:xfrm>
          <a:prstGeom prst="rect">
            <a:avLst/>
          </a:prstGeom>
          <a:ln w="12700">
            <a:miter lim="400000"/>
          </a:ln>
        </p:spPr>
        <p:txBody>
          <a:bodyPr wrap="none" lIns="35719" tIns="35719" rIns="35719" bIns="35719" anchor="ctr">
            <a:spAutoFit/>
          </a:bodyPr>
          <a:lstStyle>
            <a:lvl1pPr>
              <a:defRPr>
                <a:solidFill>
                  <a:srgbClr val="FFFFFF"/>
                </a:solidFill>
              </a:defRPr>
            </a:lvl1pPr>
          </a:lstStyle>
          <a:p>
            <a:pPr defTabSz="292100">
              <a:defRPr sz="1800">
                <a:solidFill>
                  <a:srgbClr val="000000"/>
                </a:solidFill>
              </a:defRPr>
            </a:pPr>
            <a:r>
              <a:rPr lang="en-US" altLang="zh-CN" sz="2500" dirty="0">
                <a:solidFill>
                  <a:schemeClr val="bg1"/>
                </a:solidFill>
              </a:rPr>
              <a:t>Where this project can be applied</a:t>
            </a:r>
            <a:endParaRPr lang="zh-CN" altLang="en-US" sz="2500" kern="0" dirty="0">
              <a:solidFill>
                <a:schemeClr val="bg1"/>
              </a:solidFill>
              <a:latin typeface="造字工房悦黑（非商用）常规体" pitchFamily="50" charset="-122"/>
              <a:ea typeface="造字工房悦黑（非商用）常规体" pitchFamily="50" charset="-122"/>
              <a:cs typeface="Open Sans Light" panose="020B0306030504020204"/>
              <a:sym typeface="Open Sans Light" panose="020B0306030504020204"/>
            </a:endParaRPr>
          </a:p>
        </p:txBody>
      </p:sp>
      <p:sp>
        <p:nvSpPr>
          <p:cNvPr id="11" name="Shape 356"/>
          <p:cNvSpPr/>
          <p:nvPr/>
        </p:nvSpPr>
        <p:spPr>
          <a:xfrm>
            <a:off x="6830716" y="2908224"/>
            <a:ext cx="481395" cy="1"/>
          </a:xfrm>
          <a:prstGeom prst="line">
            <a:avLst/>
          </a:prstGeom>
          <a:ln w="25400">
            <a:solidFill>
              <a:srgbClr val="EFFEF6">
                <a:alpha val="20337"/>
              </a:srgbClr>
            </a:solidFill>
            <a:miter lim="400000"/>
          </a:ln>
        </p:spPr>
        <p:txBody>
          <a:bodyPr lIns="0" tIns="0" rIns="0" bIns="0" anchor="ctr"/>
          <a:lstStyle/>
          <a:p>
            <a:pPr defTabSz="292100">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sz="1200" kern="0" dirty="0">
              <a:solidFill>
                <a:srgbClr val="767982"/>
              </a:solidFill>
              <a:latin typeface="Open Sans" panose="020B0606030504020204"/>
              <a:ea typeface="Open Sans" panose="020B0606030504020204"/>
              <a:cs typeface="Open Sans" panose="020B0606030504020204"/>
              <a:sym typeface="Open Sans" panose="020B0606030504020204"/>
            </a:endParaRPr>
          </a:p>
        </p:txBody>
      </p:sp>
      <p:sp>
        <p:nvSpPr>
          <p:cNvPr id="12" name="Shape 357"/>
          <p:cNvSpPr/>
          <p:nvPr/>
        </p:nvSpPr>
        <p:spPr>
          <a:xfrm>
            <a:off x="6787028" y="3242060"/>
            <a:ext cx="4670256" cy="2688236"/>
          </a:xfrm>
          <a:prstGeom prst="rect">
            <a:avLst/>
          </a:prstGeom>
          <a:ln w="12700">
            <a:miter lim="400000"/>
          </a:ln>
        </p:spPr>
        <p:txBody>
          <a:bodyPr wrap="square" lIns="35719" tIns="35719" rIns="35719" bIns="35719" anchor="ctr">
            <a:spAutoFit/>
          </a:bodyPr>
          <a:lstStyle>
            <a:lvl1pPr>
              <a:defRPr sz="2400">
                <a:solidFill>
                  <a:srgbClr val="D0D4E5"/>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r>
              <a:rPr lang="en-US" sz="1700" kern="0" dirty="0">
                <a:solidFill>
                  <a:schemeClr val="bg1"/>
                </a:solidFill>
              </a:rPr>
              <a:t>To-do-list app can organize your work and life arrangements, and users can record important things and schedules that need to be done every day.</a:t>
            </a:r>
          </a:p>
          <a:p>
            <a:pPr defTabSz="292100">
              <a:defRPr sz="1800">
                <a:solidFill>
                  <a:srgbClr val="000000"/>
                </a:solidFill>
              </a:defRPr>
            </a:pPr>
            <a:endParaRPr lang="en-US" sz="1700" kern="0" dirty="0">
              <a:solidFill>
                <a:schemeClr val="bg1"/>
              </a:solidFill>
            </a:endParaRPr>
          </a:p>
          <a:p>
            <a:pPr defTabSz="292100">
              <a:defRPr sz="1800">
                <a:solidFill>
                  <a:srgbClr val="000000"/>
                </a:solidFill>
              </a:defRPr>
            </a:pPr>
            <a:r>
              <a:rPr lang="en-US" sz="1700" kern="0" dirty="0">
                <a:solidFill>
                  <a:schemeClr val="bg1"/>
                </a:solidFill>
              </a:rPr>
              <a:t>It supports timed reminders, can classify and color the memos, multiple sorting methods, record your things anytime and anywhere, and can also be used to record meaningful things that happen on a certain day.</a:t>
            </a:r>
            <a:endParaRPr sz="1700" kern="0" dirty="0">
              <a:solidFill>
                <a:schemeClr val="bg1"/>
              </a:solidFill>
            </a:endParaRPr>
          </a:p>
        </p:txBody>
      </p:sp>
      <p:sp>
        <p:nvSpPr>
          <p:cNvPr id="14" name="Shape 359"/>
          <p:cNvSpPr/>
          <p:nvPr/>
        </p:nvSpPr>
        <p:spPr>
          <a:xfrm>
            <a:off x="7140671" y="5275895"/>
            <a:ext cx="72200" cy="233718"/>
          </a:xfrm>
          <a:prstGeom prst="rect">
            <a:avLst/>
          </a:prstGeom>
          <a:ln w="12700">
            <a:miter lim="400000"/>
          </a:ln>
        </p:spPr>
        <p:txBody>
          <a:bodyPr wrap="none" lIns="35719" tIns="35719" rIns="35719" bIns="35719" anchor="ctr">
            <a:spAutoFit/>
          </a:bodyPr>
          <a:lstStyle>
            <a:lvl1pPr>
              <a:defRPr sz="2100">
                <a:solidFill>
                  <a:srgbClr val="FFFFFF"/>
                </a:solidFill>
                <a:latin typeface="Open Sans" panose="020B0606030504020204"/>
                <a:ea typeface="Open Sans" panose="020B0606030504020204"/>
                <a:cs typeface="Open Sans" panose="020B0606030504020204"/>
                <a:sym typeface="Open Sans" panose="020B0606030504020204"/>
              </a:defRPr>
            </a:lvl1pPr>
          </a:lstStyle>
          <a:p>
            <a:pPr defTabSz="292100">
              <a:defRPr sz="1800">
                <a:solidFill>
                  <a:srgbClr val="000000"/>
                </a:solidFill>
              </a:defRPr>
            </a:pPr>
            <a:endParaRPr sz="1050" kern="0" dirty="0"/>
          </a:p>
        </p:txBody>
      </p:sp>
    </p:spTree>
    <p:extLst>
      <p:ext uri="{BB962C8B-B14F-4D97-AF65-F5344CB8AC3E}">
        <p14:creationId xmlns:p14="http://schemas.microsoft.com/office/powerpoint/2010/main" val="3314664156"/>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Learning Materials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672515"/>
            <a:ext cx="5715026"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tutorial books available</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5" y="4615693"/>
            <a:ext cx="708399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Number of learning courses on the internet.</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44104"/>
            <a:ext cx="6906314"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If there is official Documentation available.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6C564882-6AD8-487E-8042-9EA4BDAE1EB7}"/>
              </a:ext>
            </a:extLst>
          </p:cNvPr>
          <p:cNvSpPr txBox="1"/>
          <p:nvPr/>
        </p:nvSpPr>
        <p:spPr>
          <a:xfrm>
            <a:off x="733745" y="1944787"/>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11533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Data Types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8569"/>
            <a:ext cx="874438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How many data types a programming language provide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684478"/>
            <a:ext cx="834818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Whether the data types provided are comprehensive</a:t>
            </a:r>
            <a:endParaRPr lang="zh-CN" altLang="en-US" sz="2400" dirty="0">
              <a:solidFill>
                <a:schemeClr val="bg1"/>
              </a:solidFill>
            </a:endParaRPr>
          </a:p>
        </p:txBody>
      </p:sp>
      <p:sp>
        <p:nvSpPr>
          <p:cNvPr id="19" name="文本框 18">
            <a:extLst>
              <a:ext uri="{FF2B5EF4-FFF2-40B4-BE49-F238E27FC236}">
                <a16:creationId xmlns:a16="http://schemas.microsoft.com/office/drawing/2014/main" id="{8A1FECEE-2164-477D-818C-DED668157825}"/>
              </a:ext>
            </a:extLst>
          </p:cNvPr>
          <p:cNvSpPr txBox="1"/>
          <p:nvPr/>
        </p:nvSpPr>
        <p:spPr>
          <a:xfrm>
            <a:off x="733745"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0582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Syntax Design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72820"/>
            <a:ext cx="10749738"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Special words (while, class, for) provided in a programming language.</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828531"/>
            <a:ext cx="1013957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the designing statements corresponding to their meanings.</a:t>
            </a:r>
            <a:endParaRPr lang="zh-CN" altLang="en-US" sz="2400" dirty="0">
              <a:solidFill>
                <a:schemeClr val="bg1"/>
              </a:solidFill>
            </a:endParaRPr>
          </a:p>
        </p:txBody>
      </p:sp>
      <p:sp>
        <p:nvSpPr>
          <p:cNvPr id="19" name="文本框 18">
            <a:extLst>
              <a:ext uri="{FF2B5EF4-FFF2-40B4-BE49-F238E27FC236}">
                <a16:creationId xmlns:a16="http://schemas.microsoft.com/office/drawing/2014/main" id="{573F41E1-CA73-412E-A6CF-E260D1070FB3}"/>
              </a:ext>
            </a:extLst>
          </p:cNvPr>
          <p:cNvSpPr txBox="1"/>
          <p:nvPr/>
        </p:nvSpPr>
        <p:spPr>
          <a:xfrm>
            <a:off x="733745" y="202594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6797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Specialty</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765591"/>
            <a:ext cx="10350266"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Google search on how widely a programming language used in the certain industry.</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818921"/>
            <a:ext cx="10959219"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The degree of application of a programming language in a certain field</a:t>
            </a:r>
            <a:endParaRPr lang="zh-CN" altLang="en-US" sz="2400" dirty="0">
              <a:solidFill>
                <a:schemeClr val="bg1"/>
              </a:solidFill>
            </a:endParaRPr>
          </a:p>
        </p:txBody>
      </p:sp>
      <p:sp>
        <p:nvSpPr>
          <p:cNvPr id="19" name="文本框 18">
            <a:extLst>
              <a:ext uri="{FF2B5EF4-FFF2-40B4-BE49-F238E27FC236}">
                <a16:creationId xmlns:a16="http://schemas.microsoft.com/office/drawing/2014/main" id="{48E9EF85-6118-44FC-9563-4399BF3945F1}"/>
              </a:ext>
            </a:extLst>
          </p:cNvPr>
          <p:cNvSpPr txBox="1"/>
          <p:nvPr/>
        </p:nvSpPr>
        <p:spPr>
          <a:xfrm>
            <a:off x="733744" y="1956916"/>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42746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Type Checking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5" y="2816409"/>
            <a:ext cx="10671541"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test for type error in a given program.</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5" y="3938486"/>
            <a:ext cx="862287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chemeClr val="bg1"/>
                </a:solidFill>
              </a:rPr>
              <a:t>Does type checking occur at compile time or run time. </a:t>
            </a:r>
            <a:endParaRPr lang="zh-CN" altLang="en-US" sz="2400" dirty="0">
              <a:solidFill>
                <a:schemeClr val="bg1"/>
              </a:solidFill>
            </a:endParaRPr>
          </a:p>
        </p:txBody>
      </p:sp>
      <p:sp>
        <p:nvSpPr>
          <p:cNvPr id="19" name="文本框 18">
            <a:extLst>
              <a:ext uri="{FF2B5EF4-FFF2-40B4-BE49-F238E27FC236}">
                <a16:creationId xmlns:a16="http://schemas.microsoft.com/office/drawing/2014/main" id="{FA1D586C-561E-4640-BC9D-B85C1F5A4555}"/>
              </a:ext>
            </a:extLst>
          </p:cNvPr>
          <p:cNvSpPr txBox="1"/>
          <p:nvPr/>
        </p:nvSpPr>
        <p:spPr>
          <a:xfrm>
            <a:off x="733745" y="1948934"/>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0751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Exception Handling</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3" y="2773664"/>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methods of Exception Handling.</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3" y="3828542"/>
            <a:ext cx="1021434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Does a programming language provides user-customized Exception Handling.</a:t>
            </a:r>
            <a:endParaRPr lang="zh-CN" altLang="en-US" sz="2400" dirty="0">
              <a:solidFill>
                <a:schemeClr val="bg1"/>
              </a:solidFill>
            </a:endParaRPr>
          </a:p>
        </p:txBody>
      </p:sp>
      <p:sp>
        <p:nvSpPr>
          <p:cNvPr id="19" name="文本框 18">
            <a:extLst>
              <a:ext uri="{FF2B5EF4-FFF2-40B4-BE49-F238E27FC236}">
                <a16:creationId xmlns:a16="http://schemas.microsoft.com/office/drawing/2014/main" id="{B973E203-35DA-4DED-B767-987BD8BDB984}"/>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342898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08819"/>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7528"/>
            <a:ext cx="481395" cy="1"/>
          </a:xfrm>
          <a:prstGeom prst="line">
            <a:avLst/>
          </a:prstGeom>
          <a:ln w="25400">
            <a:solidFill>
              <a:srgbClr val="EFFEF6">
                <a:alpha val="20337"/>
              </a:srgbClr>
            </a:solidFill>
            <a:miter lim="400000"/>
          </a:ln>
        </p:spPr>
        <p:txBody>
          <a:bodyPr lIns="0" tIns="0" rIns="0" bIns="0" anchor="ctr"/>
          <a:lstStyle/>
          <a:p>
            <a:pPr marL="0" marR="0" lvl="0" indent="0" algn="ctr"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53637"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12" name="文本框 11">
            <a:extLst>
              <a:ext uri="{FF2B5EF4-FFF2-40B4-BE49-F238E27FC236}">
                <a16:creationId xmlns:a16="http://schemas.microsoft.com/office/drawing/2014/main" id="{D1C91699-76F9-4D53-A868-E9682DE1FECD}"/>
              </a:ext>
            </a:extLst>
          </p:cNvPr>
          <p:cNvSpPr txBox="1"/>
          <p:nvPr/>
        </p:nvSpPr>
        <p:spPr>
          <a:xfrm>
            <a:off x="733745" y="1135140"/>
            <a:ext cx="4369981" cy="584775"/>
          </a:xfrm>
          <a:prstGeom prst="rect">
            <a:avLst/>
          </a:prstGeom>
          <a:noFill/>
        </p:spPr>
        <p:txBody>
          <a:bodyPr wrap="square" rtlCol="0">
            <a:spAutoFit/>
          </a:bodyPr>
          <a:lstStyle/>
          <a:p>
            <a:r>
              <a:rPr lang="en-US" altLang="zh-CN" sz="3200" dirty="0">
                <a:solidFill>
                  <a:schemeClr val="bg1"/>
                </a:solidFill>
                <a:latin typeface="Times New Roman" panose="02020603050405020304" pitchFamily="18" charset="0"/>
                <a:cs typeface="Times New Roman" panose="02020603050405020304" pitchFamily="18" charset="0"/>
              </a:rPr>
              <a:t>Sources</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D9CACBA6-55A5-4DDA-A6A3-E5CC41085C12}"/>
              </a:ext>
            </a:extLst>
          </p:cNvPr>
          <p:cNvSpPr txBox="1"/>
          <p:nvPr/>
        </p:nvSpPr>
        <p:spPr>
          <a:xfrm>
            <a:off x="733744" y="2564632"/>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GitHub.</a:t>
            </a:r>
            <a:endParaRPr lang="zh-CN" altLang="en-US" sz="2400" dirty="0">
              <a:solidFill>
                <a:schemeClr val="bg1"/>
              </a:solidFill>
            </a:endParaRPr>
          </a:p>
        </p:txBody>
      </p:sp>
      <p:sp>
        <p:nvSpPr>
          <p:cNvPr id="17" name="文本框 16">
            <a:extLst>
              <a:ext uri="{FF2B5EF4-FFF2-40B4-BE49-F238E27FC236}">
                <a16:creationId xmlns:a16="http://schemas.microsoft.com/office/drawing/2014/main" id="{D92D6569-C6D5-4DB4-8BC1-7F0C7A829D85}"/>
              </a:ext>
            </a:extLst>
          </p:cNvPr>
          <p:cNvSpPr txBox="1"/>
          <p:nvPr/>
        </p:nvSpPr>
        <p:spPr>
          <a:xfrm>
            <a:off x="733744" y="4685529"/>
            <a:ext cx="10016633"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Google Search.</a:t>
            </a:r>
            <a:endParaRPr lang="zh-CN" altLang="en-US" sz="2400" dirty="0">
              <a:solidFill>
                <a:schemeClr val="bg1"/>
              </a:solidFill>
            </a:endParaRPr>
          </a:p>
        </p:txBody>
      </p:sp>
      <p:sp>
        <p:nvSpPr>
          <p:cNvPr id="18" name="文本框 17">
            <a:extLst>
              <a:ext uri="{FF2B5EF4-FFF2-40B4-BE49-F238E27FC236}">
                <a16:creationId xmlns:a16="http://schemas.microsoft.com/office/drawing/2014/main" id="{9F30C141-2ACD-4D2B-81A3-7FAC45D0BB4E}"/>
              </a:ext>
            </a:extLst>
          </p:cNvPr>
          <p:cNvSpPr txBox="1"/>
          <p:nvPr/>
        </p:nvSpPr>
        <p:spPr>
          <a:xfrm>
            <a:off x="733744" y="3632630"/>
            <a:ext cx="10831131"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bg1"/>
                </a:solidFill>
              </a:rPr>
              <a:t>Number of results for a programming language related content on Overflow community.</a:t>
            </a:r>
            <a:endParaRPr lang="zh-CN" altLang="en-US" sz="2400" dirty="0">
              <a:solidFill>
                <a:schemeClr val="bg1"/>
              </a:solidFill>
            </a:endParaRPr>
          </a:p>
        </p:txBody>
      </p:sp>
      <p:sp>
        <p:nvSpPr>
          <p:cNvPr id="2" name="文本框 1">
            <a:extLst>
              <a:ext uri="{FF2B5EF4-FFF2-40B4-BE49-F238E27FC236}">
                <a16:creationId xmlns:a16="http://schemas.microsoft.com/office/drawing/2014/main" id="{432177BE-D8E5-460B-BEF4-34ADB0D3B29D}"/>
              </a:ext>
            </a:extLst>
          </p:cNvPr>
          <p:cNvSpPr txBox="1"/>
          <p:nvPr/>
        </p:nvSpPr>
        <p:spPr>
          <a:xfrm>
            <a:off x="733744" y="1814030"/>
            <a:ext cx="2306018" cy="5136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pPr>
            <a:r>
              <a:rPr lang="en-US" altLang="zh-CN" sz="2400" dirty="0">
                <a:solidFill>
                  <a:schemeClr val="bg1"/>
                </a:solidFill>
                <a:sym typeface="Open Sans Light" panose="020B0306030504020204"/>
              </a:rPr>
              <a:t>Measure by:</a:t>
            </a:r>
            <a:endParaRPr lang="zh-CN" altLang="en-US" sz="2400" dirty="0">
              <a:solidFill>
                <a:schemeClr val="bg1"/>
              </a:solidFill>
              <a:sym typeface="Open Sans Light" panose="020B0306030504020204"/>
            </a:endParaRPr>
          </a:p>
        </p:txBody>
      </p:sp>
    </p:spTree>
    <p:extLst>
      <p:ext uri="{BB962C8B-B14F-4D97-AF65-F5344CB8AC3E}">
        <p14:creationId xmlns:p14="http://schemas.microsoft.com/office/powerpoint/2010/main" val="271459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2173" b="12173"/>
          <a:stretch>
            <a:fillRect/>
          </a:stretch>
        </p:blipFill>
        <p:spPr/>
      </p:pic>
      <p:pic>
        <p:nvPicPr>
          <p:cNvPr id="15" name="图片 14">
            <a:extLst>
              <a:ext uri="{FF2B5EF4-FFF2-40B4-BE49-F238E27FC236}">
                <a16:creationId xmlns:a16="http://schemas.microsoft.com/office/drawing/2014/main" id="{315F6553-858E-47B9-AF4A-EEEA81D4CCA9}"/>
              </a:ext>
            </a:extLst>
          </p:cNvPr>
          <p:cNvPicPr>
            <a:picLocks noChangeAspect="1"/>
          </p:cNvPicPr>
          <p:nvPr/>
        </p:nvPicPr>
        <p:blipFill>
          <a:blip r:embed="rId4"/>
          <a:stretch>
            <a:fillRect/>
          </a:stretch>
        </p:blipFill>
        <p:spPr>
          <a:xfrm>
            <a:off x="0" y="717698"/>
            <a:ext cx="12192000" cy="6202446"/>
          </a:xfrm>
          <a:prstGeom prst="rect">
            <a:avLst/>
          </a:prstGeom>
        </p:spPr>
      </p:pic>
      <p:sp>
        <p:nvSpPr>
          <p:cNvPr id="5" name="Shape 349"/>
          <p:cNvSpPr/>
          <p:nvPr/>
        </p:nvSpPr>
        <p:spPr>
          <a:xfrm>
            <a:off x="159583" y="6494164"/>
            <a:ext cx="5177394" cy="292101"/>
          </a:xfrm>
          <a:prstGeom prst="rect">
            <a:avLst/>
          </a:prstGeom>
          <a:ln w="12700">
            <a:miter lim="400000"/>
          </a:ln>
        </p:spPr>
        <p:txBody>
          <a:bodyPr lIns="25400" tIns="25400" rIns="25400" bIns="25400" anchor="ctr"/>
          <a:lstStyle>
            <a:lvl1pPr>
              <a:defRPr sz="1800" spc="215">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endParaRPr>
          </a:p>
        </p:txBody>
      </p:sp>
      <p:sp>
        <p:nvSpPr>
          <p:cNvPr id="6" name="Shape 350"/>
          <p:cNvSpPr/>
          <p:nvPr/>
        </p:nvSpPr>
        <p:spPr>
          <a:xfrm>
            <a:off x="6862046" y="6492894"/>
            <a:ext cx="5177394" cy="292101"/>
          </a:xfrm>
          <a:prstGeom prst="rect">
            <a:avLst/>
          </a:prstGeom>
          <a:ln w="12700">
            <a:miter lim="400000"/>
          </a:ln>
        </p:spPr>
        <p:txBody>
          <a:bodyPr lIns="25400" tIns="25400" rIns="25400" bIns="25400" anchor="ctr"/>
          <a:lstStyle>
            <a:lvl1pPr algn="r">
              <a:defRPr sz="1800" spc="215">
                <a:solidFill>
                  <a:srgbClr val="A6AAA9"/>
                </a:solidFill>
                <a:latin typeface="Geomanist"/>
                <a:ea typeface="Geomanist"/>
                <a:cs typeface="Geomanist"/>
                <a:sym typeface="Geomanist"/>
                <a:hlinkClick r:id="" action="ppaction://noaction"/>
              </a:defRPr>
            </a:lvl1pPr>
          </a:lstStyle>
          <a:p>
            <a:pPr marL="0" marR="0" lvl="0" indent="0" algn="r" defTabSz="292100" rtl="0" eaLnBrk="1" fontAlgn="auto" latinLnBrk="0" hangingPunct="1">
              <a:lnSpc>
                <a:spcPct val="100000"/>
              </a:lnSpc>
              <a:spcBef>
                <a:spcPts val="0"/>
              </a:spcBef>
              <a:spcAft>
                <a:spcPts val="0"/>
              </a:spcAft>
              <a:buClrTx/>
              <a:buSzTx/>
              <a:buFontTx/>
              <a:buNone/>
              <a:tabLst/>
              <a:defRPr spc="0">
                <a:solidFill>
                  <a:srgbClr val="000000"/>
                </a:solidFill>
              </a:defRPr>
            </a:pPr>
            <a:endParaRPr kumimoji="0" sz="900" b="0" i="0" u="none" strike="noStrike" kern="0" cap="none" spc="108" normalizeH="0" baseline="0" noProof="0" dirty="0">
              <a:ln>
                <a:noFill/>
              </a:ln>
              <a:solidFill>
                <a:srgbClr val="000000"/>
              </a:solidFill>
              <a:effectLst/>
              <a:uLnTx/>
              <a:uFillTx/>
              <a:latin typeface="Geomanist"/>
              <a:sym typeface="Geomanist"/>
              <a:hlinkClick r:id="" action="ppaction://noaction"/>
            </a:endParaRPr>
          </a:p>
        </p:txBody>
      </p:sp>
      <p:sp>
        <p:nvSpPr>
          <p:cNvPr id="9" name="Shape 334"/>
          <p:cNvSpPr/>
          <p:nvPr/>
        </p:nvSpPr>
        <p:spPr>
          <a:xfrm>
            <a:off x="5855302" y="1424316"/>
            <a:ext cx="481395" cy="1"/>
          </a:xfrm>
          <a:prstGeom prst="line">
            <a:avLst/>
          </a:prstGeom>
          <a:ln w="25400">
            <a:solidFill>
              <a:srgbClr val="EFFEF6">
                <a:alpha val="20337"/>
              </a:srgbClr>
            </a:solidFill>
            <a:miter lim="400000"/>
          </a:ln>
        </p:spPr>
        <p:txBody>
          <a:bodyPr lIns="0" tIns="0" rIns="0" bIns="0" anchor="ctr"/>
          <a:lstStyle/>
          <a:p>
            <a:pPr marL="0" marR="0" lvl="0" indent="0" algn="l" defTabSz="292100" rtl="0" eaLnBrk="1" fontAlgn="auto" latinLnBrk="0" hangingPunct="1">
              <a:lnSpc>
                <a:spcPct val="100000"/>
              </a:lnSpc>
              <a:spcBef>
                <a:spcPts val="0"/>
              </a:spcBef>
              <a:spcAft>
                <a:spcPts val="0"/>
              </a:spcAft>
              <a:buClrTx/>
              <a:buSzTx/>
              <a:buFontTx/>
              <a:buNone/>
              <a:tabLst/>
              <a:defRPr sz="2400">
                <a:solidFill>
                  <a:srgbClr val="767982"/>
                </a:solidFill>
                <a:latin typeface="Open Sans" panose="020B0606030504020204"/>
                <a:ea typeface="Open Sans" panose="020B0606030504020204"/>
                <a:cs typeface="Open Sans" panose="020B0606030504020204"/>
                <a:sym typeface="Open Sans" panose="020B0606030504020204"/>
              </a:defRPr>
            </a:pPr>
            <a:endParaRPr kumimoji="0" sz="1200" b="0" i="0" u="none" strike="noStrike" kern="0" cap="none" spc="0" normalizeH="0" baseline="0" noProof="0">
              <a:ln>
                <a:noFill/>
              </a:ln>
              <a:solidFill>
                <a:srgbClr val="767982"/>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13" name="Shape 315"/>
          <p:cNvSpPr/>
          <p:nvPr/>
        </p:nvSpPr>
        <p:spPr>
          <a:xfrm>
            <a:off x="902301" y="179717"/>
            <a:ext cx="5177395" cy="292101"/>
          </a:xfrm>
          <a:prstGeom prst="rect">
            <a:avLst/>
          </a:prstGeom>
          <a:ln w="12700">
            <a:miter lim="400000"/>
          </a:ln>
        </p:spPr>
        <p:txBody>
          <a:bodyPr lIns="25400" tIns="25400" rIns="25400" bIns="25400" anchor="ctr"/>
          <a:lstStyle>
            <a:lvl1pPr>
              <a:defRPr sz="2400" spc="504">
                <a:solidFill>
                  <a:srgbClr val="6B8896"/>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r>
              <a:rPr kumimoji="0" lang="en-US" sz="1200" b="0" i="0" u="none" strike="noStrike" kern="0" cap="none" spc="252" normalizeH="0" baseline="0" noProof="0" dirty="0">
                <a:ln>
                  <a:noFill/>
                </a:ln>
                <a:solidFill>
                  <a:srgbClr val="000000"/>
                </a:solidFill>
                <a:effectLst/>
                <a:uLnTx/>
                <a:uFillTx/>
                <a:latin typeface="Geomanist"/>
                <a:sym typeface="Geomanist"/>
              </a:rPr>
              <a:t>Swift</a:t>
            </a:r>
            <a:endParaRPr kumimoji="0" sz="1200" b="0" i="0" u="none" strike="noStrike" kern="0" cap="none" spc="252" normalizeH="0" baseline="0" noProof="0" dirty="0">
              <a:ln>
                <a:noFill/>
              </a:ln>
              <a:solidFill>
                <a:srgbClr val="000000"/>
              </a:solidFill>
              <a:effectLst/>
              <a:uLnTx/>
              <a:uFillTx/>
              <a:latin typeface="Geomanist"/>
              <a:sym typeface="Geomanist"/>
            </a:endParaRPr>
          </a:p>
        </p:txBody>
      </p:sp>
      <p:sp>
        <p:nvSpPr>
          <p:cNvPr id="14" name="Shape 327"/>
          <p:cNvSpPr/>
          <p:nvPr/>
        </p:nvSpPr>
        <p:spPr>
          <a:xfrm>
            <a:off x="11564876" y="128118"/>
            <a:ext cx="72200" cy="395301"/>
          </a:xfrm>
          <a:prstGeom prst="rect">
            <a:avLst/>
          </a:prstGeom>
          <a:ln w="12700">
            <a:miter lim="400000"/>
          </a:ln>
        </p:spPr>
        <p:txBody>
          <a:bodyPr wrap="none" lIns="35719" tIns="35719" rIns="35719" bIns="35719" anchor="ctr">
            <a:spAutoFit/>
          </a:bodyPr>
          <a:lstStyle>
            <a:lvl1pPr>
              <a:defRPr sz="4200" spc="0">
                <a:solidFill>
                  <a:srgbClr val="A6AAA9"/>
                </a:solidFill>
                <a:latin typeface="Geomanist"/>
                <a:ea typeface="Geomanist"/>
                <a:cs typeface="Geomanist"/>
                <a:sym typeface="Geomanist"/>
              </a:defRPr>
            </a:lvl1pPr>
          </a:lstStyle>
          <a:p>
            <a:pPr marL="0" marR="0" lvl="0" indent="0" algn="l" defTabSz="292100" rtl="0" eaLnBrk="1" fontAlgn="auto" latinLnBrk="0" hangingPunct="1">
              <a:lnSpc>
                <a:spcPct val="100000"/>
              </a:lnSpc>
              <a:spcBef>
                <a:spcPts val="0"/>
              </a:spcBef>
              <a:spcAft>
                <a:spcPts val="0"/>
              </a:spcAft>
              <a:buClrTx/>
              <a:buSzTx/>
              <a:buFontTx/>
              <a:buNone/>
              <a:tabLst/>
              <a:defRPr sz="1800" spc="0">
                <a:solidFill>
                  <a:srgbClr val="000000"/>
                </a:solidFill>
              </a:defRPr>
            </a:pPr>
            <a:endParaRPr kumimoji="0" sz="2100" b="0" i="0" u="none" strike="noStrike" kern="0" cap="none" spc="0" normalizeH="0" baseline="0" noProof="0" dirty="0">
              <a:ln>
                <a:noFill/>
              </a:ln>
              <a:solidFill>
                <a:srgbClr val="000000"/>
              </a:solidFill>
              <a:effectLst/>
              <a:uLnTx/>
              <a:uFillTx/>
              <a:latin typeface="Geomanist"/>
              <a:sym typeface="Geomanist"/>
            </a:endParaRPr>
          </a:p>
        </p:txBody>
      </p:sp>
      <p:sp>
        <p:nvSpPr>
          <p:cNvPr id="20" name="文本框 19">
            <a:extLst>
              <a:ext uri="{FF2B5EF4-FFF2-40B4-BE49-F238E27FC236}">
                <a16:creationId xmlns:a16="http://schemas.microsoft.com/office/drawing/2014/main" id="{A6386F9C-79CF-4452-A19B-AF02488F4FFA}"/>
              </a:ext>
            </a:extLst>
          </p:cNvPr>
          <p:cNvSpPr txBox="1"/>
          <p:nvPr/>
        </p:nvSpPr>
        <p:spPr>
          <a:xfrm>
            <a:off x="4366479" y="1006896"/>
            <a:ext cx="3692036" cy="461665"/>
          </a:xfrm>
          <a:prstGeom prst="rect">
            <a:avLst/>
          </a:prstGeom>
          <a:noFill/>
        </p:spPr>
        <p:txBody>
          <a:bodyPr wrap="none" rtlCol="0">
            <a:spAutoFit/>
          </a:bodyPr>
          <a:lstStyle/>
          <a:p>
            <a:pPr algn="ctr"/>
            <a:r>
              <a:rPr lang="en-US" altLang="zh-CN" sz="2400" b="1" dirty="0">
                <a:solidFill>
                  <a:schemeClr val="bg1"/>
                </a:solidFill>
              </a:rPr>
              <a:t>Evaluate swift language</a:t>
            </a:r>
            <a:endParaRPr lang="zh-CN" altLang="en-US" sz="2400" b="1" dirty="0">
              <a:solidFill>
                <a:schemeClr val="bg1"/>
              </a:solidFill>
            </a:endParaRPr>
          </a:p>
        </p:txBody>
      </p:sp>
      <p:sp>
        <p:nvSpPr>
          <p:cNvPr id="18" name="文本框 17">
            <a:extLst>
              <a:ext uri="{FF2B5EF4-FFF2-40B4-BE49-F238E27FC236}">
                <a16:creationId xmlns:a16="http://schemas.microsoft.com/office/drawing/2014/main" id="{9DCCEFDC-E5E3-C647-B594-A1FD446D8210}"/>
              </a:ext>
            </a:extLst>
          </p:cNvPr>
          <p:cNvSpPr txBox="1"/>
          <p:nvPr/>
        </p:nvSpPr>
        <p:spPr>
          <a:xfrm>
            <a:off x="831211" y="1836690"/>
            <a:ext cx="9609723" cy="38934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nSpc>
                <a:spcPct val="200000"/>
              </a:lnSpc>
            </a:pPr>
            <a:r>
              <a:rPr lang="en-US" altLang="zh-CN" dirty="0">
                <a:solidFill>
                  <a:schemeClr val="bg1"/>
                </a:solidFill>
              </a:rPr>
              <a:t>Swift combines the advantages of several mainstream languages very well:</a:t>
            </a:r>
          </a:p>
          <a:p>
            <a:pPr>
              <a:lnSpc>
                <a:spcPct val="200000"/>
              </a:lnSpc>
            </a:pPr>
            <a:r>
              <a:rPr lang="en-US" altLang="zh-CN" dirty="0">
                <a:solidFill>
                  <a:schemeClr val="bg1"/>
                </a:solidFill>
              </a:rPr>
              <a:t>Objective-C: runtime dynamic support, and a memory management model based on compile-time reference counting.</a:t>
            </a:r>
          </a:p>
          <a:p>
            <a:pPr>
              <a:lnSpc>
                <a:spcPct val="200000"/>
              </a:lnSpc>
            </a:pPr>
            <a:r>
              <a:rPr lang="en-US" altLang="zh-CN" dirty="0">
                <a:solidFill>
                  <a:schemeClr val="bg1"/>
                </a:solidFill>
              </a:rPr>
              <a:t>Ruby's flexible and elegant syntax.</a:t>
            </a:r>
          </a:p>
          <a:p>
            <a:pPr>
              <a:lnSpc>
                <a:spcPct val="200000"/>
              </a:lnSpc>
            </a:pPr>
            <a:r>
              <a:rPr lang="en-US" altLang="zh-CN" dirty="0">
                <a:solidFill>
                  <a:schemeClr val="bg1"/>
                </a:solidFill>
              </a:rPr>
              <a:t>C++ strict compile-time checking, C++ compile-time type inference, template (the reason we say template, not generic, is because Swift's paradigm implementation relies more on the compiler, unlike Java/C# Depends on runtime support).</a:t>
            </a:r>
            <a:endParaRPr lang="zh-CN" altLang="en-US" dirty="0">
              <a:solidFill>
                <a:schemeClr val="bg1"/>
              </a:solidFill>
            </a:endParaRPr>
          </a:p>
        </p:txBody>
      </p:sp>
    </p:spTree>
    <p:extLst>
      <p:ext uri="{BB962C8B-B14F-4D97-AF65-F5344CB8AC3E}">
        <p14:creationId xmlns:p14="http://schemas.microsoft.com/office/powerpoint/2010/main" val="3655443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1211</Words>
  <Application>Microsoft Macintosh PowerPoint</Application>
  <PresentationFormat>宽屏</PresentationFormat>
  <Paragraphs>114</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等线 Light</vt:lpstr>
      <vt:lpstr>造字工房悦黑（非商用）常规体</vt:lpstr>
      <vt:lpstr>Geomanist</vt:lpstr>
      <vt:lpstr>SF Pro Display</vt:lpstr>
      <vt:lpstr>Arial</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Zihao</dc:creator>
  <cp:lastModifiedBy>Adi, Sihan</cp:lastModifiedBy>
  <cp:revision>3</cp:revision>
  <dcterms:created xsi:type="dcterms:W3CDTF">2021-11-02T19:17:36Z</dcterms:created>
  <dcterms:modified xsi:type="dcterms:W3CDTF">2021-11-03T02:40:35Z</dcterms:modified>
</cp:coreProperties>
</file>