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3" r:id="rId3"/>
    <p:sldId id="275" r:id="rId4"/>
    <p:sldId id="274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2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265EF-DF43-44F0-84DF-8FCE87DAD1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一个类</a:t>
            </a:r>
            <a:r>
              <a:rPr lang="en-US" altLang="zh-CN" dirty="0"/>
              <a:t>C</a:t>
            </a:r>
            <a:r>
              <a:rPr lang="zh-CN" altLang="en-US" dirty="0"/>
              <a:t>语言的编译器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CC2770-DFDD-41C7-8D2B-914191C42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编译原理课程设计</a:t>
            </a:r>
          </a:p>
        </p:txBody>
      </p:sp>
    </p:spTree>
    <p:extLst>
      <p:ext uri="{BB962C8B-B14F-4D97-AF65-F5344CB8AC3E}">
        <p14:creationId xmlns:p14="http://schemas.microsoft.com/office/powerpoint/2010/main" val="1736217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33D1C-4AF2-4121-ABB2-BFBEB1AA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CE2BA-963C-40EC-A6B9-05D057E47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dirty="0"/>
              <a:t>关键字</a:t>
            </a:r>
            <a:endParaRPr lang="en-US" altLang="zh-CN" sz="3200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{L}({L}|{D})*				//</a:t>
            </a:r>
            <a:r>
              <a:rPr lang="zh-CN" altLang="en-US" dirty="0"/>
              <a:t>变量名</a:t>
            </a:r>
            <a:endParaRPr lang="en-US" altLang="zh-CN" dirty="0"/>
          </a:p>
          <a:p>
            <a:r>
              <a:rPr lang="en-US" altLang="zh-CN" dirty="0"/>
              <a:t>0[</a:t>
            </a:r>
            <a:r>
              <a:rPr lang="en-US" altLang="zh-CN" dirty="0" err="1"/>
              <a:t>xX</a:t>
            </a:r>
            <a:r>
              <a:rPr lang="en-US" altLang="zh-CN" dirty="0"/>
              <a:t>]{H}+{IS}?				//16</a:t>
            </a:r>
            <a:r>
              <a:rPr lang="zh-CN" altLang="en-US" dirty="0"/>
              <a:t>进制整形常量</a:t>
            </a:r>
            <a:endParaRPr lang="en-US" altLang="zh-CN" dirty="0"/>
          </a:p>
          <a:p>
            <a:r>
              <a:rPr lang="en-US" altLang="zh-CN" dirty="0"/>
              <a:t>0[0-7]*{IS}?				//8</a:t>
            </a:r>
            <a:r>
              <a:rPr lang="zh-CN" altLang="en-US" dirty="0"/>
              <a:t>进制整型常量</a:t>
            </a:r>
            <a:endParaRPr lang="en-US" altLang="zh-CN" dirty="0"/>
          </a:p>
          <a:p>
            <a:r>
              <a:rPr lang="en-US" altLang="zh-CN" dirty="0"/>
              <a:t>[1-9]{D}*{IS}?				//10</a:t>
            </a:r>
            <a:r>
              <a:rPr lang="zh-CN" altLang="en-US" dirty="0"/>
              <a:t>进制整型常量</a:t>
            </a:r>
            <a:endParaRPr lang="en-US" altLang="zh-CN" dirty="0"/>
          </a:p>
          <a:p>
            <a:r>
              <a:rPr lang="en-US" altLang="zh-CN" dirty="0"/>
              <a:t>{D}+{E}{FS}?				//</a:t>
            </a:r>
            <a:r>
              <a:rPr lang="zh-CN" altLang="en-US" dirty="0"/>
              <a:t>浮点数</a:t>
            </a:r>
            <a:endParaRPr lang="en-US" altLang="zh-CN" dirty="0"/>
          </a:p>
          <a:p>
            <a:r>
              <a:rPr lang="en-US" altLang="zh-CN" dirty="0"/>
              <a:t>{D}*“.”{D}+{E}?{FS}?			//</a:t>
            </a:r>
            <a:r>
              <a:rPr lang="zh-CN" altLang="en-US" dirty="0"/>
              <a:t>浮点数</a:t>
            </a:r>
            <a:endParaRPr lang="en-US" altLang="zh-CN" dirty="0"/>
          </a:p>
          <a:p>
            <a:r>
              <a:rPr lang="en-US" altLang="zh-CN" dirty="0"/>
              <a:t>{D}+“.”{D}*{E}?{FS}?			//</a:t>
            </a:r>
            <a:r>
              <a:rPr lang="zh-CN" altLang="en-US" dirty="0"/>
              <a:t>浮点数</a:t>
            </a:r>
          </a:p>
        </p:txBody>
      </p:sp>
    </p:spTree>
    <p:extLst>
      <p:ext uri="{BB962C8B-B14F-4D97-AF65-F5344CB8AC3E}">
        <p14:creationId xmlns:p14="http://schemas.microsoft.com/office/powerpoint/2010/main" val="3950832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58682-EEF5-4F71-A83D-1E557DE4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CD5074-D23E-42D3-8DEF-99C219C9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注释与空白符</a:t>
            </a: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"//"[^\n]*	</a:t>
            </a:r>
            <a:endParaRPr lang="zh-CN" altLang="zh-CN" dirty="0"/>
          </a:p>
          <a:p>
            <a:r>
              <a:rPr lang="en-US" altLang="zh-CN" dirty="0"/>
              <a:t>"/*"</a:t>
            </a:r>
            <a:endParaRPr lang="zh-CN" altLang="zh-CN" dirty="0"/>
          </a:p>
          <a:p>
            <a:r>
              <a:rPr lang="en-US" altLang="zh-CN" dirty="0"/>
              <a:t>[\t\v\n\f]	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D6EB6A-1C91-4635-A809-A19350D94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007" y="3828545"/>
            <a:ext cx="5151566" cy="27281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A4B7C2-BEE9-4B7D-9A5D-542C1565F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007" y="523602"/>
            <a:ext cx="5585944" cy="29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92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6BFDD-E594-49C6-8D03-E2515C93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9A94C-C4BB-4488-AD15-F22F62A1D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LALR(1)</a:t>
            </a:r>
          </a:p>
          <a:p>
            <a:r>
              <a:rPr lang="zh-CN" altLang="en-US" dirty="0"/>
              <a:t>使用了</a:t>
            </a:r>
            <a:r>
              <a:rPr lang="en-US" altLang="zh-CN" dirty="0"/>
              <a:t> </a:t>
            </a:r>
            <a:r>
              <a:rPr lang="en-US" altLang="zh-CN" dirty="0" err="1"/>
              <a:t>Yacc</a:t>
            </a:r>
            <a:endParaRPr lang="en-US" altLang="zh-CN" dirty="0"/>
          </a:p>
          <a:p>
            <a:r>
              <a:rPr lang="en-US" altLang="zh-CN" dirty="0"/>
              <a:t>Bison 2.7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073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B37F4-902A-4239-B445-D0FE09C0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438257-3F7F-4712-B3CE-67793038C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开始符：</a:t>
            </a:r>
            <a:r>
              <a:rPr lang="en-US" altLang="zh-CN" dirty="0"/>
              <a:t>program</a:t>
            </a:r>
          </a:p>
          <a:p>
            <a:r>
              <a:rPr lang="zh-CN" altLang="en-US" dirty="0"/>
              <a:t>函数定义</a:t>
            </a:r>
            <a:endParaRPr lang="en-US" altLang="zh-CN" dirty="0"/>
          </a:p>
          <a:p>
            <a:r>
              <a:rPr lang="zh-CN" altLang="en-US" dirty="0"/>
              <a:t>声明</a:t>
            </a:r>
            <a:endParaRPr lang="en-US" altLang="zh-CN" dirty="0"/>
          </a:p>
          <a:p>
            <a:pPr lvl="1"/>
            <a:r>
              <a:rPr lang="zh-CN" altLang="en-US" dirty="0"/>
              <a:t>函数声明</a:t>
            </a:r>
            <a:endParaRPr lang="en-US" altLang="zh-CN" dirty="0"/>
          </a:p>
          <a:p>
            <a:pPr lvl="1"/>
            <a:r>
              <a:rPr lang="zh-CN" altLang="en-US" dirty="0"/>
              <a:t>变量声明</a:t>
            </a:r>
            <a:endParaRPr lang="en-US" altLang="zh-CN" dirty="0"/>
          </a:p>
          <a:p>
            <a:r>
              <a:rPr lang="zh-CN" altLang="en-US" dirty="0"/>
              <a:t>语句</a:t>
            </a:r>
            <a:endParaRPr lang="en-US" altLang="zh-CN" dirty="0"/>
          </a:p>
          <a:p>
            <a:pPr lvl="1"/>
            <a:r>
              <a:rPr lang="zh-CN" altLang="en-US" dirty="0"/>
              <a:t>选择语句（</a:t>
            </a:r>
            <a:r>
              <a:rPr lang="en-US" altLang="zh-CN" dirty="0"/>
              <a:t>if-else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循环语句（</a:t>
            </a:r>
            <a:r>
              <a:rPr lang="en-US" altLang="zh-CN" dirty="0"/>
              <a:t>while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跳转语句（</a:t>
            </a:r>
            <a:r>
              <a:rPr lang="en-US" altLang="zh-CN" dirty="0"/>
              <a:t>return,</a:t>
            </a:r>
            <a:r>
              <a:rPr lang="zh-CN" altLang="en-US" dirty="0"/>
              <a:t> </a:t>
            </a:r>
            <a:r>
              <a:rPr lang="en-US" altLang="zh-CN" dirty="0"/>
              <a:t>break,</a:t>
            </a:r>
            <a:r>
              <a:rPr lang="zh-CN" altLang="en-US" dirty="0"/>
              <a:t> </a:t>
            </a:r>
            <a:r>
              <a:rPr lang="en-US" altLang="zh-CN" dirty="0"/>
              <a:t>continue)</a:t>
            </a:r>
          </a:p>
          <a:p>
            <a:pPr lvl="1"/>
            <a:r>
              <a:rPr lang="zh-CN" altLang="en-US" dirty="0"/>
              <a:t>输出（</a:t>
            </a:r>
            <a:r>
              <a:rPr lang="en-US" altLang="zh-CN" dirty="0" err="1"/>
              <a:t>println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表达式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1349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69DC4-9D5A-4177-8527-4D9E3615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9D79DB-A8AB-44C2-B221-A514F7ED5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表达式</a:t>
            </a:r>
            <a:endParaRPr lang="en-US" altLang="zh-CN" sz="2800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条件表达式</a:t>
            </a:r>
            <a:endParaRPr lang="en-US" altLang="zh-CN" dirty="0"/>
          </a:p>
          <a:p>
            <a:r>
              <a:rPr lang="zh-CN" altLang="en-US" dirty="0"/>
              <a:t>关系表达式</a:t>
            </a:r>
            <a:endParaRPr lang="en-US" altLang="zh-CN" dirty="0"/>
          </a:p>
          <a:p>
            <a:r>
              <a:rPr lang="zh-CN" altLang="en-US" dirty="0"/>
              <a:t>逻辑表达式</a:t>
            </a:r>
            <a:endParaRPr lang="en-US" altLang="zh-CN" dirty="0"/>
          </a:p>
          <a:p>
            <a:r>
              <a:rPr lang="zh-CN" altLang="en-US" dirty="0"/>
              <a:t>位逻辑表达式</a:t>
            </a:r>
            <a:endParaRPr lang="en-US" altLang="zh-CN" dirty="0"/>
          </a:p>
          <a:p>
            <a:r>
              <a:rPr lang="zh-CN" altLang="en-US" dirty="0"/>
              <a:t>移位表达式</a:t>
            </a:r>
            <a:endParaRPr lang="en-US" altLang="zh-CN" dirty="0"/>
          </a:p>
          <a:p>
            <a:r>
              <a:rPr lang="zh-CN" altLang="en-US" dirty="0"/>
              <a:t>可加，可乘表达式</a:t>
            </a:r>
            <a:endParaRPr lang="en-US" altLang="zh-CN" dirty="0"/>
          </a:p>
          <a:p>
            <a:r>
              <a:rPr lang="zh-CN" altLang="en-US" dirty="0"/>
              <a:t>单目表达式</a:t>
            </a:r>
            <a:endParaRPr lang="en-US" altLang="zh-CN" dirty="0"/>
          </a:p>
          <a:p>
            <a:r>
              <a:rPr lang="zh-CN" altLang="en-US" dirty="0"/>
              <a:t>前缀表达式（函数，数组调用）</a:t>
            </a:r>
            <a:endParaRPr lang="en-US" altLang="zh-CN" dirty="0"/>
          </a:p>
          <a:p>
            <a:r>
              <a:rPr lang="zh-CN" altLang="en-US" dirty="0"/>
              <a:t>主要表达式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3267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B6D77-FA6D-493D-9B6C-03B17589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564C7-0961-4627-9E0B-B0C29B1B5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语法树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200E70-5893-4E04-B6B4-8C3EC651E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828" y="1828141"/>
            <a:ext cx="3627434" cy="37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85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D9FF7-BCB3-469C-8284-5B47D10F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语义分析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0FC3E1-EBD7-4A11-BDC8-06B7C2ACE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属性计算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符号表</a:t>
            </a:r>
            <a:endParaRPr lang="en-US" altLang="zh-CN" dirty="0"/>
          </a:p>
          <a:p>
            <a:r>
              <a:rPr lang="zh-CN" altLang="en-US" dirty="0"/>
              <a:t>类型检查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B13C40-AD72-49AC-B086-644AF7FBA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068" y="2121758"/>
            <a:ext cx="5418290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74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546EC-E180-4DCF-846A-87EF29942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语义分析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FF533-1652-4B74-BF96-74C2ADADB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类型检查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函数定义时检查参数是否与函数的声明相符</a:t>
            </a:r>
            <a:endParaRPr lang="en-US" altLang="zh-CN" dirty="0"/>
          </a:p>
          <a:p>
            <a:r>
              <a:rPr lang="zh-CN" altLang="en-US" dirty="0"/>
              <a:t>在有运算的语句中对变量的类型进行检查</a:t>
            </a:r>
            <a:endParaRPr lang="en-US" altLang="zh-CN" dirty="0"/>
          </a:p>
          <a:p>
            <a:r>
              <a:rPr lang="zh-CN" altLang="en-US" dirty="0"/>
              <a:t>在调用函数时检查调用者给出的参数类型是否符号函数声明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5607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2DA9D-DC45-4BE4-BAF6-B3623AFA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代码生成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3274E-1A67-4DE8-BD28-74E54937E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使用了</a:t>
            </a:r>
            <a:r>
              <a:rPr lang="en-US" altLang="zh-CN" dirty="0"/>
              <a:t>LLVM</a:t>
            </a:r>
            <a:r>
              <a:rPr lang="zh-CN" altLang="en-US" dirty="0"/>
              <a:t>（</a:t>
            </a:r>
            <a:r>
              <a:rPr lang="en-US" altLang="zh-CN" dirty="0"/>
              <a:t>LLVM 10.0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中间代码</a:t>
            </a:r>
            <a:endParaRPr lang="en-US" altLang="zh-CN" dirty="0"/>
          </a:p>
          <a:p>
            <a:pPr lvl="1"/>
            <a:r>
              <a:rPr lang="en-US" altLang="zh-CN" dirty="0"/>
              <a:t>LLVM IR</a:t>
            </a:r>
          </a:p>
          <a:p>
            <a:pPr lvl="1"/>
            <a:r>
              <a:rPr lang="zh-CN" altLang="en-US" dirty="0"/>
              <a:t>使用了</a:t>
            </a:r>
            <a:r>
              <a:rPr lang="en-US" altLang="zh-CN" dirty="0"/>
              <a:t>LLVM</a:t>
            </a:r>
            <a:r>
              <a:rPr lang="zh-CN" altLang="en-US" dirty="0"/>
              <a:t>提供的辅助类</a:t>
            </a:r>
            <a:endParaRPr lang="en-US" altLang="zh-CN" dirty="0"/>
          </a:p>
          <a:p>
            <a:r>
              <a:rPr lang="zh-CN" altLang="en-US" dirty="0"/>
              <a:t>目标代码（</a:t>
            </a:r>
            <a:r>
              <a:rPr lang="en-US" altLang="zh-CN" dirty="0"/>
              <a:t>x86</a:t>
            </a:r>
            <a:r>
              <a:rPr lang="zh-CN" altLang="en-US" dirty="0"/>
              <a:t>汇编）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0269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0151A-0DD5-4D4B-BF7E-98E8B053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1E74E-7C7C-4D14-A234-0433894A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1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576EF-D1B0-444A-8C2F-62530B443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40BEB1-CA77-415B-91D4-36107F640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测试样例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9447C8-894C-4D51-8F29-B9111BAFF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673" y="2493860"/>
            <a:ext cx="4214225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56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9C878D1F-8639-403A-A238-3652307DC63B}"/>
              </a:ext>
            </a:extLst>
          </p:cNvPr>
          <p:cNvSpPr txBox="1">
            <a:spLocks/>
          </p:cNvSpPr>
          <p:nvPr/>
        </p:nvSpPr>
        <p:spPr>
          <a:xfrm>
            <a:off x="4192988" y="2889504"/>
            <a:ext cx="3806024" cy="10789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/>
              <a:t>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664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D4C09-4CCA-4033-AE26-A65C6ED10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F9A17B-5B0B-4770-A6B7-FF2CFA771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测试结果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9DFD11-3BC5-4739-B943-8A69588B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786" y="331375"/>
            <a:ext cx="3398815" cy="60203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AAD3199-D2A1-472A-A6E0-4CFFB30EF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597" y="3223059"/>
            <a:ext cx="6504106" cy="173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5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A47BB-CFD0-41B6-80B8-0AC41D76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概览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5A03AB4-74CE-4B0D-85B8-2BEA2D0078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043045"/>
              </p:ext>
            </p:extLst>
          </p:nvPr>
        </p:nvGraphicFramePr>
        <p:xfrm>
          <a:off x="4501959" y="901199"/>
          <a:ext cx="4762833" cy="48742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0254">
                  <a:extLst>
                    <a:ext uri="{9D8B030D-6E8A-4147-A177-3AD203B41FA5}">
                      <a16:colId xmlns:a16="http://schemas.microsoft.com/office/drawing/2014/main" val="3037359509"/>
                    </a:ext>
                  </a:extLst>
                </a:gridCol>
                <a:gridCol w="875923">
                  <a:extLst>
                    <a:ext uri="{9D8B030D-6E8A-4147-A177-3AD203B41FA5}">
                      <a16:colId xmlns:a16="http://schemas.microsoft.com/office/drawing/2014/main" val="311814242"/>
                    </a:ext>
                  </a:extLst>
                </a:gridCol>
                <a:gridCol w="1076656">
                  <a:extLst>
                    <a:ext uri="{9D8B030D-6E8A-4147-A177-3AD203B41FA5}">
                      <a16:colId xmlns:a16="http://schemas.microsoft.com/office/drawing/2014/main" val="3117575408"/>
                    </a:ext>
                  </a:extLst>
                </a:gridCol>
              </a:tblGrid>
              <a:tr h="4431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Compiler Component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Status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Details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264685"/>
                  </a:ext>
                </a:extLst>
              </a:tr>
              <a:tr h="4431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Scanning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√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Using Lex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580644"/>
                  </a:ext>
                </a:extLst>
              </a:tr>
              <a:tr h="4431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Parsing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√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Using Yacc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894360"/>
                  </a:ext>
                </a:extLst>
              </a:tr>
              <a:tr h="4431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Semantic Analysis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012120"/>
                  </a:ext>
                </a:extLst>
              </a:tr>
              <a:tr h="4431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Intermeditte</a:t>
                      </a:r>
                      <a:r>
                        <a:rPr lang="en-US" sz="1600" u="none" strike="noStrike" dirty="0">
                          <a:effectLst/>
                        </a:rPr>
                        <a:t> Code Generation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√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LLVM IR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375244"/>
                  </a:ext>
                </a:extLst>
              </a:tr>
              <a:tr h="4431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Intermeditte</a:t>
                      </a:r>
                      <a:r>
                        <a:rPr lang="en-US" sz="1600" u="none" strike="noStrike" dirty="0">
                          <a:effectLst/>
                        </a:rPr>
                        <a:t> Code Optimization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√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LLVM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628553"/>
                  </a:ext>
                </a:extLst>
              </a:tr>
              <a:tr h="4431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Target Code Generation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x86Asm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422043"/>
                  </a:ext>
                </a:extLst>
              </a:tr>
              <a:tr h="4431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Target Code Optimization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128722"/>
                  </a:ext>
                </a:extLst>
              </a:tr>
              <a:tr h="4431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Other Optimization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44860"/>
                  </a:ext>
                </a:extLst>
              </a:tr>
              <a:tr h="4431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Runtime Environment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930801"/>
                  </a:ext>
                </a:extLst>
              </a:tr>
              <a:tr h="4431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Symbol Table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124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15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2825E-E153-42C0-AF31-89C5A20F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7DE40F-EEDD-450A-810D-C9AE14AA7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一、小组分工</a:t>
            </a:r>
            <a:endParaRPr lang="en-US" altLang="zh-CN" dirty="0"/>
          </a:p>
          <a:p>
            <a:r>
              <a:rPr lang="zh-CN" altLang="en-US" dirty="0"/>
              <a:t>二、词法分析</a:t>
            </a:r>
            <a:endParaRPr lang="en-US" altLang="zh-CN" dirty="0"/>
          </a:p>
          <a:p>
            <a:r>
              <a:rPr lang="zh-CN" altLang="en-US" dirty="0"/>
              <a:t>三、语法分析</a:t>
            </a:r>
            <a:endParaRPr lang="en-US" altLang="zh-CN" dirty="0"/>
          </a:p>
          <a:p>
            <a:r>
              <a:rPr lang="zh-CN" altLang="en-US" dirty="0"/>
              <a:t>四、语义分析</a:t>
            </a:r>
            <a:endParaRPr lang="en-US" altLang="zh-CN" dirty="0"/>
          </a:p>
          <a:p>
            <a:r>
              <a:rPr lang="zh-CN" altLang="en-US" dirty="0"/>
              <a:t>五、代码生成</a:t>
            </a:r>
            <a:endParaRPr lang="en-US" altLang="zh-CN" dirty="0"/>
          </a:p>
          <a:p>
            <a:r>
              <a:rPr lang="zh-CN" altLang="en-US" dirty="0"/>
              <a:t>六、优化</a:t>
            </a:r>
          </a:p>
        </p:txBody>
      </p:sp>
    </p:spTree>
    <p:extLst>
      <p:ext uri="{BB962C8B-B14F-4D97-AF65-F5344CB8AC3E}">
        <p14:creationId xmlns:p14="http://schemas.microsoft.com/office/powerpoint/2010/main" val="353182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9F15E-CF85-4880-B3A7-16C43407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FD8CF-3166-4566-A570-C5F8D12B7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使用了</a:t>
            </a:r>
            <a:r>
              <a:rPr lang="en-US" altLang="zh-CN" dirty="0"/>
              <a:t> Lex</a:t>
            </a:r>
          </a:p>
          <a:p>
            <a:r>
              <a:rPr lang="en-US" altLang="zh-CN" dirty="0"/>
              <a:t>Flex 2.6.4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37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9F15E-CF85-4880-B3A7-16C43407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FD8CF-3166-4566-A570-C5F8D12B7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r>
              <a:rPr lang="zh-CN" altLang="en-US" sz="3200" dirty="0"/>
              <a:t>基本元素（正则表达式）</a:t>
            </a:r>
            <a:endParaRPr lang="en-US" altLang="zh-CN" sz="3200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D		[0-9]</a:t>
            </a:r>
            <a:endParaRPr lang="zh-CN" altLang="zh-CN" dirty="0"/>
          </a:p>
          <a:p>
            <a:r>
              <a:rPr lang="en-US" altLang="zh-CN" dirty="0"/>
              <a:t>L		[a-</a:t>
            </a:r>
            <a:r>
              <a:rPr lang="en-US" altLang="zh-CN" dirty="0" err="1"/>
              <a:t>zA</a:t>
            </a:r>
            <a:r>
              <a:rPr lang="en-US" altLang="zh-CN" dirty="0"/>
              <a:t>-Z]	</a:t>
            </a:r>
            <a:endParaRPr lang="zh-CN" altLang="zh-CN" dirty="0"/>
          </a:p>
          <a:p>
            <a:r>
              <a:rPr lang="en-US" altLang="zh-CN" dirty="0"/>
              <a:t>H		[a-fA-F0-9]</a:t>
            </a:r>
            <a:endParaRPr lang="zh-CN" altLang="zh-CN" dirty="0"/>
          </a:p>
          <a:p>
            <a:r>
              <a:rPr lang="en-US" altLang="zh-CN" dirty="0"/>
              <a:t>E		([</a:t>
            </a:r>
            <a:r>
              <a:rPr lang="en-US" altLang="zh-CN" dirty="0" err="1"/>
              <a:t>Ee</a:t>
            </a:r>
            <a:r>
              <a:rPr lang="en-US" altLang="zh-CN" dirty="0"/>
              <a:t>][+-]?{Digit}+)</a:t>
            </a:r>
            <a:endParaRPr lang="zh-CN" altLang="zh-CN" dirty="0"/>
          </a:p>
          <a:p>
            <a:r>
              <a:rPr lang="en-US" altLang="zh-CN" dirty="0"/>
              <a:t>P		([Pp][+-]?{Digit}+)</a:t>
            </a:r>
            <a:endParaRPr lang="zh-CN" altLang="zh-CN" dirty="0"/>
          </a:p>
          <a:p>
            <a:r>
              <a:rPr lang="en-US" altLang="zh-CN" dirty="0"/>
              <a:t>FS		(</a:t>
            </a:r>
            <a:r>
              <a:rPr lang="en-US" altLang="zh-CN" dirty="0" err="1"/>
              <a:t>f|F|l|L</a:t>
            </a:r>
            <a:r>
              <a:rPr lang="en-US" altLang="zh-CN" dirty="0"/>
              <a:t>)					</a:t>
            </a:r>
            <a:endParaRPr lang="zh-CN" altLang="zh-CN" dirty="0"/>
          </a:p>
          <a:p>
            <a:r>
              <a:rPr lang="en-US" altLang="zh-CN" dirty="0"/>
              <a:t>IS		((</a:t>
            </a:r>
            <a:r>
              <a:rPr lang="en-US" altLang="zh-CN" dirty="0" err="1"/>
              <a:t>u|U</a:t>
            </a:r>
            <a:r>
              <a:rPr lang="en-US" altLang="zh-CN" dirty="0"/>
              <a:t>)|(</a:t>
            </a:r>
            <a:r>
              <a:rPr lang="en-US" altLang="zh-CN" dirty="0" err="1"/>
              <a:t>u|U</a:t>
            </a:r>
            <a:r>
              <a:rPr lang="en-US" altLang="zh-CN" dirty="0"/>
              <a:t>)?(</a:t>
            </a:r>
            <a:r>
              <a:rPr lang="en-US" altLang="zh-CN" dirty="0" err="1"/>
              <a:t>l|L|ll|LL</a:t>
            </a:r>
            <a:r>
              <a:rPr lang="en-US" altLang="zh-CN" dirty="0"/>
              <a:t>)|(</a:t>
            </a:r>
            <a:r>
              <a:rPr lang="en-US" altLang="zh-CN" dirty="0" err="1"/>
              <a:t>l|L|ll|LL</a:t>
            </a:r>
            <a:r>
              <a:rPr lang="en-US" altLang="zh-CN" dirty="0"/>
              <a:t>)(</a:t>
            </a:r>
            <a:r>
              <a:rPr lang="en-US" altLang="zh-CN" dirty="0" err="1"/>
              <a:t>u|U</a:t>
            </a:r>
            <a:r>
              <a:rPr lang="en-US" altLang="zh-CN" dirty="0"/>
              <a:t>))	</a:t>
            </a: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9241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9F15E-CF85-4880-B3A7-16C43407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FD8CF-3166-4566-A570-C5F8D12B7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r>
              <a:rPr lang="zh-CN" altLang="en-US" sz="3200" dirty="0"/>
              <a:t>保留字</a:t>
            </a:r>
            <a:r>
              <a:rPr lang="en-US" altLang="zh-CN" sz="3200" dirty="0"/>
              <a:t>/</a:t>
            </a:r>
            <a:r>
              <a:rPr lang="zh-CN" altLang="en-US" sz="3200" dirty="0"/>
              <a:t>关键字</a:t>
            </a:r>
            <a:endParaRPr lang="en-US" altLang="zh-CN" sz="32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return	do	while	for        	continue</a:t>
            </a:r>
          </a:p>
          <a:p>
            <a:pPr marL="0" indent="0">
              <a:buNone/>
            </a:pPr>
            <a:r>
              <a:rPr lang="en-US" altLang="zh-CN" dirty="0"/>
              <a:t>break	case	if	else	double	</a:t>
            </a:r>
          </a:p>
          <a:p>
            <a:pPr marL="0" indent="0">
              <a:buNone/>
            </a:pPr>
            <a:r>
              <a:rPr lang="en-US" altLang="zh-CN" dirty="0"/>
              <a:t>char	void	int	bool	 </a:t>
            </a:r>
            <a:r>
              <a:rPr lang="en-US" altLang="zh-CN" dirty="0" err="1"/>
              <a:t>println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60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0F256-4B6C-49AD-A0BD-1727DEDCC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431A4-E2BE-418A-888C-EA1E54DC4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dirty="0"/>
              <a:t>符号</a:t>
            </a:r>
            <a:endParaRPr lang="en-US" altLang="zh-CN" sz="32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&gt;&gt;=	&lt;&lt;=	+=	-=	*=	/=	%=</a:t>
            </a:r>
          </a:p>
          <a:p>
            <a:pPr marL="0" indent="0">
              <a:buNone/>
            </a:pPr>
            <a:r>
              <a:rPr lang="en-US" altLang="zh-CN" dirty="0"/>
              <a:t>&amp;=	^=	|=	&gt;&gt;	&lt;&lt;	++	--</a:t>
            </a:r>
          </a:p>
          <a:p>
            <a:pPr marL="0" indent="0">
              <a:buNone/>
            </a:pPr>
            <a:r>
              <a:rPr lang="en-US" altLang="zh-CN" dirty="0"/>
              <a:t>&amp;&amp;	||	&lt;=	&gt;=	==	!=	;</a:t>
            </a:r>
          </a:p>
          <a:p>
            <a:pPr marL="0" indent="0">
              <a:buNone/>
            </a:pPr>
            <a:r>
              <a:rPr lang="en-US" altLang="zh-CN" dirty="0"/>
              <a:t>=	.	&amp;	!	~	-	+</a:t>
            </a:r>
          </a:p>
          <a:p>
            <a:pPr marL="0" indent="0">
              <a:buNone/>
            </a:pPr>
            <a:r>
              <a:rPr lang="en-US" altLang="zh-CN" dirty="0"/>
              <a:t>/	%	&lt;	&gt;	^	|</a:t>
            </a:r>
          </a:p>
          <a:p>
            <a:pPr marL="0" indent="0">
              <a:buNone/>
            </a:pPr>
            <a:r>
              <a:rPr lang="en-US" altLang="zh-CN" dirty="0"/>
              <a:t>(	)	[	]	{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6366986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97</TotalTime>
  <Words>569</Words>
  <Application>Microsoft Office PowerPoint</Application>
  <PresentationFormat>宽屏</PresentationFormat>
  <Paragraphs>158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Corbel</vt:lpstr>
      <vt:lpstr>Wingdings 2</vt:lpstr>
      <vt:lpstr>框架</vt:lpstr>
      <vt:lpstr>一个类C语言的编译器</vt:lpstr>
      <vt:lpstr>测试</vt:lpstr>
      <vt:lpstr>测试</vt:lpstr>
      <vt:lpstr>概览</vt:lpstr>
      <vt:lpstr>大纲</vt:lpstr>
      <vt:lpstr>词法分析</vt:lpstr>
      <vt:lpstr>词法分析</vt:lpstr>
      <vt:lpstr>词法分析</vt:lpstr>
      <vt:lpstr>词法分析</vt:lpstr>
      <vt:lpstr>词法分析</vt:lpstr>
      <vt:lpstr>词法分析</vt:lpstr>
      <vt:lpstr>语法分析</vt:lpstr>
      <vt:lpstr>语法分析</vt:lpstr>
      <vt:lpstr>语法分析</vt:lpstr>
      <vt:lpstr>语法分析</vt:lpstr>
      <vt:lpstr>语义分析</vt:lpstr>
      <vt:lpstr>语义分析</vt:lpstr>
      <vt:lpstr>代码生成</vt:lpstr>
      <vt:lpstr>代码优化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一个类C语言的编译器</dc:title>
  <dc:creator>PumpKin</dc:creator>
  <cp:lastModifiedBy>PumpKin</cp:lastModifiedBy>
  <cp:revision>17</cp:revision>
  <dcterms:created xsi:type="dcterms:W3CDTF">2020-05-31T10:54:04Z</dcterms:created>
  <dcterms:modified xsi:type="dcterms:W3CDTF">2020-11-29T14:15:52Z</dcterms:modified>
</cp:coreProperties>
</file>