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FE4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84"/>
    <p:restoredTop autoAdjust="0" sz="75758"/>
  </p:normalViewPr>
  <p:slideViewPr>
    <p:cSldViewPr snapToGrid="0">
      <p:cViewPr varScale="1">
        <p:scale>
          <a:sx d="100" n="94"/>
          <a:sy d="100" n="94"/>
        </p:scale>
        <p:origin x="1856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slide" Target="slides/slide30.xml" /><Relationship Id="rId35" Type="http://schemas.openxmlformats.org/officeDocument/2006/relationships/slide" Target="slides/slide31.xml" /><Relationship Id="rId36" Type="http://schemas.openxmlformats.org/officeDocument/2006/relationships/slide" Target="slides/slide32.xml" /><Relationship Id="rId37" Type="http://schemas.openxmlformats.org/officeDocument/2006/relationships/slide" Target="slides/slide33.xml" /><Relationship Id="rId38" Type="http://schemas.openxmlformats.org/officeDocument/2006/relationships/slide" Target="slides/slide34.xml" /><Relationship Id="rId39" Type="http://schemas.openxmlformats.org/officeDocument/2006/relationships/slide" Target="slides/slide35.xml" /><Relationship Id="rId40" Type="http://schemas.openxmlformats.org/officeDocument/2006/relationships/slide" Target="slides/slide36.xml" /><Relationship Id="rId41" Type="http://schemas.openxmlformats.org/officeDocument/2006/relationships/slide" Target="slides/slide37.xml" /><Relationship Id="rId42" Type="http://schemas.openxmlformats.org/officeDocument/2006/relationships/slide" Target="slides/slide38.xml" /><Relationship Id="rId43" Type="http://schemas.openxmlformats.org/officeDocument/2006/relationships/slide" Target="slides/slide39.xml" /><Relationship Id="rId44" Type="http://schemas.openxmlformats.org/officeDocument/2006/relationships/slide" Target="slides/slide40.xml" /><Relationship Id="rId45" Type="http://schemas.openxmlformats.org/officeDocument/2006/relationships/slide" Target="slides/slide41.xml" /><Relationship Id="rId46" Type="http://schemas.openxmlformats.org/officeDocument/2006/relationships/slide" Target="slides/slide42.xml" /><Relationship Id="rId47" Type="http://schemas.openxmlformats.org/officeDocument/2006/relationships/slide" Target="slides/slide43.xml" /><Relationship Id="rId48" Type="http://schemas.openxmlformats.org/officeDocument/2006/relationships/slide" Target="slides/slide44.xml" /><Relationship Id="rId49" Type="http://schemas.openxmlformats.org/officeDocument/2006/relationships/slide" Target="slides/slide45.xml" /><Relationship Id="rId50" Type="http://schemas.openxmlformats.org/officeDocument/2006/relationships/slide" Target="slides/slide46.xml" /><Relationship Id="rId51" Type="http://schemas.openxmlformats.org/officeDocument/2006/relationships/slide" Target="slides/slide47.xml" /><Relationship Id="rId52" Type="http://schemas.openxmlformats.org/officeDocument/2006/relationships/slide" Target="slides/slide48.xml" /><Relationship Id="rId53" Type="http://schemas.openxmlformats.org/officeDocument/2006/relationships/slide" Target="slides/slide49.xml" /><Relationship Id="rId54" Type="http://schemas.openxmlformats.org/officeDocument/2006/relationships/slide" Target="slides/slide50.xml" /><Relationship Id="rId55" Type="http://schemas.openxmlformats.org/officeDocument/2006/relationships/slide" Target="slides/slide51.xml" /><Relationship Id="rId56" Type="http://schemas.openxmlformats.org/officeDocument/2006/relationships/slide" Target="slides/slide52.xml" /><Relationship Id="rId57" Type="http://schemas.openxmlformats.org/officeDocument/2006/relationships/slide" Target="slides/slide53.xml" /><Relationship Id="rId58" Type="http://schemas.openxmlformats.org/officeDocument/2006/relationships/slide" Target="slides/slide54.xml" /><Relationship Id="rId59" Type="http://schemas.openxmlformats.org/officeDocument/2006/relationships/slide" Target="slides/slide55.xml" /><Relationship Id="rId60" Type="http://schemas.openxmlformats.org/officeDocument/2006/relationships/slide" Target="slides/slide56.xml" /><Relationship Id="rId61" Type="http://schemas.openxmlformats.org/officeDocument/2006/relationships/slide" Target="slides/slide57.xml" /><Relationship Id="rId62" Type="http://schemas.openxmlformats.org/officeDocument/2006/relationships/slide" Target="slides/slide58.xml" /><Relationship Id="rId63" Type="http://schemas.openxmlformats.org/officeDocument/2006/relationships/slide" Target="slides/slide59.xml" /><Relationship Id="rId64" Type="http://schemas.openxmlformats.org/officeDocument/2006/relationships/slide" Target="slides/slide60.xml" /><Relationship Id="rId65" Type="http://schemas.openxmlformats.org/officeDocument/2006/relationships/slide" Target="slides/slide61.xml" /><Relationship Id="rId66" Type="http://schemas.openxmlformats.org/officeDocument/2006/relationships/slide" Target="slides/slide62.xml" /><Relationship Id="rId67" Type="http://schemas.openxmlformats.org/officeDocument/2006/relationships/slide" Target="slides/slide63.xml" /><Relationship Id="rId68" Type="http://schemas.openxmlformats.org/officeDocument/2006/relationships/slide" Target="slides/slide64.xml" /><Relationship Id="rId69" Type="http://schemas.openxmlformats.org/officeDocument/2006/relationships/slide" Target="slides/slide65.xml" /><Relationship Id="rId70" Type="http://schemas.openxmlformats.org/officeDocument/2006/relationships/slide" Target="slides/slide66.xml" /><Relationship Id="rId71" Type="http://schemas.openxmlformats.org/officeDocument/2006/relationships/slide" Target="slides/slide67.xml" /><Relationship Id="rId72" Type="http://schemas.openxmlformats.org/officeDocument/2006/relationships/slide" Target="slides/slide68.xml" /><Relationship Id="rId73" Type="http://schemas.openxmlformats.org/officeDocument/2006/relationships/slide" Target="slides/slide69.xml" /><Relationship Id="rId74" Type="http://schemas.openxmlformats.org/officeDocument/2006/relationships/slide" Target="slides/slide70.xml" /><Relationship Id="rId75" Type="http://schemas.openxmlformats.org/officeDocument/2006/relationships/slide" Target="slides/slide71.xml" /><Relationship Id="rId76" Type="http://schemas.openxmlformats.org/officeDocument/2006/relationships/slide" Target="slides/slide72.xml" /><Relationship Id="rId77" Type="http://schemas.openxmlformats.org/officeDocument/2006/relationships/slide" Target="slides/slide73.xml" /><Relationship Id="rId79" Type="http://schemas.openxmlformats.org/officeDocument/2006/relationships/viewProps" Target="viewProps.xml" /><Relationship Id="rId3" Type="http://schemas.openxmlformats.org/officeDocument/2006/relationships/customXml" Target="../customXml/item3.xml" /><Relationship Id="rId78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81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8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8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8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4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1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084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586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Deception Lab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Lying: The Role of 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Intentionality</a:t>
            </a:r>
            <a:r>
              <a:rPr/>
              <a:t> central in most definitions</a:t>
            </a:r>
          </a:p>
          <a:p>
            <a:pPr lvl="1"/>
            <a:r>
              <a:rPr i="1"/>
              <a:t>(Chisholm &amp; Feehan, 1977; DePaulo et al., 2003; Fallis, 2012)</a:t>
            </a:r>
            <a:br/>
          </a:p>
          <a:p>
            <a:pPr lvl="0"/>
            <a:r>
              <a:rPr b="1"/>
              <a:t>Debates:</a:t>
            </a:r>
          </a:p>
          <a:p>
            <a:pPr lvl="1"/>
            <a:r>
              <a:rPr/>
              <a:t>Smith (2007): lying = preventing truth, even without intent to mislead</a:t>
            </a:r>
            <a:br/>
          </a:p>
          <a:p>
            <a:pPr lvl="1"/>
            <a:r>
              <a:rPr/>
              <a:t>Peterson (1995): intentionality is necessary</a:t>
            </a:r>
            <a:br/>
          </a:p>
          <a:p>
            <a:pPr lvl="0"/>
            <a:r>
              <a:rPr/>
              <a:t>Broad definition allows exploration across different contexts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Often Do People Lie?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Diary studies (DePaulo et al., 1996):</a:t>
            </a:r>
          </a:p>
          <a:p>
            <a:pPr lvl="1"/>
            <a:r>
              <a:rPr/>
              <a:t>Students reported ~2 lies per day</a:t>
            </a:r>
            <a:br/>
          </a:p>
          <a:p>
            <a:pPr lvl="1"/>
            <a:r>
              <a:rPr/>
              <a:t>20–31% of interactions involve deception</a:t>
            </a:r>
            <a:br/>
          </a:p>
          <a:p>
            <a:pPr lvl="0"/>
            <a:r>
              <a:rPr b="1"/>
              <a:t>Dispersion matters:</a:t>
            </a:r>
          </a:p>
          <a:p>
            <a:pPr lvl="1"/>
            <a:r>
              <a:rPr/>
              <a:t>Most people tell few/no lies</a:t>
            </a:r>
            <a:br/>
          </a:p>
          <a:p>
            <a:pPr lvl="1"/>
            <a:r>
              <a:rPr/>
              <a:t>A small group = “prolific liars” tell most lies</a:t>
            </a:r>
            <a:br/>
          </a:p>
          <a:p>
            <a:pPr lvl="1"/>
            <a:r>
              <a:rPr/>
              <a:t>~5% of people → ~50% of lies </a:t>
            </a:r>
            <a:r>
              <a:rPr i="1"/>
              <a:t>(Serota et al., 2010, 2021)</a:t>
            </a:r>
            <a:br/>
          </a:p>
          <a:p>
            <a:pPr lvl="0"/>
            <a:r>
              <a:rPr/>
              <a:t>Truth is the </a:t>
            </a:r>
            <a:r>
              <a:rPr i="1"/>
              <a:t>default</a:t>
            </a:r>
            <a:r>
              <a:rPr/>
              <a:t>: most people tell the truth most of the time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People Lie? Motives &amp; Taxonomies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Lie aversion:</a:t>
            </a:r>
          </a:p>
          <a:p>
            <a:pPr lvl="1"/>
            <a:r>
              <a:rPr/>
              <a:t>People often forgo gains to avoid lying </a:t>
            </a:r>
            <a:r>
              <a:rPr i="1"/>
              <a:t>(Abeler et al., 2012; Gneezy, 2005)</a:t>
            </a:r>
            <a:br/>
          </a:p>
          <a:p>
            <a:pPr lvl="1"/>
            <a:r>
              <a:rPr/>
              <a:t>Motivations: intrinsic honesty, guilt, reputation</a:t>
            </a:r>
            <a:br/>
          </a:p>
          <a:p>
            <a:pPr lvl="0"/>
            <a:r>
              <a:rPr b="1"/>
              <a:t>Self vs. Other / Gain vs. Loss taxonomy</a:t>
            </a:r>
            <a:r>
              <a:rPr/>
              <a:t> </a:t>
            </a:r>
            <a:r>
              <a:rPr i="1"/>
              <a:t>(DePaulo, 1996; Vrij, 2008)</a:t>
            </a:r>
          </a:p>
          <a:p>
            <a:pPr lvl="1"/>
            <a:r>
              <a:rPr/>
              <a:t>Self-interest vs altruism, advantage vs avoiding loss</a:t>
            </a:r>
            <a:br/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“Butler lies” to maintain relationships </a:t>
            </a:r>
            <a:r>
              <a:rPr i="1"/>
              <a:t>(Hancock, 2009)</a:t>
            </a:r>
            <a:br/>
          </a:p>
          <a:p>
            <a:pPr lvl="1"/>
            <a:r>
              <a:rPr/>
              <a:t>More willing to lie for charity vs self </a:t>
            </a:r>
            <a:r>
              <a:rPr i="1"/>
              <a:t>(Yin et al., 2017)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&amp; Cultural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Pathological lying:</a:t>
            </a:r>
            <a:r>
              <a:rPr/>
              <a:t> compulsive, not goal-driven</a:t>
            </a:r>
          </a:p>
          <a:p>
            <a:pPr lvl="1"/>
            <a:r>
              <a:rPr/>
              <a:t>Possible causes: low self-esteem, neurocognitive deficits </a:t>
            </a:r>
            <a:r>
              <a:rPr i="1"/>
              <a:t>(Poletti, 2011)</a:t>
            </a:r>
            <a:br/>
          </a:p>
          <a:p>
            <a:pPr lvl="0"/>
            <a:r>
              <a:rPr b="1"/>
              <a:t>Prolific liars:</a:t>
            </a:r>
          </a:p>
          <a:p>
            <a:pPr lvl="1"/>
            <a:r>
              <a:rPr/>
              <a:t>Score high in Machiavellianism, manage consistency </a:t>
            </a:r>
            <a:r>
              <a:rPr i="1"/>
              <a:t>(Kashy &amp; DePaulo, 1996; El Haj, 2017)</a:t>
            </a:r>
            <a:br/>
          </a:p>
          <a:p>
            <a:pPr lvl="0"/>
            <a:r>
              <a:rPr b="1"/>
              <a:t>Culture matters:</a:t>
            </a:r>
          </a:p>
          <a:p>
            <a:pPr lvl="1"/>
            <a:r>
              <a:rPr/>
              <a:t>Collectivist cultures → more likely to lie to protect relationships </a:t>
            </a:r>
            <a:r>
              <a:rPr i="1"/>
              <a:t>(Bessarabova, 2014; Park, 2018)</a:t>
            </a:r>
            <a:br/>
          </a:p>
          <a:p>
            <a:pPr lvl="1"/>
            <a:r>
              <a:rPr/>
              <a:t>Individualist cultures → prioritise integrity</a:t>
            </a:r>
            <a:br/>
          </a:p>
          <a:p>
            <a:pPr lvl="0"/>
            <a:r>
              <a:rPr b="1"/>
              <a:t>Moral compass:</a:t>
            </a:r>
          </a:p>
          <a:p>
            <a:pPr lvl="1"/>
            <a:r>
              <a:rPr/>
              <a:t>Frequent liars not necessarily less moral </a:t>
            </a:r>
            <a:r>
              <a:rPr i="1"/>
              <a:t>(Halevy, 2014)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Meso-Level Accounts of 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Meso level = liar + recipient interaction</a:t>
            </a:r>
            <a:br/>
          </a:p>
          <a:p>
            <a:pPr lvl="0"/>
            <a:r>
              <a:rPr/>
              <a:t>Vrij et al. (2019) review → 3 key accounts:</a:t>
            </a:r>
          </a:p>
          <a:p>
            <a:pPr lvl="1"/>
            <a:r>
              <a:rPr b="1"/>
              <a:t>Moral psychology</a:t>
            </a:r>
            <a:r>
              <a:rPr/>
              <a:t> (Bond &amp; DePaulo, 2006)</a:t>
            </a:r>
            <a:br/>
          </a:p>
          <a:p>
            <a:pPr lvl="1"/>
            <a:r>
              <a:rPr b="1"/>
              <a:t>Self-presentational theory</a:t>
            </a:r>
            <a:r>
              <a:rPr/>
              <a:t> (DePaulo, 1992; Goffman, 1959)</a:t>
            </a:r>
            <a:br/>
          </a:p>
          <a:p>
            <a:pPr lvl="1"/>
            <a:r>
              <a:rPr b="1"/>
              <a:t>Interpersonal Deception Theory (IDT)</a:t>
            </a:r>
            <a:r>
              <a:rPr/>
              <a:t> (Buller &amp; Burgoon, 1996)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Moral Psychology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judge </a:t>
            </a:r>
            <a:r>
              <a:rPr b="1"/>
              <a:t>others’ lies</a:t>
            </a:r>
            <a:r>
              <a:rPr/>
              <a:t> as immoral but view their </a:t>
            </a:r>
            <a:r>
              <a:rPr b="1"/>
              <a:t>own lies</a:t>
            </a:r>
            <a:r>
              <a:rPr/>
              <a:t> as excusable/circumstantial</a:t>
            </a:r>
            <a:br/>
          </a:p>
          <a:p>
            <a:pPr lvl="0"/>
            <a:r>
              <a:rPr/>
              <a:t>Cheating research shows:</a:t>
            </a:r>
          </a:p>
          <a:p>
            <a:pPr lvl="1"/>
            <a:r>
              <a:rPr/>
              <a:t>People forget/justify moral rules when dishonest </a:t>
            </a:r>
            <a:r>
              <a:rPr i="1"/>
              <a:t>(Shu et al., 2011; Shalvi et al., 2015)</a:t>
            </a:r>
            <a:br/>
          </a:p>
          <a:p>
            <a:pPr lvl="0"/>
            <a:r>
              <a:rPr/>
              <a:t>Distancing from moral responsibility → self-serving evaluations</a:t>
            </a:r>
            <a:br/>
          </a:p>
          <a:p>
            <a:pPr lvl="0"/>
            <a:r>
              <a:rPr/>
              <a:t>More research needed </a:t>
            </a:r>
            <a:r>
              <a:rPr i="1"/>
              <a:t>(Vrij et al., 2019)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Self-Presentational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liars and truth-tellers aim to appear credible </a:t>
            </a:r>
            <a:r>
              <a:rPr i="1"/>
              <a:t>(DePaulo, 1992)</a:t>
            </a:r>
            <a:br/>
          </a:p>
          <a:p>
            <a:pPr lvl="0"/>
            <a:r>
              <a:rPr b="1"/>
              <a:t>Truth-tellers</a:t>
            </a:r>
            <a:r>
              <a:rPr/>
              <a:t>: use eye contact, smiling (e.g., job interviews) </a:t>
            </a:r>
            <a:r>
              <a:rPr i="1"/>
              <a:t>(Bolino et al., 2008)</a:t>
            </a:r>
            <a:br/>
          </a:p>
          <a:p>
            <a:pPr lvl="0"/>
            <a:r>
              <a:rPr b="1"/>
              <a:t>Liars</a:t>
            </a:r>
            <a:r>
              <a:rPr/>
              <a:t>: selective lies to manage impressions (e.g., online dating profiles) </a:t>
            </a:r>
            <a:r>
              <a:rPr i="1"/>
              <a:t>(Toma &amp; Hancock, 2010)</a:t>
            </a:r>
            <a:br/>
          </a:p>
          <a:p>
            <a:pPr lvl="0"/>
            <a:r>
              <a:rPr/>
              <a:t>Liars describe </a:t>
            </a:r>
            <a:r>
              <a:rPr b="1"/>
              <a:t>more strategies</a:t>
            </a:r>
            <a:r>
              <a:rPr/>
              <a:t> for impression management than truth-tellers </a:t>
            </a:r>
            <a:r>
              <a:rPr i="1"/>
              <a:t>(Hartwig et al., 2007)</a:t>
            </a:r>
            <a:br/>
          </a:p>
          <a:p>
            <a:pPr lvl="0"/>
            <a:r>
              <a:rPr b="1"/>
              <a:t>Self-deception</a:t>
            </a:r>
            <a:r>
              <a:rPr/>
              <a:t>: lying to oneself to better convince others </a:t>
            </a:r>
            <a:r>
              <a:rPr i="1"/>
              <a:t>(Trivers, 2011)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Interpersonal Deception Theory (IDT)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Focuses on </a:t>
            </a:r>
            <a:r>
              <a:rPr b="1"/>
              <a:t>dynamic interaction</a:t>
            </a:r>
            <a:r>
              <a:rPr/>
              <a:t> between liar and recipient</a:t>
            </a:r>
            <a:br/>
          </a:p>
          <a:p>
            <a:pPr lvl="0"/>
            <a:r>
              <a:rPr/>
              <a:t>Behaviour is adjusted in real time based on partner feedback </a:t>
            </a:r>
            <a:r>
              <a:rPr i="1"/>
              <a:t>(Buller &amp; Burgoon, 1996)</a:t>
            </a:r>
            <a:br/>
          </a:p>
          <a:p>
            <a:pPr lvl="0"/>
            <a:r>
              <a:rPr/>
              <a:t>Example: desert survival task </a:t>
            </a:r>
            <a:r>
              <a:rPr i="1"/>
              <a:t>(Burgoon et al., 2010)</a:t>
            </a:r>
          </a:p>
          <a:p>
            <a:pPr lvl="1"/>
            <a:r>
              <a:rPr/>
              <a:t>Real-time discussion → greater trust, more successful deception</a:t>
            </a:r>
            <a:br/>
          </a:p>
          <a:p>
            <a:pPr lvl="0"/>
            <a:r>
              <a:rPr/>
              <a:t>Liars often seek to control the conversation </a:t>
            </a:r>
            <a:r>
              <a:rPr i="1"/>
              <a:t>(Burgoon et al., 2014)</a:t>
            </a:r>
            <a:br/>
          </a:p>
          <a:p>
            <a:pPr lvl="0"/>
            <a:r>
              <a:rPr/>
              <a:t>Neuro evidence: deception engages </a:t>
            </a:r>
            <a:r>
              <a:rPr b="1"/>
              <a:t>theory of mind &amp; monitoring of others</a:t>
            </a:r>
            <a:r>
              <a:rPr/>
              <a:t> </a:t>
            </a:r>
            <a:r>
              <a:rPr i="1"/>
              <a:t>(Christ et al., 2009)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Psychological Costs of 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Leakage hypothesis</a:t>
            </a:r>
            <a:r>
              <a:rPr/>
              <a:t> (Ekman &amp; Friesen, 1969):</a:t>
            </a:r>
          </a:p>
          <a:p>
            <a:pPr lvl="1"/>
            <a:r>
              <a:rPr/>
              <a:t>Emotions (fear, anxiety) may “leak” via body more than face</a:t>
            </a:r>
            <a:br/>
          </a:p>
          <a:p>
            <a:pPr lvl="1"/>
            <a:r>
              <a:rPr i="1"/>
              <a:t>Exception</a:t>
            </a:r>
            <a:r>
              <a:rPr/>
              <a:t>: micro-expressions (Ekman, 1985)</a:t>
            </a:r>
            <a:br/>
          </a:p>
          <a:p>
            <a:pPr lvl="0"/>
            <a:r>
              <a:rPr/>
              <a:t>Criticism: truth-tellers may also show anxiety </a:t>
            </a:r>
            <a:r>
              <a:rPr i="1"/>
              <a:t>(Vrij et al., 2006; Brennen &amp; Magnussen, 2020)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Deception as Cognitively Effortful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Four-factor theory</a:t>
            </a:r>
            <a:r>
              <a:rPr/>
              <a:t> (Zuckerman et al., 1981):</a:t>
            </a:r>
          </a:p>
          <a:p>
            <a:pPr lvl="1"/>
            <a:r>
              <a:rPr/>
              <a:t>Cognitive load, emotional experience, behaviour control, physiological arousal</a:t>
            </a:r>
            <a:br/>
          </a:p>
          <a:p>
            <a:pPr lvl="0"/>
            <a:r>
              <a:rPr/>
              <a:t>Deception requires:</a:t>
            </a:r>
          </a:p>
          <a:p>
            <a:pPr lvl="1"/>
            <a:r>
              <a:rPr/>
              <a:t>Inhibiting truth</a:t>
            </a:r>
            <a:br/>
          </a:p>
          <a:p>
            <a:pPr lvl="1"/>
            <a:r>
              <a:rPr/>
              <a:t>Constructing coherent false story</a:t>
            </a:r>
            <a:br/>
          </a:p>
          <a:p>
            <a:pPr lvl="0"/>
            <a:r>
              <a:rPr/>
              <a:t>Evidence:</a:t>
            </a:r>
          </a:p>
          <a:p>
            <a:pPr lvl="1"/>
            <a:r>
              <a:rPr/>
              <a:t>fMRI → overlap with executive function areas </a:t>
            </a:r>
            <a:r>
              <a:rPr i="1"/>
              <a:t>(Christ et al., 2009)</a:t>
            </a:r>
            <a:br/>
          </a:p>
          <a:p>
            <a:pPr lvl="1"/>
            <a:r>
              <a:rPr/>
              <a:t>EEG → greater preparation signals in liars </a:t>
            </a:r>
            <a:r>
              <a:rPr i="1"/>
              <a:t>(Dong &amp; Wu, 2010)</a:t>
            </a:r>
            <a:br/>
          </a:p>
          <a:p>
            <a:pPr lvl="1"/>
            <a:r>
              <a:rPr/>
              <a:t>Behaviour → longer response latencies; time pressure promotes honesty </a:t>
            </a:r>
            <a:r>
              <a:rPr i="1"/>
              <a:t>(Suchotzki et al., 2017)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Deception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Cognitive Processes of 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Deception = recombining memories, not pure invention </a:t>
            </a:r>
            <a:r>
              <a:rPr i="1"/>
              <a:t>(Hume, 1748/2007)</a:t>
            </a:r>
            <a:br/>
          </a:p>
          <a:p>
            <a:pPr lvl="0"/>
            <a:r>
              <a:rPr b="1"/>
              <a:t>Working memory model</a:t>
            </a:r>
            <a:r>
              <a:rPr/>
              <a:t> (Baddeley, 2007):</a:t>
            </a:r>
          </a:p>
          <a:p>
            <a:pPr lvl="1"/>
            <a:r>
              <a:rPr/>
              <a:t>Liars draw on specific experiences </a:t>
            </a:r>
            <a:r>
              <a:rPr i="1"/>
              <a:t>or</a:t>
            </a:r>
            <a:r>
              <a:rPr/>
              <a:t> general schemas</a:t>
            </a:r>
            <a:br/>
          </a:p>
          <a:p>
            <a:pPr lvl="0"/>
            <a:r>
              <a:rPr/>
              <a:t>Predictions:</a:t>
            </a:r>
          </a:p>
          <a:p>
            <a:pPr lvl="1"/>
            <a:r>
              <a:rPr/>
              <a:t>Liars → more schema-consistent details</a:t>
            </a:r>
            <a:br/>
          </a:p>
          <a:p>
            <a:pPr lvl="1"/>
            <a:r>
              <a:rPr/>
              <a:t>Truth-tellers → more schema-inconsistent/irrelevant details</a:t>
            </a:r>
            <a:br/>
          </a:p>
          <a:p>
            <a:pPr lvl="1"/>
            <a:r>
              <a:rPr/>
              <a:t>Memory decay affects truth-tellers’ recall over time </a:t>
            </a:r>
            <a:r>
              <a:rPr i="1"/>
              <a:t>(Sporer, 2016)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Week Without Lying</a:t>
            </a:r>
          </a:p>
        </p:txBody>
      </p:sp>
      <p:pic>
        <p:nvPicPr>
          <p:cNvPr descr="../images/Aweekwithoutly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52900" y="1841500"/>
            <a:ext cx="393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Liar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Lies? Why, To Whom, About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Liar</a:t>
            </a:r>
          </a:p>
          <a:p>
            <a:pPr lvl="0"/>
            <a:r>
              <a:rPr b="1"/>
              <a:t>Distribution</a:t>
            </a:r>
            <a:r>
              <a:rPr/>
              <a:t>: most lies by a minority of prolific liars</a:t>
            </a:r>
          </a:p>
          <a:p>
            <a:pPr lvl="0"/>
            <a:r>
              <a:rPr b="1"/>
              <a:t>Personality correlates</a:t>
            </a:r>
            <a:r>
              <a:rPr/>
              <a:t>: Machiavellianism, narcissism, psychopathy; agreeableness (−)</a:t>
            </a:r>
          </a:p>
          <a:p>
            <a:pPr lvl="0"/>
            <a:r>
              <a:rPr b="1"/>
              <a:t>Contexts</a:t>
            </a:r>
            <a:r>
              <a:rPr/>
              <a:t>: authority vs peers; online vs offline; white lies vs self-serving</a:t>
            </a:r>
          </a:p>
          <a:p>
            <a:pPr lvl="0" indent="0" marL="0">
              <a:buNone/>
            </a:pPr>
            <a:r>
              <a:rPr/>
              <a:t>depauloLyingEverydayLife1996; shalviJustifiedEthicalityObserving2011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is Good at Lying?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Liar</a:t>
            </a:r>
          </a:p>
          <a:p>
            <a:pPr lvl="0"/>
            <a:r>
              <a:rPr/>
              <a:t>High Machs/actors/poker players—candidate “good liars” vrijGoodLiars2010</a:t>
            </a:r>
          </a:p>
          <a:p>
            <a:pPr lvl="0"/>
            <a:r>
              <a:rPr/>
              <a:t>Evidence from large-scale studies veriginLiePrevalenceLie2019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People Lie? Channels &amp;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Liar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Channels:</a:t>
            </a:r>
          </a:p>
          <a:p>
            <a:pPr lvl="0"/>
            <a:r>
              <a:rPr/>
              <a:t>Face</a:t>
            </a:r>
          </a:p>
          <a:p>
            <a:pPr lvl="0"/>
            <a:r>
              <a:rPr/>
              <a:t>Body</a:t>
            </a:r>
          </a:p>
          <a:p>
            <a:pPr lvl="0"/>
            <a:r>
              <a:rPr/>
              <a:t>Voice</a:t>
            </a:r>
          </a:p>
          <a:p>
            <a:pPr lvl="0"/>
            <a:r>
              <a:rPr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Strategies:</a:t>
            </a:r>
          </a:p>
          <a:p>
            <a:pPr lvl="0"/>
            <a:r>
              <a:rPr/>
              <a:t>Faking good/bad</a:t>
            </a:r>
          </a:p>
          <a:p>
            <a:pPr lvl="0"/>
            <a:r>
              <a:rPr/>
              <a:t>Malingering</a:t>
            </a:r>
          </a:p>
          <a:p>
            <a:pPr lvl="0"/>
            <a:r>
              <a:rPr/>
              <a:t>Charm</a:t>
            </a:r>
          </a:p>
          <a:p>
            <a:pPr lvl="0"/>
            <a:r>
              <a:rPr/>
              <a:t>Feigned friendship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 vs spontaneity; leakage vs control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Experience of 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Liar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Affective</a:t>
            </a:r>
          </a:p>
          <a:p>
            <a:pPr lvl="0"/>
            <a:r>
              <a:rPr/>
              <a:t>Guilt</a:t>
            </a:r>
          </a:p>
          <a:p>
            <a:pPr lvl="0"/>
            <a:r>
              <a:rPr/>
              <a:t>Anxiety</a:t>
            </a:r>
          </a:p>
          <a:p>
            <a:pPr lvl="0"/>
            <a:r>
              <a:rPr/>
              <a:t>“Duper’s delight”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Cognitive</a:t>
            </a:r>
          </a:p>
          <a:p>
            <a:pPr lvl="0"/>
            <a:r>
              <a:rPr/>
              <a:t>Cognitive load</a:t>
            </a:r>
          </a:p>
          <a:p>
            <a:pPr lvl="0"/>
            <a:r>
              <a:rPr/>
              <a:t>Self-monitoring</a:t>
            </a:r>
          </a:p>
          <a:p>
            <a:pPr lvl="0"/>
            <a:r>
              <a:rPr/>
              <a:t>Self-presentation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Little Monkey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Lie-Detector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Detecting Deception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Lie-Detector</a:t>
            </a:r>
          </a:p>
          <a:p>
            <a:pPr lvl="0"/>
            <a:r>
              <a:rPr b="1"/>
              <a:t>Linguistics</a:t>
            </a:r>
            <a:r>
              <a:rPr/>
              <a:t>: pronouns, negations, specificity, temporal structure</a:t>
            </a:r>
          </a:p>
          <a:p>
            <a:pPr lvl="0"/>
            <a:r>
              <a:rPr b="1"/>
              <a:t>Nonverbal</a:t>
            </a:r>
            <a:r>
              <a:rPr/>
              <a:t>: illustrators, adaptors, gaze (weak/variable indicators)</a:t>
            </a:r>
          </a:p>
          <a:p>
            <a:pPr lvl="0"/>
            <a:r>
              <a:rPr b="1"/>
              <a:t>Physiology</a:t>
            </a:r>
            <a:r>
              <a:rPr/>
              <a:t>: heart rate, skin conductance; constraints &amp; ethics</a:t>
            </a:r>
          </a:p>
          <a:p>
            <a:pPr lvl="0"/>
            <a:r>
              <a:rPr b="1"/>
              <a:t>Modality</a:t>
            </a:r>
            <a:r>
              <a:rPr/>
              <a:t>: Audio, Visual, Audio-visual etc kolkmanDeceptionDetectionImportance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Nonverbal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Lie-Detector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Cues Examined:</a:t>
            </a:r>
          </a:p>
          <a:p>
            <a:pPr lvl="0"/>
            <a:r>
              <a:rPr b="1"/>
              <a:t>Facial expressions</a:t>
            </a:r>
            <a:r>
              <a:rPr/>
              <a:t>: micro-expressions, Duchenne smiles</a:t>
            </a:r>
          </a:p>
          <a:p>
            <a:pPr lvl="0"/>
            <a:r>
              <a:rPr b="1"/>
              <a:t>Body language</a:t>
            </a:r>
            <a:r>
              <a:rPr/>
              <a:t>: adaptors (self-touching), illustrators (hand movements)</a:t>
            </a:r>
          </a:p>
          <a:p>
            <a:pPr lvl="0"/>
            <a:r>
              <a:rPr b="1"/>
              <a:t>Eye gaze</a:t>
            </a:r>
            <a:r>
              <a:rPr/>
              <a:t>: avoidance, blinking, pupil dilation</a:t>
            </a:r>
          </a:p>
          <a:p>
            <a:pPr lvl="0"/>
            <a:r>
              <a:rPr b="1"/>
              <a:t>Posture</a:t>
            </a:r>
            <a:r>
              <a:rPr/>
              <a:t>: shifting, leaning away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Important Note</a:t>
            </a:r>
          </a:p>
          <a:p>
            <a:pPr lvl="0" indent="0" marL="0">
              <a:buNone/>
            </a:pPr>
            <a:r>
              <a:rPr/>
              <a:t>Nonverbal cues are generally </a:t>
            </a:r>
            <a:r>
              <a:rPr b="1"/>
              <a:t>weak and variable</a:t>
            </a:r>
            <a:r>
              <a:rPr/>
              <a:t> indicators of deception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depauloCuesDeceptionMeta1996; ekmanDetectingDeceptionNonverbal2001; vrijNonverbalDeception2008; burgoonNonverbalIndicatorsDeception2008; zuckermanVerbalNonverbalCommunication1981; fiedlerMetaAnalysisVerbal2019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is Good at Detecting Lies?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Lie-Detector</a:t>
            </a:r>
          </a:p>
          <a:p>
            <a:pPr lvl="0"/>
            <a:r>
              <a:rPr/>
              <a:t>High empathy, social skills, and/or experience?</a:t>
            </a:r>
          </a:p>
          <a:p>
            <a:pPr lvl="0"/>
            <a:r>
              <a:rPr/>
              <a:t>Training helps, but only to a point</a:t>
            </a:r>
          </a:p>
          <a:p>
            <a:pPr lvl="0"/>
            <a:r>
              <a:rPr/>
              <a:t>Humans are only slightly better than chance (~54%)</a:t>
            </a:r>
          </a:p>
          <a:p>
            <a:pPr lvl="0"/>
            <a:r>
              <a:rPr b="1"/>
              <a:t>“Truth bias”</a:t>
            </a:r>
            <a:r>
              <a:rPr/>
              <a:t> - we tend to believe people by default</a:t>
            </a:r>
          </a:p>
          <a:p>
            <a:pPr lvl="0"/>
            <a:r>
              <a:rPr b="1"/>
              <a:t>“Wizards”</a:t>
            </a:r>
            <a:r>
              <a:rPr/>
              <a:t> - a small subset of people are very good at detecting lies</a:t>
            </a:r>
          </a:p>
          <a:p>
            <a:pPr lvl="0" indent="0" marL="0">
              <a:buNone/>
            </a:pPr>
            <a:r>
              <a:rPr/>
              <a:t>bondIndividualDifferencesDeception2006; tenBrinkeLieCatchers2014; denaultMetaAnalysisIndividual2019; levinsonIndividualDifferencesDeception2020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Experience of Being Lied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Lie-Detector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Affective</a:t>
            </a:r>
          </a:p>
          <a:p>
            <a:pPr lvl="0"/>
            <a:r>
              <a:rPr/>
              <a:t>Betrayal</a:t>
            </a:r>
          </a:p>
          <a:p>
            <a:pPr lvl="0"/>
            <a:r>
              <a:rPr/>
              <a:t>Anger</a:t>
            </a:r>
          </a:p>
          <a:p>
            <a:pPr lvl="0"/>
            <a:r>
              <a:rPr/>
              <a:t>Disappointment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Cognitive</a:t>
            </a:r>
          </a:p>
          <a:p>
            <a:pPr lvl="0"/>
            <a:r>
              <a:rPr/>
              <a:t>Doubt</a:t>
            </a:r>
          </a:p>
          <a:p>
            <a:pPr lvl="0"/>
            <a:r>
              <a:rPr/>
              <a:t>Rumination</a:t>
            </a:r>
          </a:p>
          <a:p>
            <a:pPr lvl="0"/>
            <a:r>
              <a:rPr/>
              <a:t>Reevaluation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Lie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Linguistics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</a:t>
            </a:r>
          </a:p>
          <a:p>
            <a:pPr lvl="0" indent="0" marL="0">
              <a:buNone/>
            </a:pPr>
            <a:r>
              <a:rPr b="1"/>
              <a:t>Contextualised deception</a:t>
            </a:r>
            <a:r>
              <a:rPr/>
              <a:t> [newmanLyingWords2003; hancockDeceptionAndLinguistic2008; hancockTruthAndDeception2009; tomaLinguisticCuesDeception2015]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Deception Lab!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Linguistic Cues to Deception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Pronouns</a:t>
            </a:r>
            <a:r>
              <a:rPr/>
              <a:t>: fewer first-person pronouns (self-distancing)</a:t>
            </a:r>
          </a:p>
          <a:p>
            <a:pPr lvl="0"/>
            <a:r>
              <a:rPr b="1"/>
              <a:t>Negations</a:t>
            </a:r>
            <a:r>
              <a:rPr/>
              <a:t>: more negations (denial)</a:t>
            </a:r>
          </a:p>
          <a:p>
            <a:pPr lvl="0"/>
            <a:r>
              <a:rPr b="1"/>
              <a:t>Specificity</a:t>
            </a:r>
            <a:r>
              <a:rPr/>
              <a:t>: less specific (avoid details)</a:t>
            </a:r>
          </a:p>
          <a:p>
            <a:pPr lvl="0"/>
            <a:r>
              <a:rPr b="1"/>
              <a:t>Temporal structure</a:t>
            </a:r>
            <a:r>
              <a:rPr/>
              <a:t>: less complex (cognitive load)</a:t>
            </a:r>
          </a:p>
          <a:p>
            <a:pPr lvl="0"/>
            <a:r>
              <a:rPr b="1"/>
              <a:t>Emotion words</a:t>
            </a:r>
            <a:r>
              <a:rPr/>
              <a:t>: more negative emotion (anxiety/guilt)</a:t>
            </a:r>
          </a:p>
          <a:p>
            <a:pPr lvl="0"/>
            <a:r>
              <a:rPr b="1"/>
              <a:t>Social words</a:t>
            </a:r>
            <a:r>
              <a:rPr/>
              <a:t>: fewer social words (avoid social connection)</a:t>
            </a:r>
          </a:p>
          <a:p>
            <a:pPr lvl="0"/>
            <a:r>
              <a:rPr b="1"/>
              <a:t>Cognitive complexity</a:t>
            </a:r>
            <a:r>
              <a:rPr/>
              <a:t>: less complex language (cognitive load)</a:t>
            </a:r>
          </a:p>
          <a:p>
            <a:pPr lvl="0"/>
            <a:r>
              <a:rPr b="1"/>
              <a:t>Certainty</a:t>
            </a:r>
            <a:r>
              <a:rPr/>
              <a:t>: more certainty (convince)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Tentativeness</a:t>
            </a:r>
            <a:r>
              <a:rPr/>
              <a:t>: more tentative (uncertainty)</a:t>
            </a:r>
          </a:p>
          <a:p>
            <a:pPr lvl="0"/>
            <a:r>
              <a:rPr b="1"/>
              <a:t>Diversity</a:t>
            </a:r>
            <a:r>
              <a:rPr/>
              <a:t>: less diverse vocabulary (cognitive load)</a:t>
            </a:r>
          </a:p>
          <a:p>
            <a:pPr lvl="0"/>
            <a:r>
              <a:rPr b="1"/>
              <a:t>Readability</a:t>
            </a:r>
            <a:r>
              <a:rPr/>
              <a:t>: less readable (cognitive load)</a:t>
            </a:r>
          </a:p>
          <a:p>
            <a:pPr lvl="0"/>
            <a:r>
              <a:rPr b="1"/>
              <a:t>Quantity</a:t>
            </a:r>
            <a:r>
              <a:rPr/>
              <a:t>: fewer words (avoid details)</a:t>
            </a:r>
          </a:p>
          <a:p>
            <a:pPr lvl="0"/>
            <a:r>
              <a:rPr b="1"/>
              <a:t>Qualifiers</a:t>
            </a:r>
            <a:r>
              <a:rPr/>
              <a:t>: more qualifiers (uncertainty)</a:t>
            </a:r>
          </a:p>
          <a:p>
            <a:pPr lvl="0"/>
            <a:r>
              <a:rPr b="1"/>
              <a:t>Repetitions</a:t>
            </a:r>
            <a:r>
              <a:rPr/>
              <a:t>: more repetitions (convince)</a:t>
            </a:r>
          </a:p>
          <a:p>
            <a:pPr lvl="0"/>
            <a:r>
              <a:rPr b="1"/>
              <a:t>Distancing</a:t>
            </a:r>
            <a:r>
              <a:rPr/>
              <a:t>: more psychological distancing (self-distancing)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Context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Context</a:t>
            </a:r>
          </a:p>
          <a:p>
            <a:pPr lvl="0" indent="0" marL="0">
              <a:buNone/>
            </a:pPr>
            <a:r>
              <a:rPr b="1"/>
              <a:t>Audio, Visual, Audio-visual</a:t>
            </a:r>
            <a:r>
              <a:rPr/>
              <a:t> kolkmanDeceptionDetectionImportance</a:t>
            </a:r>
          </a:p>
        </p:txBody>
      </p:sp>
      <p:pic>
        <p:nvPicPr>
          <p:cNvPr descr="../images/modal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00600" y="1816100"/>
            <a:ext cx="64897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Modality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Context</a:t>
            </a:r>
          </a:p>
          <a:p>
            <a:pPr lvl="0"/>
            <a:r>
              <a:rPr/>
              <a:t>Meta-analyses show </a:t>
            </a:r>
            <a:r>
              <a:rPr b="1"/>
              <a:t>small advantage</a:t>
            </a:r>
            <a:r>
              <a:rPr/>
              <a:t> for audio-visual over audio or visual alone</a:t>
            </a:r>
          </a:p>
          <a:p>
            <a:pPr lvl="0"/>
            <a:r>
              <a:rPr b="1"/>
              <a:t>Audio better than visual</a:t>
            </a:r>
            <a:r>
              <a:rPr/>
              <a:t> alone (paralanguage cues)</a:t>
            </a:r>
          </a:p>
          <a:p>
            <a:pPr lvl="0"/>
            <a:r>
              <a:rPr b="1"/>
              <a:t>Visual alone is least effective</a:t>
            </a:r>
            <a:r>
              <a:rPr/>
              <a:t> (nonverbal cues are weak/variable)</a:t>
            </a:r>
          </a:p>
          <a:p>
            <a:pPr lvl="0"/>
            <a:r>
              <a:rPr b="1"/>
              <a:t>Text-based deception detection</a:t>
            </a:r>
            <a:r>
              <a:rPr/>
              <a:t> is also possible (linguistic cues)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Measurement Approaches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Deception Inventories and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</a:t>
            </a:r>
          </a:p>
          <a:p>
            <a:pPr lvl="0"/>
            <a:r>
              <a:rPr b="1"/>
              <a:t>Lie Acceptability Scale (LAS)</a:t>
            </a:r>
          </a:p>
          <a:p>
            <a:pPr lvl="0"/>
            <a:r>
              <a:rPr b="1"/>
              <a:t>Ennis Lying Scale (ELS)</a:t>
            </a:r>
          </a:p>
          <a:p>
            <a:pPr lvl="0"/>
            <a:r>
              <a:rPr b="1"/>
              <a:t>Deception Strategies Questionnaire (DSQ)</a:t>
            </a:r>
            <a:r>
              <a:rPr/>
              <a:t> - Deeb</a:t>
            </a:r>
          </a:p>
          <a:p>
            <a:pPr lvl="0"/>
            <a:r>
              <a:rPr b="1"/>
              <a:t>Lying in Everyday Situations Scale (LiES)</a:t>
            </a:r>
            <a:r>
              <a:rPr/>
              <a:t> - Hart et al. (2019)</a:t>
            </a:r>
          </a:p>
          <a:p>
            <a:pPr lvl="0" indent="0" marL="0">
              <a:buNone/>
            </a:pPr>
            <a:r>
              <a:rPr/>
              <a:t>Hart, C. L., Jones, J. M., Terrizzi, Jr., J. A., &amp; Curtis, D. A. (2019). Development of the lying in everyday situations (LiES) scale. </a:t>
            </a:r>
            <a:r>
              <a:rPr i="1"/>
              <a:t>American Journal of Psychology</a:t>
            </a:r>
            <a:r>
              <a:rPr/>
              <a:t>, 132(3), 343–352.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Tools to study lying, self-deception, impression management, and related behaviours.</a:t>
            </a:r>
            <a:br/>
          </a:p>
          <a:p>
            <a:pPr lvl="0"/>
            <a:r>
              <a:rPr/>
              <a:t>Include </a:t>
            </a:r>
            <a:r>
              <a:rPr b="1"/>
              <a:t>scales, diaries, experimental paradigms, and social desirability measures</a:t>
            </a:r>
            <a:r>
              <a:rPr/>
              <a:t>.</a:t>
            </a:r>
            <a:br/>
          </a:p>
          <a:p>
            <a:pPr lvl="0"/>
            <a:r>
              <a:rPr/>
              <a:t>Used in psychology of deception, forensic psychology, and social behaviour research.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Attitudes &amp; Motivation to Lie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Lie Acceptability Scale</a:t>
            </a:r>
            <a:br/>
            <a:r>
              <a:rPr/>
              <a:t>- Measures how acceptable lying is perceived to be (Oliveira &amp; Levine, 2008).</a:t>
            </a:r>
          </a:p>
          <a:p>
            <a:pPr lvl="0" indent="0" marL="0">
              <a:buNone/>
            </a:pPr>
            <a:r>
              <a:rPr b="1"/>
              <a:t>CEMA-A</a:t>
            </a:r>
            <a:br/>
            <a:r>
              <a:rPr/>
              <a:t>- Motivation for lying: emotional, social, egoistic, malicious (Armas-Vargas et al., 2023).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Lying in Daily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Lying in Everyday Situations (LiES)</a:t>
            </a:r>
            <a:br/>
            <a:r>
              <a:rPr/>
              <a:t>- Relational vs. vindictive lying (Hart et al., 2019).</a:t>
            </a:r>
          </a:p>
          <a:p>
            <a:pPr lvl="0" indent="0" marL="0">
              <a:buNone/>
            </a:pPr>
            <a:r>
              <a:rPr b="1"/>
              <a:t>DePaulo Lie Diary Method</a:t>
            </a:r>
            <a:br/>
            <a:r>
              <a:rPr/>
              <a:t>- Participants record all lies/social interactions for 7 days (DePaulo &amp; Kashy, 1998).</a:t>
            </a:r>
          </a:p>
          <a:p>
            <a:pPr lvl="0" indent="0" marL="0">
              <a:buNone/>
            </a:pPr>
            <a:r>
              <a:rPr b="1"/>
              <a:t>Levine’s Prolific Liars 24-Hour Test</a:t>
            </a:r>
            <a:br/>
            <a:r>
              <a:rPr/>
              <a:t>- Self-report of lies told in the past 24 hours (Serota &amp; Levine, 2014).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Deception</a:t>
            </a:r>
          </a:p>
        </p:txBody>
      </p:sp>
      <p:pic>
        <p:nvPicPr>
          <p:cNvPr descr="../images/LiarLieDet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3340100"/>
            <a:ext cx="4927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Definition</a:t>
            </a:r>
          </a:p>
          <a:p>
            <a:pPr lvl="0" indent="0" marL="1270000">
              <a:buNone/>
            </a:pPr>
            <a:r>
              <a:rPr sz="2000"/>
              <a:t>A “process by which one individual deliberately attempts to convince another person to accept as true what the liar knows to be false, typically for the liar […] to gain some type of benefit or to avoid loss”</a:t>
            </a:r>
          </a:p>
          <a:p>
            <a:pPr lvl="0" indent="0" marL="1270000">
              <a:buNone/>
            </a:pPr>
            <a:r>
              <a:rPr sz="2000"/>
              <a:t>— Vrij (2008, p.15)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Self-Deception &amp; Impression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Paulhus Deception Scales (PDS)</a:t>
            </a:r>
            <a:br/>
            <a:r>
              <a:rPr/>
              <a:t>- Self-deceptive enhancement &amp; impression management (Paulhus, 1998).</a:t>
            </a:r>
          </a:p>
          <a:p>
            <a:pPr lvl="0" indent="0" marL="0">
              <a:buNone/>
            </a:pPr>
            <a:r>
              <a:rPr b="1"/>
              <a:t>Balanced Inventory of Desirable Responding (BIDR)</a:t>
            </a:r>
            <a:br/>
            <a:r>
              <a:rPr/>
              <a:t>- SDE + IM; short/long versions (Paulhus, 1991).</a:t>
            </a:r>
          </a:p>
          <a:p>
            <a:pPr lvl="0" indent="0" marL="0">
              <a:buNone/>
            </a:pPr>
            <a:r>
              <a:rPr b="1"/>
              <a:t>Self-Deception Questionnaire (SDQ-12)</a:t>
            </a:r>
            <a:br/>
            <a:r>
              <a:rPr/>
              <a:t>- Mystification &amp; manipulation (Sirvent et al., 2019).</a:t>
            </a:r>
          </a:p>
          <a:p>
            <a:pPr lvl="0" indent="0" marL="0">
              <a:buNone/>
            </a:pPr>
            <a:r>
              <a:rPr b="1"/>
              <a:t>Marlowe–Crowne Social Desirability Scale</a:t>
            </a:r>
            <a:br/>
            <a:r>
              <a:rPr/>
              <a:t>- Classic control for “faking good” (Crowne &amp; Marlowe, 1960).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Specific Lying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LYin Lying Tendency Scale (LTS)</a:t>
            </a:r>
            <a:br/>
            <a:r>
              <a:rPr/>
              <a:t>- Selfish, altruistic, &amp; social-acceptance lies (Zhou et al., 2024).</a:t>
            </a:r>
          </a:p>
          <a:p>
            <a:pPr lvl="0" indent="0" marL="0">
              <a:buNone/>
            </a:pPr>
            <a:r>
              <a:rPr b="1"/>
              <a:t>Lying Profile Questionnaire</a:t>
            </a:r>
            <a:br/>
            <a:r>
              <a:rPr/>
              <a:t>- Frequency, ability, negativity, context (Makowski et al., 2021).</a:t>
            </a:r>
          </a:p>
          <a:p>
            <a:pPr lvl="0" indent="0" marL="0">
              <a:buNone/>
            </a:pPr>
            <a:r>
              <a:rPr b="1"/>
              <a:t>Emotional Manipulation Scale</a:t>
            </a:r>
            <a:br/>
            <a:r>
              <a:rPr/>
              <a:t>- Ability &amp; willingness to emotionally manipulate (Austin et al., 2007; Hyde &amp; Grieve, 2014).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Bullshitting &amp; Paltering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Bullshit Receptivity Scale</a:t>
            </a:r>
            <a:br/>
            <a:r>
              <a:rPr/>
              <a:t>- Ratings of pseudo-profound statements (Pennycook et al., 2015).</a:t>
            </a:r>
          </a:p>
          <a:p>
            <a:pPr lvl="0" indent="0" marL="0">
              <a:buNone/>
            </a:pPr>
            <a:r>
              <a:rPr b="1"/>
              <a:t>Bullshitting Frequency Scale</a:t>
            </a:r>
            <a:br/>
            <a:r>
              <a:rPr/>
              <a:t>- How often people bullshit (Littrell et al., 2021).</a:t>
            </a:r>
          </a:p>
          <a:p>
            <a:pPr lvl="0" indent="0" marL="0">
              <a:buNone/>
            </a:pPr>
            <a:r>
              <a:rPr b="1"/>
              <a:t>Scale of Sensitivity to Bullshit</a:t>
            </a:r>
            <a:br/>
            <a:r>
              <a:rPr/>
              <a:t>- Susceptibility to misleading/pseudo-profound claims (Universidad de Tarapacá team, 2024).</a:t>
            </a:r>
          </a:p>
          <a:p>
            <a:pPr lvl="0" indent="0" marL="0">
              <a:buNone/>
            </a:pPr>
            <a:r>
              <a:rPr b="1"/>
              <a:t>Paltering Paradigm</a:t>
            </a:r>
            <a:br/>
            <a:r>
              <a:rPr/>
              <a:t>- Use of truthful statements to mislead (Rogers et al., 2017).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Deception Strategies &amp;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Psychological Screening Inventory – Deception Subscales</a:t>
            </a:r>
            <a:br/>
            <a:r>
              <a:rPr/>
              <a:t>- “Faking good” and “faking bad” (Lanyon, 1993).</a:t>
            </a:r>
          </a:p>
          <a:p>
            <a:pPr lvl="0" indent="0" marL="0">
              <a:buNone/>
            </a:pPr>
            <a:r>
              <a:rPr b="1"/>
              <a:t>Self-Reported Lie Detection Ability</a:t>
            </a:r>
            <a:br/>
            <a:r>
              <a:rPr/>
              <a:t>- People’s beliefs about their lie detection skill (Fernandes et al., 2023).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Deception-Related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</a:t>
            </a:r>
          </a:p>
          <a:p>
            <a:pPr lvl="0"/>
            <a:r>
              <a:rPr b="1"/>
              <a:t>Self-report</a:t>
            </a:r>
            <a:r>
              <a:rPr/>
              <a:t>: questionnaires, interviews</a:t>
            </a:r>
          </a:p>
          <a:p>
            <a:pPr lvl="0"/>
            <a:r>
              <a:rPr b="1"/>
              <a:t>Behavioral coding</a:t>
            </a:r>
            <a:r>
              <a:rPr/>
              <a:t>: manual or automated coding of nonverbal cues</a:t>
            </a:r>
          </a:p>
          <a:p>
            <a:pPr lvl="0"/>
            <a:r>
              <a:rPr b="1"/>
              <a:t>Physiological measures</a:t>
            </a:r>
            <a:r>
              <a:rPr/>
              <a:t>: heart rate, skin conductance, EEG, fMRI</a:t>
            </a:r>
          </a:p>
          <a:p>
            <a:pPr lvl="0"/>
            <a:r>
              <a:rPr b="1"/>
              <a:t>Performance measures</a:t>
            </a:r>
            <a:r>
              <a:rPr/>
              <a:t>: accuracy, reaction time, response bias</a:t>
            </a:r>
          </a:p>
          <a:p>
            <a:pPr lvl="0"/>
            <a:r>
              <a:rPr b="1"/>
              <a:t>Linguistic analysis</a:t>
            </a:r>
            <a:r>
              <a:rPr/>
              <a:t>: LIWC, NLP techniques</a:t>
            </a:r>
          </a:p>
          <a:p>
            <a:pPr lvl="0"/>
            <a:r>
              <a:rPr b="1"/>
              <a:t>Machine learning</a:t>
            </a:r>
            <a:r>
              <a:rPr/>
              <a:t>: classifiers trained on multimodal data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Relevant Constructs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Personality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Differences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Traits:</a:t>
            </a:r>
          </a:p>
          <a:p>
            <a:pPr lvl="0"/>
            <a:r>
              <a:rPr/>
              <a:t>The Dark Triad: Machiavellianism, Narcissism, Psychopathy</a:t>
            </a:r>
          </a:p>
          <a:p>
            <a:pPr lvl="0"/>
            <a:r>
              <a:rPr/>
              <a:t>Big Five: low Agreeableness, high Extraversion</a:t>
            </a:r>
          </a:p>
          <a:p>
            <a:pPr lvl="0"/>
            <a:r>
              <a:rPr/>
              <a:t>HEXACO Model: Honesty-Humility, Emotionality, etc.</a:t>
            </a:r>
          </a:p>
          <a:p>
            <a:pPr lvl="0" indent="0" marL="0">
              <a:buNone/>
            </a:pPr>
            <a:r>
              <a:rPr b="1"/>
              <a:t>Cognitive &amp; Social:</a:t>
            </a:r>
          </a:p>
          <a:p>
            <a:pPr lvl="0"/>
            <a:r>
              <a:rPr/>
              <a:t>Emotional Intelligence</a:t>
            </a:r>
          </a:p>
          <a:p>
            <a:pPr lvl="0"/>
            <a:r>
              <a:rPr/>
              <a:t>Social Skills</a:t>
            </a:r>
          </a:p>
          <a:p>
            <a:pPr lvl="0"/>
            <a:r>
              <a:rPr/>
              <a:t>Cognitive Ability</a:t>
            </a:r>
          </a:p>
          <a:p>
            <a:pPr lvl="0"/>
            <a:r>
              <a:rPr/>
              <a:t>Self-Monitoring</a:t>
            </a:r>
          </a:p>
          <a:p>
            <a:pPr lvl="0"/>
            <a:r>
              <a:rPr/>
              <a:t>Empathy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Moral &amp; Motivational:</a:t>
            </a:r>
          </a:p>
          <a:p>
            <a:pPr lvl="0"/>
            <a:r>
              <a:rPr/>
              <a:t>Moral Disengagement</a:t>
            </a:r>
          </a:p>
          <a:p>
            <a:pPr lvl="0"/>
            <a:r>
              <a:rPr/>
              <a:t>Moral Foundations</a:t>
            </a:r>
          </a:p>
          <a:p>
            <a:pPr lvl="0"/>
            <a:r>
              <a:rPr/>
              <a:t>Social Dominance Orientation</a:t>
            </a:r>
          </a:p>
          <a:p>
            <a:pPr lvl="0"/>
            <a:r>
              <a:rPr/>
              <a:t>Authoritarianism</a:t>
            </a:r>
          </a:p>
          <a:p>
            <a:pPr lvl="0"/>
            <a:r>
              <a:rPr/>
              <a:t>Trust Propensity</a:t>
            </a:r>
          </a:p>
          <a:p>
            <a:pPr lvl="0" indent="0" marL="0">
              <a:buNone/>
            </a:pPr>
            <a:r>
              <a:rPr b="1"/>
              <a:t>Behavioral:</a:t>
            </a:r>
          </a:p>
          <a:p>
            <a:pPr lvl="0"/>
            <a:r>
              <a:rPr/>
              <a:t>Sensation Seeking</a:t>
            </a:r>
          </a:p>
          <a:p>
            <a:pPr lvl="0"/>
            <a:r>
              <a:rPr/>
              <a:t>Impulsivity</a:t>
            </a:r>
          </a:p>
          <a:p>
            <a:pPr lvl="0"/>
            <a:r>
              <a:rPr/>
              <a:t>Gullibility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Cognitive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Cognitive Processes</a:t>
            </a:r>
          </a:p>
          <a:p>
            <a:pPr lvl="0"/>
            <a:r>
              <a:rPr b="1"/>
              <a:t>Working Memory</a:t>
            </a:r>
            <a:r>
              <a:rPr/>
              <a:t>: capacity during deception</a:t>
            </a:r>
          </a:p>
          <a:p>
            <a:pPr lvl="0"/>
            <a:r>
              <a:rPr b="1"/>
              <a:t>Executive Function</a:t>
            </a:r>
            <a:r>
              <a:rPr/>
              <a:t>: inhibition and control</a:t>
            </a:r>
          </a:p>
          <a:p>
            <a:pPr lvl="0"/>
            <a:r>
              <a:rPr b="1"/>
              <a:t>Theory of Mind</a:t>
            </a:r>
            <a:r>
              <a:rPr/>
              <a:t>: perspective-taking abilities</a:t>
            </a:r>
          </a:p>
          <a:p>
            <a:pPr lvl="0"/>
            <a:r>
              <a:rPr b="1"/>
              <a:t>Cognitive Load</a:t>
            </a:r>
            <a:r>
              <a:rPr/>
              <a:t>: mental effort required</a:t>
            </a:r>
          </a:p>
          <a:p>
            <a:pPr lvl="0"/>
            <a:r>
              <a:rPr b="1"/>
              <a:t>Attention</a:t>
            </a:r>
            <a:r>
              <a:rPr/>
              <a:t>: focus and monitoring</a:t>
            </a:r>
          </a:p>
          <a:p>
            <a:pPr lvl="0"/>
            <a:r>
              <a:rPr b="1"/>
              <a:t>Decision Making</a:t>
            </a:r>
            <a:r>
              <a:rPr/>
              <a:t>: risk assessment and planning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Designs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1960s: Emotional leakage</a:t>
            </a:r>
          </a:p>
          <a:p>
            <a:pPr lvl="1"/>
            <a:r>
              <a:rPr/>
              <a:t>Liars experience guilt/fear → emotions “leak”</a:t>
            </a:r>
            <a:br/>
          </a:p>
          <a:p>
            <a:pPr lvl="1"/>
            <a:r>
              <a:rPr/>
              <a:t>Bodily movements leak more than the face</a:t>
            </a:r>
            <a:br/>
          </a:p>
          <a:p>
            <a:pPr lvl="1"/>
            <a:r>
              <a:rPr i="1"/>
              <a:t>(Ekman &amp; Friesen, 1969)</a:t>
            </a:r>
            <a:br/>
          </a:p>
          <a:p>
            <a:pPr lvl="0"/>
            <a:r>
              <a:rPr b="1"/>
              <a:t>1980s: Cognitive load</a:t>
            </a:r>
          </a:p>
          <a:p>
            <a:pPr lvl="1"/>
            <a:r>
              <a:rPr/>
              <a:t>Liars must inhibit truth + invent consistent stories</a:t>
            </a:r>
            <a:br/>
          </a:p>
          <a:p>
            <a:pPr lvl="1"/>
            <a:r>
              <a:rPr i="1"/>
              <a:t>(Zuckerman et al., 1981; Hartwig et al., 2014)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  <a:p>
            <a:pPr lvl="0"/>
            <a:r>
              <a:rPr b="1"/>
              <a:t>Cheating tasks</a:t>
            </a:r>
            <a:r>
              <a:rPr/>
              <a:t>: dice/coin, matrices - Shalvi et al. (2011) [shalviJustifiedEthicalityObserving2011]</a:t>
            </a:r>
          </a:p>
          <a:p>
            <a:pPr lvl="0"/>
            <a:r>
              <a:rPr b="1"/>
              <a:t>Mock-crime with interviews</a:t>
            </a:r>
            <a:r>
              <a:rPr/>
              <a:t>: forensic context</a:t>
            </a:r>
          </a:p>
          <a:p>
            <a:pPr lvl="0"/>
            <a:r>
              <a:rPr b="1"/>
              <a:t>“Deception Olympics” style sender-receiver games</a:t>
            </a:r>
          </a:p>
          <a:p>
            <a:pPr lvl="0"/>
            <a:r>
              <a:rPr b="1"/>
              <a:t>Poker hands</a:t>
            </a:r>
            <a:r>
              <a:rPr/>
              <a:t>: strategic deception</a:t>
            </a:r>
          </a:p>
          <a:p>
            <a:pPr lvl="0"/>
            <a:r>
              <a:rPr b="1"/>
              <a:t>False Opinion Paradigm</a:t>
            </a:r>
            <a:r>
              <a:rPr/>
              <a:t>: attitude misrepresentation</a:t>
            </a:r>
          </a:p>
          <a:p>
            <a:pPr lvl="0"/>
            <a:r>
              <a:rPr b="1"/>
              <a:t>Faking friendship micro-interactions</a:t>
            </a:r>
            <a:r>
              <a:rPr/>
              <a:t>: social deception</a:t>
            </a:r>
          </a:p>
          <a:p>
            <a:pPr lvl="0"/>
            <a:r>
              <a:rPr b="1"/>
              <a:t>Lie diaries (1 week)</a:t>
            </a:r>
            <a:r>
              <a:rPr/>
              <a:t>: naturalistic recording</a:t>
            </a:r>
          </a:p>
          <a:p>
            <a:pPr lvl="0"/>
            <a:r>
              <a:rPr b="1"/>
              <a:t>AI vs human detectors</a:t>
            </a:r>
            <a:r>
              <a:rPr/>
              <a:t>: on transcripts, audio, video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Experimental Paradigms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  <a:p>
            <a:pPr lvl="0" indent="0" marL="0">
              <a:buNone/>
            </a:pPr>
            <a:r>
              <a:rPr b="1"/>
              <a:t>Key Research Questions:</a:t>
            </a:r>
          </a:p>
          <a:p>
            <a:pPr lvl="0"/>
            <a:r>
              <a:rPr/>
              <a:t>Emotion displays during deception (Guilt, Anxiety, Cognitive Load &amp; Delight)</a:t>
            </a:r>
          </a:p>
          <a:p>
            <a:pPr lvl="0"/>
            <a:r>
              <a:rPr/>
              <a:t>Personality &amp; deception success</a:t>
            </a:r>
          </a:p>
          <a:p>
            <a:pPr lvl="0"/>
            <a:r>
              <a:rPr/>
              <a:t>Context effects on detection accuracy</a:t>
            </a:r>
          </a:p>
          <a:p>
            <a:pPr lvl="0"/>
            <a:r>
              <a:rPr/>
              <a:t>Training and expertise development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Qualitative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  <a:p>
            <a:pPr lvl="0" indent="0" marL="0">
              <a:buNone/>
            </a:pPr>
            <a:r>
              <a:rPr b="1"/>
              <a:t>Classic Study</a:t>
            </a:r>
            <a:r>
              <a:rPr/>
              <a:t>: DePaulo et al. (1996) everyday lie diaries [depauloLyingEverydayLife1996]</a:t>
            </a:r>
          </a:p>
          <a:p>
            <a:pPr lvl="0"/>
            <a:r>
              <a:rPr b="1"/>
              <a:t>Thematic analysis</a:t>
            </a:r>
            <a:r>
              <a:rPr/>
              <a:t>: of lie content and context</a:t>
            </a:r>
          </a:p>
          <a:p>
            <a:pPr lvl="0"/>
            <a:r>
              <a:rPr b="1"/>
              <a:t>Narrative analysis</a:t>
            </a:r>
            <a:r>
              <a:rPr/>
              <a:t>: of lie structure and function</a:t>
            </a:r>
          </a:p>
          <a:p>
            <a:pPr lvl="0"/>
            <a:r>
              <a:rPr b="1"/>
              <a:t>Discourse analysis</a:t>
            </a:r>
            <a:r>
              <a:rPr/>
              <a:t>: of lie construction and reception</a:t>
            </a:r>
          </a:p>
          <a:p>
            <a:pPr lvl="0"/>
            <a:r>
              <a:rPr b="1"/>
              <a:t>Ethnographic observation</a:t>
            </a:r>
            <a:r>
              <a:rPr/>
              <a:t>: of lying behavior in natural settings</a:t>
            </a:r>
          </a:p>
          <a:p>
            <a:pPr lvl="0"/>
            <a:r>
              <a:rPr b="1"/>
              <a:t>Case studies</a:t>
            </a:r>
            <a:r>
              <a:rPr/>
              <a:t>: of prolific liars or lie detection experts</a:t>
            </a:r>
          </a:p>
          <a:p>
            <a:pPr lvl="0"/>
            <a:r>
              <a:rPr b="1"/>
              <a:t>Interviews</a:t>
            </a:r>
            <a:r>
              <a:rPr/>
              <a:t>: with liars and lie detectors about experiences and strategies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Detection:</a:t>
            </a:r>
          </a:p>
          <a:p>
            <a:pPr lvl="0"/>
            <a:r>
              <a:rPr/>
              <a:t>Accuracy (% correct)</a:t>
            </a:r>
          </a:p>
          <a:p>
            <a:pPr lvl="0"/>
            <a:r>
              <a:rPr/>
              <a:t>Confidence ratings</a:t>
            </a:r>
          </a:p>
          <a:p>
            <a:pPr lvl="0"/>
            <a:r>
              <a:rPr/>
              <a:t>Sensitivity (hit rate)</a:t>
            </a:r>
          </a:p>
          <a:p>
            <a:pPr lvl="0"/>
            <a:r>
              <a:rPr/>
              <a:t>Specificity (correct rejection rate)</a:t>
            </a:r>
          </a:p>
          <a:p>
            <a:pPr lvl="0"/>
            <a:r>
              <a:rPr/>
              <a:t>Signal detection theory (d’, 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Production:</a:t>
            </a:r>
          </a:p>
          <a:p>
            <a:pPr lvl="0"/>
            <a:r>
              <a:rPr/>
              <a:t>Success rate (% undetected)</a:t>
            </a:r>
          </a:p>
          <a:p>
            <a:pPr lvl="0"/>
            <a:r>
              <a:rPr/>
              <a:t>Believability ratings</a:t>
            </a:r>
          </a:p>
          <a:p>
            <a:pPr lvl="0"/>
            <a:r>
              <a:rPr/>
              <a:t>Confidence ratings</a:t>
            </a:r>
          </a:p>
          <a:p>
            <a:pPr lvl="0"/>
            <a:r>
              <a:rPr/>
              <a:t>Consistency measures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as Judge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Technology</a:t>
            </a:r>
          </a:p>
          <a:p>
            <a:pPr lvl="0" indent="0" marL="0">
              <a:buNone/>
            </a:pPr>
            <a:r>
              <a:rPr b="1"/>
              <a:t>Approaches:</a:t>
            </a:r>
          </a:p>
          <a:p>
            <a:pPr lvl="0"/>
            <a:r>
              <a:rPr/>
              <a:t>Text models score linguistic cues on transcripts</a:t>
            </a:r>
          </a:p>
          <a:p>
            <a:pPr lvl="0"/>
            <a:r>
              <a:rPr/>
              <a:t>Computer vision for facial dynamics and gaze</a:t>
            </a:r>
          </a:p>
          <a:p>
            <a:pPr lvl="0"/>
            <a:r>
              <a:rPr/>
              <a:t>Multimodal integration of signals</a:t>
            </a:r>
          </a:p>
          <a:p>
            <a:pPr lvl="0" indent="0" marL="0">
              <a:buNone/>
            </a:pPr>
            <a:r>
              <a:rPr b="1"/>
              <a:t>Caveats</a:t>
            </a:r>
            <a:r>
              <a:rPr/>
              <a:t>: dataset bias, context dependency, ethical concerns, generalization limitations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Mini-Dissertation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Candidate Topics for Mini-Dissertations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Lie Diaries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Design</a:t>
            </a:r>
            <a:r>
              <a:rPr/>
              <a:t>: 7-day daily diary of lies told/heard.</a:t>
            </a:r>
          </a:p>
          <a:p>
            <a:pPr lvl="0"/>
            <a:r>
              <a:rPr b="1"/>
              <a:t>Key variables</a:t>
            </a:r>
            <a:r>
              <a:rPr/>
              <a:t>: frequency, target, motive, stakes.</a:t>
            </a:r>
          </a:p>
          <a:p>
            <a:pPr lvl="0"/>
            <a:r>
              <a:rPr b="1"/>
              <a:t>Analysis</a:t>
            </a:r>
            <a:r>
              <a:rPr/>
              <a:t>: distribution, within-person vs between-person differences.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Mock-Crime +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Design</a:t>
            </a:r>
            <a:r>
              <a:rPr/>
              <a:t>: random assignment to commit/not commit a mock theft; standardized interviews.</a:t>
            </a:r>
          </a:p>
          <a:p>
            <a:pPr lvl="0"/>
            <a:r>
              <a:rPr b="1"/>
              <a:t>Measures</a:t>
            </a:r>
            <a:r>
              <a:rPr/>
              <a:t>: statement detail, inconsistencies, observer accuracy.</a:t>
            </a:r>
          </a:p>
          <a:p>
            <a:pPr lvl="0"/>
            <a:r>
              <a:rPr b="1"/>
              <a:t>Analysis</a:t>
            </a:r>
            <a:r>
              <a:rPr/>
              <a:t>: ROC for detector performance; cue validity.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Judgement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Truth bias</a:t>
            </a:r>
          </a:p>
          <a:p>
            <a:pPr lvl="1"/>
            <a:r>
              <a:rPr/>
              <a:t>People judge others truthful more often than they are</a:t>
            </a:r>
            <a:br/>
          </a:p>
          <a:p>
            <a:pPr lvl="1"/>
            <a:r>
              <a:rPr i="1"/>
              <a:t>(Bond &amp; DePaulo, 2006, meta-analysis)</a:t>
            </a:r>
            <a:br/>
          </a:p>
          <a:p>
            <a:pPr lvl="0"/>
            <a:r>
              <a:rPr b="1"/>
              <a:t>Explanations</a:t>
            </a:r>
          </a:p>
          <a:p>
            <a:pPr lvl="1"/>
            <a:r>
              <a:rPr i="1"/>
              <a:t>Spinozan mind</a:t>
            </a:r>
            <a:r>
              <a:rPr/>
              <a:t> — belief is automatic (Gilbert, 1991)</a:t>
            </a:r>
            <a:br/>
          </a:p>
          <a:p>
            <a:pPr lvl="1"/>
            <a:r>
              <a:rPr i="1"/>
              <a:t>Truth-Default Theory</a:t>
            </a:r>
            <a:r>
              <a:rPr/>
              <a:t> — default to truth (Levine, 2014)</a:t>
            </a:r>
            <a:br/>
          </a:p>
          <a:p>
            <a:pPr lvl="1"/>
            <a:r>
              <a:rPr i="1"/>
              <a:t>Adaptive Lie Detector</a:t>
            </a:r>
            <a:r>
              <a:rPr/>
              <a:t> — functional decision-making (Street, 2015)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Faking Friendship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Design</a:t>
            </a:r>
            <a:r>
              <a:rPr/>
              <a:t>: brief interactions with instructed “fake closeness.”</a:t>
            </a:r>
          </a:p>
          <a:p>
            <a:pPr lvl="0"/>
            <a:r>
              <a:rPr b="1"/>
              <a:t>Measures</a:t>
            </a:r>
            <a:r>
              <a:rPr/>
              <a:t>: perceived closeness, linguistic accommodation.</a:t>
            </a:r>
          </a:p>
          <a:p>
            <a:pPr lvl="0"/>
            <a:r>
              <a:rPr b="1"/>
              <a:t>Analysis</a:t>
            </a:r>
            <a:r>
              <a:rPr/>
              <a:t>: blinded coder ratings vs self-report.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AI vs Human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Design</a:t>
            </a:r>
            <a:r>
              <a:rPr/>
              <a:t>: transcripts scored by a text model and by humans.</a:t>
            </a:r>
          </a:p>
          <a:p>
            <a:pPr lvl="0"/>
            <a:r>
              <a:rPr b="1"/>
              <a:t>Measures</a:t>
            </a:r>
            <a:r>
              <a:rPr/>
              <a:t>: accuracy, calibration, bias.</a:t>
            </a:r>
          </a:p>
          <a:p>
            <a:pPr lvl="0"/>
            <a:r>
              <a:rPr b="1"/>
              <a:t>Analysis</a:t>
            </a:r>
            <a:r>
              <a:rPr/>
              <a:t>: compare AUCs; error analysis.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Emotion During Deception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Design</a:t>
            </a:r>
            <a:r>
              <a:rPr/>
              <a:t>: report guilt/anxiety/pleasure; optional physiological proxies.</a:t>
            </a:r>
          </a:p>
          <a:p>
            <a:pPr lvl="0"/>
            <a:r>
              <a:rPr b="1"/>
              <a:t>Analysis</a:t>
            </a:r>
            <a:r>
              <a:rPr/>
              <a:t>: mixed models for within-person changes.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Let’s discuss your ideas!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Accuracy in Lie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No diagnostic cues</a:t>
            </a:r>
          </a:p>
          <a:p>
            <a:pPr lvl="1"/>
            <a:r>
              <a:rPr/>
              <a:t>No reliable behavioural signal found </a:t>
            </a:r>
            <a:r>
              <a:rPr i="1"/>
              <a:t>(DePaulo et al., 2003)</a:t>
            </a:r>
            <a:br/>
          </a:p>
          <a:p>
            <a:pPr lvl="0"/>
            <a:r>
              <a:rPr b="1"/>
              <a:t>Human performance</a:t>
            </a:r>
          </a:p>
          <a:p>
            <a:pPr lvl="1"/>
            <a:r>
              <a:rPr/>
              <a:t>~54% accuracy (chance = 50%) </a:t>
            </a:r>
            <a:r>
              <a:rPr i="1"/>
              <a:t>(Bond &amp; DePaulo, 2006)</a:t>
            </a:r>
            <a:br/>
          </a:p>
          <a:p>
            <a:pPr lvl="1"/>
            <a:r>
              <a:rPr/>
              <a:t>Training, confidence, or profession → little effect </a:t>
            </a:r>
            <a:r>
              <a:rPr i="1"/>
              <a:t>(Aamodt &amp; Custer, 2006)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Active elicitation techniques</a:t>
            </a:r>
          </a:p>
          <a:p>
            <a:pPr lvl="1"/>
            <a:r>
              <a:rPr/>
              <a:t>Strategic questioning, cognitive load, verifiability</a:t>
            </a:r>
            <a:br/>
          </a:p>
          <a:p>
            <a:pPr lvl="1"/>
            <a:r>
              <a:rPr i="1"/>
              <a:t>(Nahari, 2019; Vrij &amp; Granhag, 2012)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Lab</dc:title>
  <dc:creator/>
  <cp:keywords/>
  <dcterms:created xsi:type="dcterms:W3CDTF">2025-10-02T00:42:56Z</dcterms:created>
  <dcterms:modified xsi:type="dcterms:W3CDTF">2025-10-02T00:42:56Z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itation">
    <vt:lpwstr/>
  </property>
  <property fmtid="{D5CDD505-2E9C-101B-9397-08002B2CF9AE}" pid="5" name="csl">
    <vt:lpwstr>../apa.csl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