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32"/>
    <p:restoredTop autoAdjust="0" sz="94694"/>
  </p:normalViewPr>
  <p:slideViewPr>
    <p:cSldViewPr snapToGrid="0" snapToObjects="1">
      <p:cViewPr varScale="1">
        <p:scale>
          <a:sx d="100" n="94"/>
          <a:sy d="100" n="94"/>
        </p:scale>
        <p:origin x="216" y="952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notesMaster" Target="notesMasters/notesMaster1.xml" /><Relationship Id="rId25" Type="http://schemas.openxmlformats.org/officeDocument/2006/relationships/tableStyles" Target="tableStyles.xml" /><Relationship Id="rId24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3" Type="http://schemas.openxmlformats.org/officeDocument/2006/relationships/viewProps" Target="viewProps.xml" /><Relationship Id="rId22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enables collaborating across coding comfort levels, which means it’s a friendly tool Also means we can broaden our idea of collaborators substantially and earlier.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And, then RStudio IDE Visual Editor further lowers barriers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I’ll do one final demo here - Friendly for new learners, also for experienced users.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Think about how you might use this yourself, and teach a colleague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Like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Fade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accent4">
            <a:lumMod val="20000"/>
            <a:lumOff val="80000"/>
            <a:alpha val="1033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07/s10902-020-00260-6" TargetMode="External" /><Relationship Id="rId3" Type="http://schemas.openxmlformats.org/officeDocument/2006/relationships/hyperlink" Target="https://doi.org/10.1177/0098628320959954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topic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9/17/22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Incremental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Put in code fence</a:t>
            </a:r>
          </a:p>
          <a:p>
            <a:pPr lvl="0"/>
            <a:r>
              <a:rPr/>
              <a:t>Using three colons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Txt - bullet - bullet 2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Emoji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🤩 Totes work, except in PDF output, boo.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(Andorsky, 2020; Datu et al., 2021; King, 2021; Rice et al., 2021)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Speaker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Include speaker notes in another fenced code block.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Put your contents in column code blocks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make them show up in two columns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Heading 1 2007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Fade in</a:t>
            </a:r>
          </a:p>
          <a:p>
            <a:pPr lvl="0" indent="0" marL="0">
              <a:buNone/>
            </a:pPr>
            <a:r>
              <a:rPr/>
              <a:t>Highlight red</a:t>
            </a:r>
          </a:p>
          <a:p>
            <a:pPr lvl="0" indent="0" marL="0">
              <a:buNone/>
            </a:pPr>
            <a:r>
              <a:rPr/>
              <a:t>Fade in, then out</a:t>
            </a:r>
          </a:p>
          <a:p>
            <a:pPr lvl="0" indent="0" marL="0">
              <a:buNone/>
            </a:pPr>
            <a:r>
              <a:rPr/>
              <a:t>Slide up while fading in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Andorsky, N. (2020). </a:t>
            </a:r>
            <a:r>
              <a:rPr i="1"/>
              <a:t>Decoding the why: How behavioral science is driving the next generation of product design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Datu, J. A. D., McInerney, D. M., Żemojtel-Piotrowska, M., Hitokoto, H., &amp; Datu, N. D. (2021). Is grittiness next to happiness? Examining the association of triarchic model of grit dimensions with well-being outcomes. </a:t>
            </a:r>
            <a:r>
              <a:rPr i="1"/>
              <a:t>Journal of Happiness Studies</a:t>
            </a:r>
            <a:r>
              <a:rPr/>
              <a:t>, </a:t>
            </a:r>
            <a:r>
              <a:rPr i="1"/>
              <a:t>22</a:t>
            </a:r>
            <a:r>
              <a:rPr/>
              <a:t>(2), 981–1009. </a:t>
            </a:r>
            <a:r>
              <a:rPr>
                <a:hlinkClick r:id="rId2"/>
              </a:rPr>
              <a:t>https://doi.org/10.1007/s10902-020-00260-6</a:t>
            </a:r>
          </a:p>
          <a:p>
            <a:pPr lvl="0" indent="0" marL="0">
              <a:buNone/>
            </a:pPr>
            <a:r>
              <a:rPr/>
              <a:t>King, M. (2021). </a:t>
            </a:r>
            <a:r>
              <a:rPr i="1"/>
              <a:t>Social chemistry: Decoding the patterns of human connection</a:t>
            </a:r>
            <a:r>
              <a:rPr/>
              <a:t>. Dutton.</a:t>
            </a:r>
          </a:p>
          <a:p>
            <a:pPr lvl="0" indent="0" marL="0">
              <a:buNone/>
            </a:pPr>
            <a:r>
              <a:rPr/>
              <a:t>Rice, L., Alquist, J. L., Penuliar, M., Donato, F. V., &amp; Price, M. M. (2021). Engaging students in a research methods writing lab online. </a:t>
            </a:r>
            <a:r>
              <a:rPr i="1"/>
              <a:t>Teaching of Psychology</a:t>
            </a:r>
            <a:r>
              <a:rPr/>
              <a:t>, </a:t>
            </a:r>
            <a:r>
              <a:rPr i="1"/>
              <a:t>48</a:t>
            </a:r>
            <a:r>
              <a:rPr/>
              <a:t>(1), 18–25. </a:t>
            </a:r>
            <a:r>
              <a:rPr>
                <a:hlinkClick r:id="rId3"/>
              </a:rPr>
              <a:t>https://doi.org/10.1177/0098628320959954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Section Sunday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Fucker Does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Wanker Doesnt’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Section heading 2007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ABCDES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Test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List One</a:t>
            </a:r>
          </a:p>
          <a:p>
            <a:pPr lvl="0"/>
            <a:r>
              <a:rPr/>
              <a:t>Item A</a:t>
            </a:r>
          </a:p>
          <a:p>
            <a:pPr lvl="0"/>
            <a:r>
              <a:rPr/>
              <a:t>Item B</a:t>
            </a:r>
          </a:p>
          <a:p>
            <a:pPr lvl="0"/>
            <a:r>
              <a:rPr/>
              <a:t>Item 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List Two</a:t>
            </a:r>
          </a:p>
          <a:p>
            <a:pPr lvl="0"/>
            <a:r>
              <a:rPr/>
              <a:t>Item X</a:t>
            </a:r>
          </a:p>
          <a:p>
            <a:pPr lvl="0"/>
            <a:r>
              <a:rPr/>
              <a:t>Item Y</a:t>
            </a:r>
          </a:p>
          <a:p>
            <a:pPr lvl="0"/>
            <a:r>
              <a:rPr/>
              <a:t>Item Z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Quarto enables collaborating across coding comfort levels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 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&lt;footer </a:t>
            </a:r>
            <a:r>
              <a:rPr>
                <a:solidFill>
                  <a:srgbClr val="AD0000"/>
                </a:solidFill>
                <a:latin typeface="Courier"/>
              </a:rPr>
              <a:t>class</a:t>
            </a:r>
            <a:r>
              <a:rPr>
                <a:solidFill>
                  <a:srgbClr val="003B4F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"footer"</a:t>
            </a:r>
            <a:r>
              <a:rPr>
                <a:solidFill>
                  <a:srgbClr val="003B4F"/>
                </a:solidFill>
                <a:latin typeface="Courier"/>
              </a:rPr>
              <a:t>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&lt;div </a:t>
            </a:r>
            <a:r>
              <a:rPr>
                <a:solidFill>
                  <a:srgbClr val="AD0000"/>
                </a:solidFill>
                <a:latin typeface="Courier"/>
              </a:rPr>
              <a:t>class</a:t>
            </a:r>
            <a:r>
              <a:rPr>
                <a:solidFill>
                  <a:srgbClr val="003B4F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"persistent"</a:t>
            </a:r>
            <a:r>
              <a:rPr>
                <a:solidFill>
                  <a:srgbClr val="003B4F"/>
                </a:solidFill>
                <a:latin typeface="Courier"/>
              </a:rPr>
              <a:t>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&lt;strong&gt;Slides:&lt;/strong&gt;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&lt;a </a:t>
            </a:r>
            <a:r>
              <a:rPr>
                <a:solidFill>
                  <a:srgbClr val="AD0000"/>
                </a:solidFill>
                <a:latin typeface="Courier"/>
              </a:rPr>
              <a:t>href</a:t>
            </a:r>
            <a:r>
              <a:rPr>
                <a:solidFill>
                  <a:srgbClr val="003B4F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"https://bit.ly/thenext50"</a:t>
            </a:r>
            <a:r>
              <a:rPr>
                <a:solidFill>
                  <a:srgbClr val="003B4F"/>
                </a:solidFill>
                <a:latin typeface="Courier"/>
              </a:rPr>
              <a:t>&gt;bit.ly/thenext50&lt;/a&gt; </a:t>
            </a:r>
            <a:r>
              <a:rPr>
                <a:solidFill>
                  <a:srgbClr val="AD0000"/>
                </a:solidFill>
                <a:latin typeface="Courier"/>
              </a:rPr>
              <a:t>&amp;bull;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&lt;strong&gt;Contact:&lt;/strong&gt;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&lt;a </a:t>
            </a:r>
            <a:r>
              <a:rPr>
                <a:solidFill>
                  <a:srgbClr val="AD0000"/>
                </a:solidFill>
                <a:latin typeface="Courier"/>
              </a:rPr>
              <a:t>href</a:t>
            </a:r>
            <a:r>
              <a:rPr>
                <a:solidFill>
                  <a:srgbClr val="003B4F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"https://www.linkedin.com/in/planetoftheweb"</a:t>
            </a:r>
            <a:r>
              <a:rPr>
                <a:solidFill>
                  <a:srgbClr val="003B4F"/>
                </a:solidFill>
                <a:latin typeface="Courier"/>
              </a:rPr>
              <a:t>&gt;LinkedIn&lt;/a&gt; |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&lt;a </a:t>
            </a:r>
            <a:r>
              <a:rPr>
                <a:solidFill>
                  <a:srgbClr val="AD0000"/>
                </a:solidFill>
                <a:latin typeface="Courier"/>
              </a:rPr>
              <a:t>href</a:t>
            </a:r>
            <a:r>
              <a:rPr>
                <a:solidFill>
                  <a:srgbClr val="003B4F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"https://www.linkedin.com/learning/instructors/ray-villalobos"</a:t>
            </a:r>
            <a:r>
              <a:rPr>
                <a:solidFill>
                  <a:srgbClr val="003B4F"/>
                </a:solidFill>
                <a:latin typeface="Courier"/>
              </a:rPr>
              <a:t>&gt;courses&lt;/a&gt;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| &lt;a </a:t>
            </a:r>
            <a:r>
              <a:rPr>
                <a:solidFill>
                  <a:srgbClr val="AD0000"/>
                </a:solidFill>
                <a:latin typeface="Courier"/>
              </a:rPr>
              <a:t>href</a:t>
            </a:r>
            <a:r>
              <a:rPr>
                <a:solidFill>
                  <a:srgbClr val="003B4F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"https://twitter.com/planetoftheweb"</a:t>
            </a:r>
            <a:r>
              <a:rPr>
                <a:solidFill>
                  <a:srgbClr val="003B4F"/>
                </a:solidFill>
                <a:latin typeface="Courier"/>
              </a:rPr>
              <a:t>&gt;@planetoftheweb&lt;/a&gt; |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&lt;a </a:t>
            </a:r>
            <a:r>
              <a:rPr>
                <a:solidFill>
                  <a:srgbClr val="AD0000"/>
                </a:solidFill>
                <a:latin typeface="Courier"/>
              </a:rPr>
              <a:t>href</a:t>
            </a:r>
            <a:r>
              <a:rPr>
                <a:solidFill>
                  <a:srgbClr val="003B4F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"https://github.com/planetoftheweb"</a:t>
            </a:r>
            <a:r>
              <a:rPr>
                <a:solidFill>
                  <a:srgbClr val="003B4F"/>
                </a:solidFill>
                <a:latin typeface="Courier"/>
              </a:rPr>
              <a:t>&gt;github&lt;/a&gt;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&lt;/div&gt;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&lt;div </a:t>
            </a:r>
            <a:r>
              <a:rPr>
                <a:solidFill>
                  <a:srgbClr val="AD0000"/>
                </a:solidFill>
                <a:latin typeface="Courier"/>
              </a:rPr>
              <a:t>class</a:t>
            </a:r>
            <a:r>
              <a:rPr>
                <a:solidFill>
                  <a:srgbClr val="003B4F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"smaller"</a:t>
            </a:r>
            <a:r>
              <a:rPr>
                <a:solidFill>
                  <a:srgbClr val="003B4F"/>
                </a:solidFill>
                <a:latin typeface="Courier"/>
              </a:rPr>
              <a:t>&gt;Use arrows to navigate, esc for overview&lt;/div&gt;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&lt;/footer&gt;</a:t>
            </a:r>
          </a:p>
          <a:p>
            <a:pPr lvl="0" indent="0" marL="0">
              <a:buNone/>
            </a:pPr>
            <a:r>
              <a:rPr/>
              <a:t>Text here. You can use the mark tag to highlight things in some formats. 2007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level 3 heading</a:t>
            </a:r>
          </a:p>
          <a:p>
            <a:pPr lvl="0" indent="0" marL="0">
              <a:buNone/>
            </a:pPr>
            <a:r>
              <a:rPr/>
              <a:t>text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level 4 heading</a:t>
            </a:r>
          </a:p>
          <a:p>
            <a:pPr lvl="0" indent="0" marL="0">
              <a:buNone/>
            </a:pPr>
            <a:r>
              <a:rPr/>
              <a:t>text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slide heading</a:t>
            </a:r>
          </a:p>
        </p:txBody>
      </p:sp>
      <p:pic>
        <p:nvPicPr>
          <p:cNvPr descr="images/pap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35400" y="1816100"/>
            <a:ext cx="4533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Lecture01</dc:title>
  <dc:creator>Dr Gordon Wright</dc:creator>
  <cp:keywords/>
  <dcterms:created xsi:type="dcterms:W3CDTF">2022-09-17T21:43:23Z</dcterms:created>
  <dcterms:modified xsi:type="dcterms:W3CDTF">2022-09-17T21:43:23Z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9/17/22</vt:lpwstr>
  </property>
  <property fmtid="{D5CDD505-2E9C-101B-9397-08002B2CF9AE}" pid="6" name="editor">
    <vt:lpwstr>visual</vt:lpwstr>
  </property>
  <property fmtid="{D5CDD505-2E9C-101B-9397-08002B2CF9AE}" pid="7" name="embed-resources">
    <vt:lpwstr>True</vt:lpwstr>
  </property>
  <property fmtid="{D5CDD505-2E9C-101B-9397-08002B2CF9AE}" pid="8" name="footer">
    <vt:lpwstr>Footer text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images/LMLLOGO.png</vt:lpwstr>
  </property>
  <property fmtid="{D5CDD505-2E9C-101B-9397-08002B2CF9AE}" pid="13" name="menu">
    <vt:lpwstr>False</vt:lpwstr>
  </property>
  <property fmtid="{D5CDD505-2E9C-101B-9397-08002B2CF9AE}" pid="14" name="modulecode">
    <vt:lpwstr>PS52007D</vt:lpwstr>
  </property>
  <property fmtid="{D5CDD505-2E9C-101B-9397-08002B2CF9AE}" pid="15" name="search">
    <vt:lpwstr>False</vt:lpwstr>
  </property>
  <property fmtid="{D5CDD505-2E9C-101B-9397-08002B2CF9AE}" pid="16" name="subtitle">
    <vt:lpwstr>Lecture topic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