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5" Type="http://schemas.openxmlformats.org/officeDocument/2006/relationships/theme" Target="theme/theme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esearchrabbitapp.com/home" TargetMode="External" /><Relationship Id="rId3" Type="http://schemas.openxmlformats.org/officeDocument/2006/relationships/hyperlink" Target="https://www.zotero.org/" TargetMode="External" /><Relationship Id="rId4" Type="http://schemas.openxmlformats.org/officeDocument/2006/relationships/hyperlink" Target="https://www.annualreviews.org/journal/psych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oldpsych.eu.qualtrics.com/jfe/form/SV_ebMllxwNTfXHXRX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earningonscreen.ac.uk/ondemand/embed/prog/11ED256E?bcast=127465838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hyp.is/L4vR9m9QEe2hne9nNT_AIg/link.springer.com/article/10.1007/s42761-022-00126-5" TargetMode="Externa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hyp.is/hvUM3m-KEe26bBOBEKqwUQ/link.springer.com/article/10.1007/s42761-022-00126-5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rowzine.com/libraries/1374/subjects/67/bookcases/169?sort=title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ibguides.gold.ac.uk/psychology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Practical Issues 2023: Deviously Seeking Duping Delight in the Dark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LittleMonkeyLab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31,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 Number 4</a:t>
            </a:r>
          </a:p>
          <a:p>
            <a:pPr lvl="0" indent="0" marL="1270000">
              <a:buNone/>
            </a:pPr>
            <a:r>
              <a:rPr sz="2000"/>
              <a:t>Strategic Searching &amp; Literature Management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ResearchRabbit.ai</a:t>
            </a:r>
            <a:r>
              <a:rPr sz="2000"/>
              <a:t> and </a:t>
            </a:r>
            <a:r>
              <a:rPr sz="2000">
                <a:hlinkClick r:id="rId3"/>
              </a:rPr>
              <a:t>Zotero</a:t>
            </a:r>
          </a:p>
          <a:p>
            <a:pPr lvl="0" indent="0" marL="1270000">
              <a:buNone/>
            </a:pPr>
            <a:r>
              <a:rPr sz="2000"/>
              <a:t>Always keep your eyes open for</a:t>
            </a:r>
          </a:p>
          <a:p>
            <a:pPr lvl="0" indent="0" marL="1270000">
              <a:buNone/>
            </a:pPr>
            <a:r>
              <a:rPr sz="2000">
                <a:hlinkClick r:id="rId4"/>
              </a:rPr>
              <a:t>Annual Reviews of Psychology</a:t>
            </a:r>
          </a:p>
          <a:p>
            <a:pPr lvl="0" indent="0" marL="1270000">
              <a:buNone/>
            </a:pPr>
            <a:r>
              <a:rPr sz="2000"/>
              <a:t>Systematic Reviews and Meta-Analyses (Google Advanced Search!)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get going!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link to our study for today is available on the VLE. It’s called the ‘Lie of the Land’ study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2.5 Credits available today/this week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study link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https://goldpsych.eu.qualtrics.com/jfe/form/SV_ebMllxwNTfXHXRX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BREAK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LittleMonkeyLab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## Some easy research!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{=html} &lt;iframe width="1280" height="720" src="https://learningonscreen.ac.uk/ondemand/embed/prog/11ED256E?bcast=127465838" title="Horizon: The Honesty Experiment" frameborder="0" allow="accelerometer; autoplay; clipboard-write; encrypted-media; gyroscope; picture-in-picture" allowfullscreen&gt;&lt;/iframe&gt;</a:t>
                      </a:r>
                      <a:r>
                        <a:rPr/>
                        <a:t> ## </a:t>
                      </a:r>
                      <a:r>
                        <a:rPr>
                          <a:hlinkClick r:id="rId2"/>
                        </a:rPr>
                        <a:t>BBC Horizon: The Honesty Experiment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</a:p>
                  </a:txBody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image000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816100"/>
            <a:ext cx="8115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 why do people lie? (levine2010d?)</a:t>
            </a:r>
          </a:p>
        </p:txBody>
      </p:sp>
      <p:pic>
        <p:nvPicPr>
          <p:cNvPr descr="images/image000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31900"/>
            <a:ext cx="6172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It ain’t that bad really!</a:t>
            </a:r>
          </a:p>
          <a:p>
            <a:pPr lvl="0" indent="0" marL="0">
              <a:buNone/>
            </a:pPr>
            <a:r>
              <a:rPr/>
              <a:t>Deception frequency is significantly correlated to neocortical volume across species (</a:t>
            </a:r>
            <a:r>
              <a:rPr b="1"/>
              <a:t>byrne2004a?</a:t>
            </a:r>
            <a:r>
              <a:rPr/>
              <a:t>).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Evolution selects for more and more effective strategies of achieving social success (including deception, manipulation, alliance formation, exploitation of the expertise of others, etc.)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And for the ability to learn and use such strategies.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Social success translates into reproductive success!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Monkey Business see (shultz2022?)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Observations of non-human behaviour of the type led scientists to suggest a positive relationship between brain size and social group size.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A bigger brain seems to be found in more complex social environments. But bigger brains are costly.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There has to be a benefit to carrying around this big brain.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dynamic social environment see (whiten2018?)</a:t>
            </a:r>
          </a:p>
          <a:p>
            <a:pPr lvl="0" indent="0" marL="0">
              <a:buNone/>
            </a:pPr>
            <a:r>
              <a:rPr/>
              <a:t>. . .</a:t>
            </a:r>
            <a:br/>
            <a:r>
              <a:rPr/>
              <a:t>The social world is very complex and the characters in this social world are difficult to predict.</a:t>
            </a:r>
          </a:p>
          <a:p>
            <a:pPr lvl="0" indent="0" marL="0">
              <a:buNone/>
            </a:pPr>
            <a:r>
              <a:rPr/>
              <a:t>. . .</a:t>
            </a:r>
            <a:br/>
            <a:r>
              <a:rPr/>
              <a:t>We usually operate within a status hierarchy which predetermines our opportunities. Think of our cheeky little monkey. What did he want?</a:t>
            </a:r>
          </a:p>
          <a:p>
            <a:pPr lvl="0"/>
            <a:r>
              <a:rPr/>
              <a:t>Access to food</a:t>
            </a:r>
          </a:p>
          <a:p>
            <a:pPr lvl="0"/>
            <a:r>
              <a:rPr/>
              <a:t>Access to shelter</a:t>
            </a:r>
          </a:p>
          <a:p>
            <a:pPr lvl="0"/>
            <a:r>
              <a:rPr/>
              <a:t>Access to mates</a:t>
            </a:r>
          </a:p>
          <a:p>
            <a:pPr lvl="0"/>
            <a:r>
              <a:rPr/>
              <a:t>Safety and Security of self and offspring</a:t>
            </a:r>
          </a:p>
          <a:p>
            <a:pPr lvl="0" indent="0" marL="0">
              <a:buNone/>
            </a:pPr>
            <a:r>
              <a:rPr/>
              <a:t>Navigating the hierarchy successfully requires cooperation and competition.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Machiavellian Intelligence Hypothesis ((byrne2018?))</a:t>
            </a:r>
          </a:p>
          <a:p>
            <a:pPr lvl="0" indent="0" marL="0">
              <a:buNone/>
            </a:pPr>
            <a:r>
              <a:rPr/>
              <a:t>The Machiavellian Intelligence Hypothesis posits that social demands have driven the evolution of the cognitive facilities humans employ to navigate their social domain.</a:t>
            </a:r>
          </a:p>
          <a:p>
            <a:pPr lvl="0" indent="0" marL="0">
              <a:buNone/>
            </a:pPr>
            <a:r>
              <a:rPr/>
              <a:t>‘Machiavellian’ strategies, such as deception, interpersonal manipulation, cooperation, and alliance formation allow individuals to achieve higher social and reproductive success.</a:t>
            </a:r>
          </a:p>
          <a:p>
            <a:pPr lvl="0" indent="0" marL="0">
              <a:buNone/>
            </a:pPr>
            <a:r>
              <a:rPr/>
              <a:t>. . .</a:t>
            </a:r>
            <a:br/>
          </a:p>
          <a:p>
            <a:pPr lvl="0" indent="0" marL="0">
              <a:buNone/>
            </a:pPr>
            <a:r>
              <a:rPr/>
              <a:t>Maybe it would help to be a bit more “Machiavellian”?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how can we possibly measure ‘Lie Frequency’?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Self- or other-report</a:t>
            </a:r>
          </a:p>
          <a:p>
            <a:pPr lvl="0" indent="0" marL="0">
              <a:buNone/>
            </a:pPr>
            <a:r>
              <a:rPr/>
              <a:t>Diary study (or similar)</a:t>
            </a:r>
          </a:p>
          <a:p>
            <a:pPr lvl="0" indent="0" marL="0">
              <a:buNone/>
            </a:pPr>
            <a:r>
              <a:rPr/>
              <a:t>Some kind of app?</a:t>
            </a:r>
          </a:p>
          <a:p>
            <a:pPr lvl="0" indent="0" marL="0">
              <a:buNone/>
            </a:pPr>
            <a:r>
              <a:rPr/>
              <a:t>Motion capture suits and TV cameras?</a:t>
            </a:r>
          </a:p>
          <a:p>
            <a:pPr lvl="0" indent="0" marL="0">
              <a:buNone/>
            </a:pPr>
            <a:r>
              <a:rPr/>
              <a:t>Experimental, lab-based research</a:t>
            </a:r>
          </a:p>
        </p:txBody>
      </p:sp>
      <p:pic>
        <p:nvPicPr>
          <p:cNvPr descr="images/image0000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15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Machiavellianism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Sensitive to social context, and will switch quickly between cooperation and competition depending on utility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Endorse emotional manipulation and use emotional skills to ingratiate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Comprises a cynical view of human nature and interpersonal manipulation tactics (perception of the world and behaviour)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Narcissism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Vain, ‘grandiose sense of self’, with high levels of entitlement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The Narcissist is unique and special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Narcissists, as a result of being surrounded by ‘mere mortals’ may show reduced empathy for others and disregard their goals or status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Narcissists maintain their grandiose sense of self by seeking out praise, adoration, adulation and avoiding realistic feedback</a:t>
            </a:r>
          </a:p>
          <a:p>
            <a:pPr lvl="0" indent="0" marL="0">
              <a:buNone/>
            </a:pPr>
            <a:r>
              <a:rPr/>
              <a:t>Grandiose/Vulnerable distinction is starting to get hold.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Psychopathy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Manifest disregard for other people - Low empathy, disruptive behaviours verging on bullying or sadism, deception thought to be a central feature.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Superficial charm and glibness. Erratic lifestyle factors and high impulsivity. Extreme reward appetite and low fear of loss or punishment. Often related to criminal activity.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Boldness, Meanness, Disinhibition is the 3 Factor structure suggested by the Triarchic Model (Patrick 2010, onwards)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Bonus prize - Sadism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As part of the Dark Tetrad, sadism is investigated in its subclinical manifestation—</a:t>
            </a:r>
            <a:r>
              <a:rPr b="1" i="1"/>
              <a:t>everyday sadism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When people enjoy watching violent movies or even playing violent games as a social escape to manifest their sadistic traits it is referred to as </a:t>
            </a:r>
            <a:r>
              <a:rPr b="1" i="1"/>
              <a:t>vicarious sadism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There is sometimes an alternative aspect called </a:t>
            </a:r>
            <a:r>
              <a:rPr b="1" i="1"/>
              <a:t>direct sadism</a:t>
            </a:r>
            <a:r>
              <a:rPr/>
              <a:t>, but it is actually far too rare to be useful in most studies.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In turn, higher scores in everyday sadism are associated with injuring others verbally, physically, and/or psychologically, inspired by a hedonic value of being cruel.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For a comprehensive overview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turi2022a?</a:t>
            </a:r>
            <a:r>
              <a:rPr/>
              <a:t>)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bonfa-araujo2022?</a:t>
            </a:r>
            <a:r>
              <a:rPr/>
              <a:t>)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levine2022d?</a:t>
            </a:r>
            <a:r>
              <a:rPr/>
              <a:t>)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denault2022d?</a:t>
            </a:r>
            <a:r>
              <a:rPr/>
              <a:t>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As Module Coordinator of Y2 Research Methods - give some forward-looking guidance!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 indent="0" marL="1270000">
              <a:buNone/>
            </a:pPr>
            <a:r>
              <a:rPr sz="2000"/>
              <a:t>Do the ‘Lie of the Land’ survey - tap your deception expertise!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/>
              <a:t>BREAK - 10-15 mins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A brief overview of my research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Today’s Target Paper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 indent="0" marL="1270000">
              <a:buNone/>
            </a:pPr>
            <a:r>
              <a:rPr sz="2000"/>
              <a:t>Questions </a:t>
            </a:r>
            <a:r>
              <a:rPr sz="2000" i="1"/>
              <a:t>(of which I hear you usually have many!)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Target Paper (gunderson2022?)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https://hyp.is/L4vR9m9QEe2hne9nNT_AIg/link.springer.com/article/10.1007/s42761-022-00126-5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Hypothes.is</a:t>
            </a:r>
          </a:p>
          <a:p>
            <a:pPr lvl="0" indent="0" marL="0">
              <a:buNone/>
            </a:pPr>
            <a:r>
              <a:rPr/>
              <a:t>hint: Sign up for a Hypothesis account (FREE)</a:t>
            </a:r>
          </a:p>
          <a:p>
            <a:pPr lvl="0" indent="0" marL="0">
              <a:buNone/>
            </a:pPr>
            <a:r>
              <a:rPr/>
              <a:t>Log in.</a:t>
            </a:r>
          </a:p>
          <a:p>
            <a:pPr lvl="0" indent="0" marL="0">
              <a:buNone/>
            </a:pPr>
            <a:r>
              <a:rPr/>
              <a:t>Then access the paper here: </a:t>
            </a:r>
            <a:r>
              <a:rPr>
                <a:hlinkClick r:id="rId2"/>
              </a:rPr>
              <a:t>https://hyp.is/hvUM3m-KEe26bBOBEKqwUQ/link.springer.com/article/10.1007/s42761-022-00126-5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i="1"/>
              <a:t>From one Researcher to another… I mean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brief introduction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Gordon Wright</a:t>
            </a:r>
          </a:p>
          <a:p>
            <a:pPr lvl="0" indent="0" marL="0">
              <a:buNone/>
            </a:pPr>
            <a:r>
              <a:rPr/>
              <a:t>Lecturer in Psychology</a:t>
            </a:r>
          </a:p>
          <a:p>
            <a:pPr lvl="0" indent="0" marL="0">
              <a:buNone/>
            </a:pPr>
            <a:r>
              <a:rPr/>
              <a:t>Module Coordinator - Y2 Research Methods</a:t>
            </a:r>
          </a:p>
          <a:p>
            <a:pPr lvl="0" indent="0" marL="0">
              <a:buNone/>
            </a:pPr>
            <a:r>
              <a:rPr/>
              <a:t>g.wright@gold.ac.uk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But who are you?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What do I need to know?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Why did you choose to study at Goldsmiths?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Why Psychology?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does that matter this year?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This module is designed to try to give you a glimpse of real psychological research - and introduce some of the real challenges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PS51010C - Extended Essay</a:t>
            </a:r>
          </a:p>
          <a:p>
            <a:pPr lvl="0"/>
            <a:r>
              <a:rPr/>
              <a:t>3000 words MAX</a:t>
            </a:r>
          </a:p>
          <a:p>
            <a:pPr lvl="0"/>
            <a:r>
              <a:rPr/>
              <a:t>4 x Target Articles (Empirical from the last 3 years)</a:t>
            </a:r>
          </a:p>
          <a:p>
            <a:pPr lvl="0"/>
            <a:r>
              <a:rPr/>
              <a:t>You choose your own topic!</a:t>
            </a:r>
          </a:p>
          <a:p>
            <a:pPr lvl="0"/>
            <a:r>
              <a:rPr/>
              <a:t>Make sure to really delve into the </a:t>
            </a:r>
            <a:r>
              <a:rPr b="1"/>
              <a:t>Methods</a:t>
            </a:r>
            <a:r>
              <a:rPr/>
              <a:t> employed! Really scrutinise the tasks!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More opportunities next year</a:t>
            </a:r>
          </a:p>
          <a:p>
            <a:pPr lvl="0" indent="0" marL="0">
              <a:buNone/>
            </a:pPr>
            <a:r>
              <a:rPr/>
              <a:t>Once you’ve started your Research Journey</a:t>
            </a:r>
            <a:br/>
            <a:r>
              <a:rPr/>
              <a:t>Summer Bursary Competition - a number of weeks of paid research experience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Final Year Dissertation</a:t>
            </a:r>
          </a:p>
          <a:p>
            <a:pPr lvl="0" indent="0" marL="0">
              <a:buNone/>
            </a:pPr>
            <a:br/>
            <a:r>
              <a:rPr/>
              <a:t>45 Credit Module - Independent Research Project</a:t>
            </a:r>
            <a:br/>
            <a:r>
              <a:rPr/>
              <a:t>1:1 with a member of staff</a:t>
            </a:r>
          </a:p>
          <a:p>
            <a:pPr lvl="0" indent="0" marL="0">
              <a:buNone/>
            </a:pPr>
            <a:br/>
            <a:r>
              <a:rPr/>
              <a:t>Whatever topic you can agree on (excluding children/clinical/forensic samples)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For the aspiring researcher</a:t>
            </a:r>
          </a:p>
          <a:p>
            <a:pPr lvl="0" indent="0" marL="0">
              <a:buNone/>
            </a:pPr>
            <a:br/>
            <a:r>
              <a:rPr/>
              <a:t>In December of your final year you can apply for a 1+3 funded MSc &amp; PhD position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Research opportunities available all the time. . .</a:t>
            </a:r>
          </a:p>
          <a:p>
            <a:pPr lvl="0" indent="0" marL="0">
              <a:buNone/>
            </a:pPr>
            <a:r>
              <a:rPr/>
              <a:t>You are able to ask to join a lab or work with a member of staff at any time</a:t>
            </a:r>
          </a:p>
          <a:p>
            <a:pPr lvl="0" indent="0" marL="0">
              <a:buNone/>
            </a:pPr>
            <a:br/>
            <a:r>
              <a:rPr/>
              <a:t>Some labs have regular meetings and are open to volunteers, some are more informal or even work on a 1:1 basis</a:t>
            </a:r>
          </a:p>
          <a:p>
            <a:pPr lvl="0" indent="0" marL="0">
              <a:buNone/>
            </a:pPr>
            <a:br/>
            <a:r>
              <a:rPr/>
              <a:t>If you like the research somebody is doing, go and knock on their door!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and Tricks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 Number 1</a:t>
            </a:r>
          </a:p>
          <a:p>
            <a:pPr lvl="0" indent="0" marL="1270000">
              <a:buNone/>
            </a:pPr>
            <a:r>
              <a:rPr sz="2000"/>
              <a:t>Start poking around in Academic Journals.</a:t>
            </a:r>
          </a:p>
          <a:p>
            <a:pPr lvl="0" indent="0" marL="1270000">
              <a:buNone/>
            </a:pPr>
            <a:r>
              <a:rPr sz="2000"/>
              <a:t>My favourite way to do this is the app Browzine</a:t>
            </a:r>
          </a:p>
          <a:p>
            <a:pPr lvl="0" indent="0" marL="1270000">
              <a:buNone/>
            </a:pPr>
            <a:r>
              <a:rPr sz="2000"/>
              <a:t>on your computer AND your phone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Browzine via the Library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 Number 2</a:t>
            </a:r>
          </a:p>
          <a:p>
            <a:pPr lvl="0" indent="0" marL="1270000">
              <a:buNone/>
            </a:pPr>
            <a:r>
              <a:rPr sz="2000"/>
              <a:t>Get to grips with the Library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https://libguides.gold.ac.uk/psychology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 Number 3</a:t>
            </a:r>
          </a:p>
          <a:p>
            <a:pPr lvl="0" indent="0" marL="1270000">
              <a:buNone/>
            </a:pPr>
            <a:r>
              <a:rPr sz="2000"/>
              <a:t>Make Google Scholar your own</a:t>
            </a:r>
          </a:p>
          <a:p>
            <a:pPr lvl="0" indent="0" marL="1270000">
              <a:buNone/>
            </a:pP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Issues 2023: Deviously Seeking Duping Delight in the Dark</dc:title>
  <dc:creator>Dr. Gordon Wright</dc:creator>
  <cp:keywords/>
  <dcterms:created xsi:type="dcterms:W3CDTF">2024-01-14T16:57:44Z</dcterms:created>
  <dcterms:modified xsi:type="dcterms:W3CDTF">2024-01-14T16:57:44Z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31,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LittleMonkeyLab</vt:lpwstr>
  </property>
  <property fmtid="{D5CDD505-2E9C-101B-9397-08002B2CF9AE}" pid="24" name="toc-title">
    <vt:lpwstr>Table of contents</vt:lpwstr>
  </property>
</Properties>
</file>