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4" Type="http://schemas.openxmlformats.org/officeDocument/2006/relationships/theme" Target="theme/theme1.xml" /><Relationship Id="rId1" Type="http://schemas.openxmlformats.org/officeDocument/2006/relationships/slideMaster" Target="slideMasters/slideMaster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revealjs/advanced.html#fragments" TargetMode="External" /><Relationship Id="rId3" Type="http://schemas.openxmlformats.org/officeDocument/2006/relationships/hyperlink" Target="https://quarto.org/docs/presentations/revealjs/presenting.html#chalkboard" TargetMode="External" /><Relationship Id="rId4" Type="http://schemas.openxmlformats.org/officeDocument/2006/relationships/hyperlink" Target="https://quarto.org/docs/presentations/revealjs/#color-backgrounds" TargetMode="External" /><Relationship Id="rId5" Type="http://schemas.openxmlformats.org/officeDocument/2006/relationships/hyperlink" Target="https://quarto.org/docs/presentations/revealjs/#image-backgrounds" TargetMode="External" /><Relationship Id="rId6" Type="http://schemas.openxmlformats.org/officeDocument/2006/relationships/hyperlink" Target="https://quarto.org/docs/presentations/revealjs/advanced.html#absolute-position" TargetMode="External" /><Relationship Id="rId7" Type="http://schemas.openxmlformats.org/officeDocument/2006/relationships/hyperlink" Target="https://quarto.org/docs/presentations/revealjs/advanced.html#auto-animate" TargetMode="External" /><Relationship Id="rId8" Type="http://schemas.openxmlformats.org/officeDocument/2006/relationships/hyperlink" Target="https://quarto.org/docs/presentations/revealjs/advanced.html#auto-animat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Welcome to Research Methods in Year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 Content</a:t>
            </a:r>
          </a:p>
          <a:p>
            <a:pPr lvl="0" indent="0" marL="0">
              <a:buNone/>
            </a:pPr>
            <a:r>
              <a:rPr/>
              <a:t>This is what will be discussed today.</a:t>
            </a:r>
          </a:p>
          <a:p>
            <a:pPr lvl="0" indent="0" marL="0">
              <a:buNone/>
            </a:pPr>
            <a:r>
              <a:rPr/>
              <a:t>Always good to explain the agenda so audience can have clear expectations.</a:t>
            </a:r>
          </a:p>
          <a:p>
            <a:pPr lvl="0" indent="0" marL="0">
              <a:buNone/>
            </a:pPr>
            <a:r>
              <a:rPr/>
              <a:t>Therse are animated bullet points:</a:t>
            </a:r>
          </a:p>
          <a:p>
            <a:pPr lvl="0"/>
            <a:r>
              <a:rPr/>
              <a:t>   📜 Point one</a:t>
            </a:r>
          </a:p>
          <a:p>
            <a:pPr lvl="0"/>
            <a:r>
              <a:rPr/>
              <a:t>   🧫 Point two</a:t>
            </a:r>
          </a:p>
          <a:p>
            <a:pPr lvl="0"/>
            <a:r>
              <a:rPr/>
              <a:t>   🚀 Point three</a:t>
            </a:r>
          </a:p>
          <a:p>
            <a:pPr lvl="0" indent="0" marL="0">
              <a:buNone/>
            </a:pPr>
            <a:r>
              <a:rPr/>
              <a:t>…You ca</a:t>
            </a:r>
          </a:p>
          <a:p>
            <a:pPr lvl="0" indent="0" marL="0">
              <a:spcBef>
                <a:spcPts val="3000"/>
              </a:spcBef>
              <a:buNone/>
            </a:pPr>
            <a:r>
              <a:rPr b="1"/>
              <a:t>Fragments</a:t>
            </a:r>
          </a:p>
          <a:p>
            <a:pPr lvl="0" indent="0" marL="0">
              <a:buNone/>
            </a:pPr>
            <a:r>
              <a:rPr/>
              <a:t>Incremental text display and animation with fragments:</a:t>
            </a:r>
          </a:p>
          <a:p>
            <a:pPr lvl="0" indent="0" marL="0">
              <a:buNone/>
            </a:pPr>
          </a:p>
          <a:p>
            <a:pPr lvl="0" indent="0" marL="0">
              <a:buNone/>
            </a:pPr>
            <a:r>
              <a:rPr/>
              <a:t>Fade in</a:t>
            </a:r>
          </a:p>
          <a:p>
            <a:pPr lvl="0" indent="0" marL="0">
              <a:buNone/>
            </a:pPr>
            <a:r>
              <a:rPr/>
              <a:t>Slide up while fading in</a:t>
            </a:r>
          </a:p>
          <a:p>
            <a:pPr lvl="0" indent="0" marL="0">
              <a:buNone/>
            </a:pPr>
            <a:r>
              <a:rPr/>
              <a:t>Slide left while fading in</a:t>
            </a:r>
          </a:p>
          <a:p>
            <a:pPr lvl="0" indent="0" marL="0">
              <a:buNone/>
            </a:pPr>
            <a:r>
              <a:rPr/>
              <a:t>Fade in then semi out</a:t>
            </a:r>
          </a:p>
          <a:p>
            <a:pPr lvl="0" indent="0" marL="0">
              <a:buNone/>
            </a:pPr>
            <a:r>
              <a:rPr/>
              <a:t>. . .</a:t>
            </a:r>
          </a:p>
          <a:p>
            <a:pPr lvl="0" indent="0" marL="0">
              <a:buNone/>
            </a:pPr>
            <a:r>
              <a:rPr/>
              <a:t>Strike</a:t>
            </a:r>
          </a:p>
          <a:p>
            <a:pPr lvl="0" indent="0" marL="0">
              <a:buNone/>
            </a:pPr>
            <a:r>
              <a:rPr/>
              <a:t>Highlight red</a:t>
            </a:r>
          </a:p>
          <a:p>
            <a:pPr lvl="0" indent="0" marL="0">
              <a:buNone/>
            </a:pPr>
            <a:r>
              <a:rPr/>
              <a:t>Learn more: </a:t>
            </a:r>
            <a:r>
              <a:rPr>
                <a:hlinkClick r:id="rId2"/>
              </a:rPr>
              <a:t>Fragments</a:t>
            </a:r>
          </a:p>
          <a:p>
            <a:pPr lvl="0" indent="0" marL="0">
              <a:buNone/>
            </a:pPr>
            <a:r>
              <a:rPr/>
              <a:t>Learn more: </a:t>
            </a:r>
            <a:r>
              <a:rPr>
                <a:hlinkClick r:id="rId3"/>
              </a:rPr>
              <a:t>Chalkboard</a:t>
            </a:r>
          </a:p>
          <a:p>
            <a:pPr lvl="0" indent="0" marL="0">
              <a:spcBef>
                <a:spcPts val="3000"/>
              </a:spcBef>
              <a:buNone/>
            </a:pPr>
            <a:r>
              <a:rPr b="1"/>
              <a:t>Slide Backgrounds</a:t>
            </a:r>
          </a:p>
          <a:p>
            <a:pPr lvl="0" indent="0" marL="0">
              <a:buNone/>
            </a:pPr>
            <a:r>
              <a:rPr/>
              <a:t>Set the </a:t>
            </a:r>
            <a:r>
              <a:rPr>
                <a:latin typeface="Courier"/>
              </a:rPr>
              <a:t>background</a:t>
            </a:r>
            <a:r>
              <a:rPr/>
              <a:t> attribute on a slide to change the background color (all CSS color formats are supported).</a:t>
            </a:r>
          </a:p>
          <a:p>
            <a:pPr lvl="0" indent="0" marL="0">
              <a:buNone/>
            </a:pPr>
            <a:r>
              <a:rPr/>
              <a:t>Different background transitions are available via the </a:t>
            </a:r>
            <a:r>
              <a:rPr>
                <a:latin typeface="Courier"/>
              </a:rPr>
              <a:t>background-transition</a:t>
            </a:r>
            <a:r>
              <a:rPr/>
              <a:t> option.</a:t>
            </a:r>
          </a:p>
          <a:p>
            <a:pPr lvl="0" indent="0" marL="0">
              <a:buNone/>
            </a:pPr>
            <a:r>
              <a:rPr/>
              <a:t>Learn more: </a:t>
            </a:r>
            <a:r>
              <a:rPr>
                <a:hlinkClick r:id="rId4"/>
              </a:rPr>
              <a:t>Slide Backgrounds</a:t>
            </a:r>
          </a:p>
          <a:p>
            <a:pPr lvl="0" indent="0" marL="0">
              <a:spcBef>
                <a:spcPts val="3000"/>
              </a:spcBef>
              <a:buNone/>
            </a:pPr>
            <a:r>
              <a:rPr b="1"/>
              <a:t>Media Backgrounds</a:t>
            </a:r>
          </a:p>
          <a:p>
            <a:pPr lvl="0" indent="0" marL="0">
              <a:buNone/>
            </a:pPr>
            <a:r>
              <a:rPr/>
              <a:t>You can also use the following as a slide background:</a:t>
            </a:r>
          </a:p>
          <a:p>
            <a:pPr lvl="0"/>
            <a:r>
              <a:rPr/>
              <a:t>An image: </a:t>
            </a:r>
            <a:r>
              <a:rPr>
                <a:latin typeface="Courier"/>
              </a:rPr>
              <a:t>background-image</a:t>
            </a:r>
          </a:p>
          <a:p>
            <a:pPr lvl="0"/>
            <a:r>
              <a:rPr/>
              <a:t>A video: </a:t>
            </a:r>
            <a:r>
              <a:rPr>
                <a:latin typeface="Courier"/>
              </a:rPr>
              <a:t>background-video</a:t>
            </a:r>
          </a:p>
          <a:p>
            <a:pPr lvl="0"/>
            <a:r>
              <a:rPr/>
              <a:t>An iframe: </a:t>
            </a:r>
            <a:r>
              <a:rPr>
                <a:latin typeface="Courier"/>
              </a:rPr>
              <a:t>background-iframe</a:t>
            </a:r>
          </a:p>
          <a:p>
            <a:pPr lvl="0" indent="0" marL="0">
              <a:buNone/>
            </a:pPr>
            <a:r>
              <a:rPr/>
              <a:t>Learn more: </a:t>
            </a:r>
            <a:r>
              <a:rPr>
                <a:hlinkClick r:id="rId5"/>
              </a:rPr>
              <a:t>Media Backgrounds</a:t>
            </a:r>
          </a:p>
          <a:p>
            <a:pPr lvl="0" indent="0" marL="0">
              <a:spcBef>
                <a:spcPts val="3000"/>
              </a:spcBef>
              <a:buNone/>
            </a:pPr>
            <a:r>
              <a:rPr b="1"/>
              <a:t>Absolute Position</a:t>
            </a:r>
          </a:p>
          <a:p>
            <a:pPr lvl="0" indent="0" marL="0">
              <a:buNone/>
            </a:pPr>
            <a:r>
              <a:rPr/>
              <a:t>Position images or other elements at precise locations</a:t>
            </a:r>
          </a:p>
          <a:p>
            <a:pPr lvl="0" indent="0" marL="0">
              <a:buNone/>
            </a:pPr>
            <a:r>
              <a:rPr/>
              <a:t>Learn more: </a:t>
            </a:r>
            <a:r>
              <a:rPr>
                <a:hlinkClick r:id="rId6"/>
              </a:rPr>
              <a:t>Absolute Position</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7"/>
              </a:rPr>
              <a:t>Auto-Animate</a:t>
            </a:r>
          </a:p>
          <a:p>
            <a:pPr lvl="0" indent="0" marL="0">
              <a:spcBef>
                <a:spcPts val="3000"/>
              </a:spcBef>
              <a:buNone/>
            </a:pPr>
            <a:r>
              <a:rPr b="1"/>
              <a:t>Auto-Animate</a:t>
            </a:r>
          </a:p>
          <a:p>
            <a:pPr lvl="0" indent="0" marL="0">
              <a:buNone/>
            </a:pPr>
            <a:r>
              <a:rPr/>
              <a:t>Automatically animate matching elements across slides with Auto-Animate.</a:t>
            </a:r>
          </a:p>
          <a:p>
            <a:pPr lvl="0" indent="0" marL="0">
              <a:buNone/>
            </a:pPr>
            <a:r>
              <a:rPr/>
              <a:t>Learn more: </a:t>
            </a:r>
            <a:r>
              <a:rPr>
                <a:hlinkClick r:id="rId8"/>
              </a:rPr>
              <a:t>Auto-Animate</a:t>
            </a:r>
          </a:p>
          <a:p>
            <a:pPr lvl="0" indent="0" marL="0">
              <a:spcBef>
                <a:spcPts val="3000"/>
              </a:spcBef>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Title of Lecture</a:t>
            </a:r>
          </a:p>
        </p:txBody>
      </p:sp>
      <p:pic>
        <p:nvPicPr>
          <p:cNvPr descr="images/RevealKeyBoardShortcuts.png" id="0" name="Picture 1"/>
          <p:cNvPicPr>
            <a:picLocks noGrp="1" noChangeAspect="1"/>
          </p:cNvPicPr>
          <p:nvPr/>
        </p:nvPicPr>
        <p:blipFill>
          <a:blip r:embed="rId2"/>
          <a:stretch>
            <a:fillRect/>
          </a:stretch>
        </p:blipFill>
        <p:spPr bwMode="auto">
          <a:xfrm>
            <a:off x="4292600" y="1816100"/>
            <a:ext cx="36068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subtitle of lecture</a:t>
            </a:r>
          </a:p>
          <a:p>
            <a:pPr lvl="0" indent="0" marL="0">
              <a:buNone/>
            </a:pPr>
            <a:r>
              <a:rPr/>
              <a:t>text</a:t>
            </a:r>
          </a:p>
          <a:p>
            <a:pPr lvl="0" indent="0" marL="0">
              <a:spcBef>
                <a:spcPts val="3000"/>
              </a:spcBef>
              <a:buNone/>
            </a:pPr>
            <a:r>
              <a:rPr b="1"/>
              <a:t>Slide 2</a:t>
            </a:r>
          </a:p>
          <a:p>
            <a:pPr lvl="0" indent="0" marL="0">
              <a:buNone/>
            </a:pPr>
            <a:r>
              <a:rPr/>
              <a:t>test</a:t>
            </a:r>
          </a:p>
          <a:p>
            <a:pPr lvl="0" indent="0" marL="0">
              <a:spcBef>
                <a:spcPts val="3000"/>
              </a:spcBef>
              <a:buNone/>
            </a:pPr>
            <a:r>
              <a:rPr b="1"/>
              <a:t>Slide three</a:t>
            </a:r>
          </a:p>
          <a:p>
            <a:pPr lvl="0" indent="0" marL="0">
              <a:buNone/>
            </a:pPr>
            <a:r>
              <a:rPr/>
              <a:t>testings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 1 With </a:t>
            </a:r>
            <a:r>
              <a:rPr>
                <a:latin typeface="Courier"/>
              </a:rPr>
              <a:t>code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 source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original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Stuff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2 column layout -visual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A7BF1-44B1-744C-AB68-4BB0A6A5977E}"/>
              </a:ext>
            </a:extLst>
          </p:cNvPr>
          <p:cNvSpPr>
            <a:spLocks noGrp="1"/>
          </p:cNvSpPr>
          <p:nvPr>
            <p:ph idx="1" sz="half"/>
          </p:nvPr>
        </p:nvSpPr>
        <p:spPr/>
        <p:txBody>
          <a:bodyPr/>
          <a:lstStyle/>
          <a:p>
            <a:pPr lvl="0" indent="0" marL="0">
              <a:buNone/>
            </a:pPr>
            <a:r>
              <a:rPr/>
              <a:t>initial stuff</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more stuff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column layout - source</a:t>
            </a:r>
          </a:p>
          <a:p>
            <a:pPr lvl="0" indent="0" marL="0">
              <a:spcBef>
                <a:spcPts val="3000"/>
              </a:spcBef>
              <a:buNone/>
            </a:pPr>
            <a:r>
              <a:rPr b="1"/>
              <a:t>Columns</a:t>
            </a:r>
          </a:p>
          <a:p>
            <a:pPr lvl="0" indent="0" marL="0">
              <a:buNone/>
            </a:pPr>
            <a:r>
              <a:rPr/>
              <a:t>::: columns ::: {.column width=“30%”}  :::</a:t>
            </a:r>
          </a:p>
          <a:p>
            <a:pPr lvl="0" indent="0" marL="0">
              <a:buNone/>
            </a:pPr>
            <a:r>
              <a:rPr/>
              <a:t>(</a:t>
            </a:r>
            <a:r>
              <a:rPr b="1"/>
              <a:t>greenspan?</a:t>
            </a:r>
            <a:r>
              <a:rPr/>
              <a:t>) 2009 model is a cornerstone in gullibility research and even inspired the creation of the only existing gullibility scale (Teunisse et al., 2020). But let’s not mince words: the model lacks empirical backbone, having never been subjected to validity or reliability tests. Greenspan identifies four key players in the drama of gullibility: situation, cognition, personality, and state. Situation is all about the deceiver’s skill in crafting a compelling tale. Cognition tackles the victim’s mental state—think cognitive load or mood. State zeroes in on the victim’s physical and mental readiness to critically engage, while personality zooms in on trust and agreeableness.</a:t>
            </a:r>
          </a:p>
          <a:p>
            <a:pPr lvl="0" indent="0" marL="0">
              <a:spcBef>
                <a:spcPts val="3000"/>
              </a:spcBef>
              <a:buNone/>
            </a:pPr>
            <a:r>
              <a:rPr b="1"/>
              <a:t>3 column layout - source</a:t>
            </a:r>
          </a:p>
          <a:p>
            <a:pPr lvl="0" indent="0" marL="0">
              <a:spcBef>
                <a:spcPts val="3000"/>
              </a:spcBef>
              <a:buNone/>
            </a:pPr>
            <a:r>
              <a:rPr b="1"/>
              <a:t>Columns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d image 20230531173247.png" id="0" name="Picture 1"/>
          <p:cNvPicPr>
            <a:picLocks noGrp="1" noChangeAspect="1"/>
          </p:cNvPicPr>
          <p:nvPr/>
        </p:nvPicPr>
        <p:blipFill>
          <a:blip r:embed="rId2"/>
          <a:stretch>
            <a:fillRect/>
          </a:stretch>
        </p:blipFill>
        <p:spPr bwMode="auto">
          <a:xfrm>
            <a:off x="838200" y="2755900"/>
            <a:ext cx="5181600" cy="2476500"/>
          </a:xfrm>
          <a:prstGeom prst="rect">
            <a:avLst/>
          </a:prstGeom>
          <a:noFill/>
          <a:ln w="9525">
            <a:noFill/>
            <a:headEnd/>
            <a:tailEnd/>
          </a:ln>
        </p:spPr>
      </p:pic>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Greenspan’s 2009 model is a cornerstone in gullibility research and even inspired the creation of the only existing gullibility scale (Teunisse et al., 2020).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Research Methods in Year 2</dc:title>
  <dc:creator>Dr. Gordon Wright</dc:creator>
  <cp:keywords/>
  <dcterms:created xsi:type="dcterms:W3CDTF">2023-09-17T17:56:06Z</dcterms:created>
  <dcterms:modified xsi:type="dcterms:W3CDTF">2023-09-17T17:56:06Z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sl">
    <vt:lpwstr>../../apa7.csl</vt:lpwstr>
  </property>
  <property fmtid="{D5CDD505-2E9C-101B-9397-08002B2CF9AE}" pid="8" name="date-format">
    <vt:lpwstr>dddd, 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odulecode">
    <vt:lpwstr>PS52007D</vt:lpwstr>
  </property>
  <property fmtid="{D5CDD505-2E9C-101B-9397-08002B2CF9AE}" pid="15" name="toc-title">
    <vt:lpwstr>Table of contents</vt:lpwstr>
  </property>
</Properties>
</file>