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31" Type="http://schemas.openxmlformats.org/officeDocument/2006/relationships/tableStyles" Target="tableStyles.xml" /><Relationship Id="rId1" Type="http://schemas.openxmlformats.org/officeDocument/2006/relationships/slideMaster" Target="slideMasters/slideMaster1.xml" /><Relationship Id="rId30" Type="http://schemas.openxmlformats.org/officeDocument/2006/relationships/theme" Target="theme/theme1.xml" /><Relationship Id="rId29" Type="http://schemas.openxmlformats.org/officeDocument/2006/relationships/viewProps" Target="viewProps.xml" /><Relationship Id="rId28"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26.xml" /><Relationship Id="rId3"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11:  Kickoff Term 2</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Filling the toolbox</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January 8,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1 tips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Ask a specific question – and answer it.</a:t>
            </a:r>
          </a:p>
          <a:p>
            <a:pPr lvl="0"/>
            <a:r>
              <a:rPr/>
              <a:t>Intro, body, conclusion structure.</a:t>
            </a:r>
          </a:p>
          <a:p>
            <a:pPr lvl="0"/>
            <a:r>
              <a:rPr/>
              <a:t>Reflect on the topic and give your own opinion as to the answer!</a:t>
            </a:r>
          </a:p>
          <a:p>
            <a:pPr lvl="0"/>
            <a:r>
              <a:rPr/>
              <a:t>Present a journey in your learning or appreciation of the topic</a:t>
            </a:r>
          </a:p>
          <a:p>
            <a:pPr lvl="0"/>
            <a:r>
              <a:rPr/>
              <a:t>Ensure your answer is argued using examples</a:t>
            </a:r>
          </a:p>
          <a:p>
            <a:pPr lvl="0"/>
            <a:r>
              <a:rPr/>
              <a:t>Use evidence in your argument from a range of sources, ideally do some strategic wider reading</a:t>
            </a:r>
          </a:p>
          <a:p>
            <a:pPr lvl="0"/>
            <a:r>
              <a:rPr/>
              <a:t>Present and reference it well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2</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Essay 2 should focus on at least one of the OTHER topics covered in the course.</a:t>
            </a:r>
          </a:p>
          <a:p>
            <a:pPr lvl="0"/>
            <a:r>
              <a:rPr/>
              <a:t>This answer should focus on a primary reading and then any further reading you have done (strongly encouraged).</a:t>
            </a:r>
          </a:p>
          <a:p>
            <a:pPr lvl="0"/>
            <a:r>
              <a:rPr/>
              <a:t>You must identify that primary reading explicitly in the essay itself.</a:t>
            </a:r>
          </a:p>
          <a:p>
            <a:pPr lvl="0"/>
            <a:r>
              <a:rPr/>
              <a:t>You should not simply restate what the authors thought or found, but rather briefly summarise and build</a:t>
            </a:r>
          </a:p>
          <a:p>
            <a:pPr lvl="0"/>
            <a:r>
              <a:rPr/>
              <a:t>Think about your perspective on the issues.</a:t>
            </a:r>
          </a:p>
          <a:p>
            <a:pPr lvl="0"/>
            <a:r>
              <a:rPr/>
              <a:t>What do you think about this debate or issue? We want to know!</a:t>
            </a:r>
          </a:p>
          <a:p>
            <a:pPr lvl="0"/>
            <a:r>
              <a:rPr/>
              <a:t>And what do you think are interesting directions for psychologists to take this debate or issue in the future?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2 tips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Explicitly identify a single initial reading and build upon that.</a:t>
            </a:r>
          </a:p>
          <a:p>
            <a:pPr lvl="0"/>
            <a:r>
              <a:rPr/>
              <a:t>Discuss a debate or issue that you think is interesting or important</a:t>
            </a:r>
          </a:p>
          <a:p>
            <a:pPr lvl="0"/>
            <a:r>
              <a:rPr/>
              <a:t>Give your own opinion and how this has developed or changed as a result of the lecture, the course more widely, and/or the reading.</a:t>
            </a:r>
          </a:p>
          <a:p>
            <a:pPr lvl="0"/>
            <a:r>
              <a:rPr/>
              <a:t>Argue your opinion explicitly, own it and back it up with examples</a:t>
            </a:r>
          </a:p>
          <a:p>
            <a:pPr lvl="0"/>
            <a:r>
              <a:rPr/>
              <a:t>Use evidence in your argument from a range of sources, ideally do some strategic wider reading</a:t>
            </a:r>
          </a:p>
          <a:p>
            <a:pPr lvl="0"/>
            <a:r>
              <a:rPr/>
              <a:t>Present and reference it well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Overlapping content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 can combine across different topics in Essay 2 (e.g., you could talk about Evolution and Consciousness, or Inclusivity and Science), and thinking about links between topics is strongly encouraged.</a:t>
            </a:r>
          </a:p>
          <a:p>
            <a:pPr lvl="0"/>
            <a:r>
              <a:rPr/>
              <a:t>However, the material covered in Essay 2 must be different from Essay 1. Students will be penalised for covering identical topics.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Details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Due: Friday, 12 April 2024, 12:00 Noon - about 3 weeks after the end of term</a:t>
            </a:r>
          </a:p>
          <a:p>
            <a:pPr lvl="0"/>
            <a:r>
              <a:rPr/>
              <a:t>n.b. Mini-Dissertation Due: Friday, 22 March 2024, 12:00 Noon</a:t>
            </a:r>
          </a:p>
          <a:p>
            <a:pPr lvl="0"/>
            <a:r>
              <a:rPr/>
              <a:t>Both answers should be written in essay-style prose (e.g., with APA references where you refer to sources) put in a single document and submitted to the coursework submission page.</a:t>
            </a:r>
          </a:p>
          <a:p>
            <a:pPr lvl="0"/>
            <a:r>
              <a:rPr/>
              <a:t>Max 600 words per answer (references not included in word count)</a:t>
            </a:r>
          </a:p>
          <a:p>
            <a:pPr lvl="0"/>
            <a:r>
              <a:rPr/>
              <a:t>Remember that this only accounts for a smaller portion of the module grade (15%). Should hopefully be an enjoyable way to reflect on issues on the course you found interesting.</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This term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coming term is essentially split into two halves:</a:t>
            </a:r>
          </a:p>
          <a:p>
            <a:pPr lvl="0" indent="0" marL="0">
              <a:buNone/>
            </a:pPr>
            <a:r>
              <a:rPr/>
              <a:t>Each week, we will focus on a key skill or procedure, supplying useful resources and guidance, but leaving the rest of the lab session for independent work, advice and support from your Lab Tutor, or anything else you think would be helpful!</a:t>
            </a:r>
          </a:p>
          <a:p>
            <a:pPr lvl="0"/>
            <a:r>
              <a:rPr/>
              <a:t>Weeks 10 – 15 are geared towards data collection, data preparation and desk research</a:t>
            </a:r>
          </a:p>
          <a:p>
            <a:pPr lvl="0"/>
            <a:r>
              <a:rPr/>
              <a:t>Weeks 16 – 20 are geared towards analysis, writing up, and preparing your submission </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Weeks 10 – 15 (alongside lectures &amp; data collection)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 week 10 - Email Gordon for Study Swap and recruit/participate in studies!</a:t>
            </a:r>
          </a:p>
          <a:p>
            <a:pPr lvl="0"/>
            <a:r>
              <a:rPr/>
              <a:t>In week 11 - We begin the process of focusing on Writing &amp; Analysis - Literature &amp; Introduction</a:t>
            </a:r>
          </a:p>
          <a:p>
            <a:pPr lvl="0"/>
            <a:r>
              <a:rPr/>
              <a:t>In week 12 - We will be focusing on ‘Writing up your Method section’</a:t>
            </a:r>
          </a:p>
          <a:p>
            <a:pPr lvl="0"/>
            <a:r>
              <a:rPr/>
              <a:t>In week 13 - We will be talking about ‘Planning your analysis’</a:t>
            </a:r>
          </a:p>
          <a:p>
            <a:pPr lvl="0"/>
            <a:r>
              <a:rPr/>
              <a:t>In week 14 – A workshop on ‘Data Screening &amp; Cleaning’ &amp; Open Data</a:t>
            </a:r>
          </a:p>
          <a:p>
            <a:pPr lvl="0"/>
            <a:r>
              <a:rPr/>
              <a:t>In week 15 – We will be showcasing your work to the 1</a:t>
            </a:r>
            <a:r>
              <a:rPr baseline="30000"/>
              <a:t>st</a:t>
            </a:r>
            <a:r>
              <a:rPr/>
              <a:t> Years! (I think)</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Remember.. Available on the VLE…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You can find these all on the VLE in the</a:t>
            </a:r>
          </a:p>
          <a:p>
            <a:pPr lvl="0" indent="0" marL="0">
              <a:buNone/>
            </a:pPr>
            <a:r>
              <a:rPr b="1"/>
              <a:t>‘Mini-Dissertation resources’ section of the VLE</a:t>
            </a:r>
          </a:p>
          <a:p>
            <a:pPr lvl="0"/>
            <a:r>
              <a:rPr/>
              <a:t>An APA 7</a:t>
            </a:r>
            <a:r>
              <a:rPr baseline="30000"/>
              <a:t>th</a:t>
            </a:r>
            <a:r>
              <a:rPr/>
              <a:t> Edition Mini-Dissertation template word document</a:t>
            </a:r>
          </a:p>
          <a:p>
            <a:pPr lvl="0"/>
            <a:r>
              <a:rPr/>
              <a:t>An APA 7</a:t>
            </a:r>
            <a:r>
              <a:rPr baseline="30000"/>
              <a:t>th</a:t>
            </a:r>
            <a:r>
              <a:rPr/>
              <a:t> Edition Reference Cheat Sheet</a:t>
            </a:r>
          </a:p>
          <a:p>
            <a:pPr lvl="0"/>
            <a:r>
              <a:rPr/>
              <a:t>Extended Mini-Dissertation Marking Criteria</a:t>
            </a:r>
          </a:p>
          <a:p>
            <a:pPr lvl="0"/>
            <a:r>
              <a:rPr/>
              <a:t>2 x Example Mini-Dissertations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APA 7 Mini-Dissertation Template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Mini-Dissertations must conform to the correct format. Easy marks.</a:t>
            </a:r>
          </a:p>
          <a:p>
            <a:pPr lvl="0" indent="0" marL="0">
              <a:buNone/>
            </a:pPr>
            <a:r>
              <a:rPr b="1"/>
              <a:t>We use APA 7</a:t>
            </a:r>
            <a:r>
              <a:rPr b="1" baseline="30000"/>
              <a:t>th</a:t>
            </a:r>
            <a:r>
              <a:rPr b="1"/>
              <a:t> Edition and in the style of a professional journal article manuscript submission.</a:t>
            </a:r>
          </a:p>
          <a:p>
            <a:pPr lvl="0"/>
            <a:r>
              <a:rPr/>
              <a:t>The word document template features all the major stylistic formatting you will need, with some helpful pointers throughout.</a:t>
            </a:r>
          </a:p>
          <a:p>
            <a:pPr lvl="0"/>
            <a:r>
              <a:rPr/>
              <a:t>When you write your Mini-Dissertation, you just need to delete all the tips and put in your wonderfully crafted prose and results!</a:t>
            </a:r>
          </a:p>
          <a:p>
            <a:pPr lvl="0"/>
            <a:r>
              <a:rPr/>
              <a:t>A common mistake is to deviate from the APA formatting. Please try not to do this! It counts.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Apologies for my absence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apologise for my unexpected absence at the end of last term.</a:t>
            </a:r>
          </a:p>
          <a:p>
            <a:pPr lvl="0" indent="0" marL="0">
              <a:buNone/>
            </a:pPr>
            <a:r>
              <a:rPr/>
              <a:t>It was unavoidable, but I shall endeavour to repay your patience this year.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b="1"/>
              <a:t>APA style will be the focus of Week 16.</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APA 7 Reference Cheat Sheet</a:t>
            </a:r>
          </a:p>
          <a:p>
            <a:pPr lvl="0"/>
            <a:r>
              <a:rPr/>
              <a:t>A key part of APA 7</a:t>
            </a:r>
            <a:r>
              <a:rPr baseline="30000"/>
              <a:t>th</a:t>
            </a:r>
            <a:r>
              <a:rPr/>
              <a:t> Edition is reference format. </a:t>
            </a:r>
            <a:r>
              <a:rPr b="1"/>
              <a:t>We will also cover this briefly in week 16</a:t>
            </a:r>
            <a:r>
              <a:rPr/>
              <a:t>. </a:t>
            </a:r>
          </a:p>
          <a:p>
            <a:pPr lvl="0"/>
            <a:r>
              <a:rPr/>
              <a:t>We have already a number of other electronic resources that might help you ensure you follow the correct format, but in the first instance, this Cheat Sheet will be very handy.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Mini-Dissertation Extended Marking Criteria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resource we’ve given you today is an </a:t>
            </a:r>
            <a:r>
              <a:rPr b="1"/>
              <a:t>extended Mini-Dissertation Marking Criteria</a:t>
            </a:r>
            <a:r>
              <a:rPr/>
              <a:t>.</a:t>
            </a:r>
          </a:p>
          <a:p>
            <a:pPr lvl="0"/>
            <a:r>
              <a:rPr/>
              <a:t>These are the criteria used by the markers and moderators to calibrate marks and ensure accuracy and consistency.</a:t>
            </a:r>
          </a:p>
          <a:p>
            <a:pPr lvl="0"/>
            <a:r>
              <a:rPr/>
              <a:t>An abbreviated version will be attached to the feedback that you receive.</a:t>
            </a:r>
          </a:p>
          <a:p>
            <a:pPr lvl="0"/>
            <a:r>
              <a:rPr/>
              <a:t>You will see that there are numerous categories, but each requires some consideration. Have a look over this when you get some time.</a:t>
            </a:r>
          </a:p>
          <a:p>
            <a:pPr lvl="0"/>
            <a:r>
              <a:rPr/>
              <a:t>A screencast will be provided discussing this in more detail, overviewing submission requirements, and highlighting common pitfalls, and tips for the top!</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 Mini-Dissertations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Points to attend to:</a:t>
            </a:r>
          </a:p>
          <a:p>
            <a:pPr lvl="0"/>
            <a:r>
              <a:rPr/>
              <a:t>2,500 words is NOT as long as you think</a:t>
            </a:r>
          </a:p>
          <a:p>
            <a:pPr lvl="0"/>
            <a:r>
              <a:rPr/>
              <a:t>5 paragraphs (key points) in Intro and Discussion</a:t>
            </a:r>
          </a:p>
          <a:p>
            <a:pPr lvl="0"/>
            <a:r>
              <a:rPr/>
              <a:t>Methods section wins marks!</a:t>
            </a:r>
          </a:p>
          <a:p>
            <a:pPr lvl="0"/>
            <a:r>
              <a:rPr/>
              <a:t>Both examples achieved firsts, but marks were ‘left on the table’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Closing points on the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reflective account is a required part of the Mini-Dissertation</a:t>
            </a:r>
          </a:p>
          <a:p>
            <a:pPr lvl="0"/>
            <a:r>
              <a:rPr/>
              <a:t>We may be asking for a ‘contribution statement’</a:t>
            </a:r>
          </a:p>
          <a:p>
            <a:pPr lvl="0"/>
            <a:r>
              <a:rPr/>
              <a:t>Your involvement in data collection AND participation is monitored next term</a:t>
            </a:r>
          </a:p>
          <a:p>
            <a:pPr lvl="0"/>
            <a:r>
              <a:rPr/>
              <a:t>Open Materials and Open Data are key parts of the submission and are featured in the marking</a:t>
            </a:r>
          </a:p>
          <a:p>
            <a:pPr lvl="0"/>
            <a:r>
              <a:rPr/>
              <a:t>But it’s just a lab report. You’ve done 3 of those already.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sz="1800"/>
              <a:t>1. Not really a surprise!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 11, Let’s go!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An overview of the CHIP Learning Log coursework</a:t>
            </a:r>
          </a:p>
          <a:p>
            <a:pPr lvl="0"/>
            <a:r>
              <a:rPr/>
              <a:t>Lab activity this term - Data collection, data preparation, analysis and writing 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CHIP Learning Log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Learning Log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Designed to allow you to reflect on:</a:t>
            </a:r>
          </a:p>
          <a:p>
            <a:pPr lvl="0"/>
            <a:r>
              <a:rPr/>
              <a:t>Conceptual and Historical &amp; Integrative issues in Psychology</a:t>
            </a:r>
          </a:p>
          <a:p>
            <a:pPr lvl="0"/>
            <a:r>
              <a:rPr/>
              <a:t>Big picture stuff! Controversies and debates!</a:t>
            </a:r>
          </a:p>
          <a:p>
            <a:pPr lvl="0"/>
            <a:r>
              <a:rPr/>
              <a:t>Now that you are Psychological Researchers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shall be uploading materials from popular topics from previous years (recordings or articles/blogs) that you can access at your leisure, such as:</a:t>
            </a:r>
          </a:p>
          <a:p>
            <a:pPr lvl="0"/>
            <a:r>
              <a:rPr/>
              <a:t>Is Psychology a Science?</a:t>
            </a:r>
          </a:p>
          <a:p>
            <a:pPr lvl="0"/>
            <a:r>
              <a:rPr/>
              <a:t>Evolutionary Psychology &amp; Cultural Evolutionary Psychology</a:t>
            </a:r>
          </a:p>
          <a:p>
            <a:pPr lvl="0"/>
            <a:r>
              <a:rPr/>
              <a:t>Statistical (Re)Thinking</a:t>
            </a:r>
          </a:p>
          <a:p>
            <a:pPr lvl="0"/>
            <a:r>
              <a:rPr/>
              <a:t>Eugenics: A very dark history</a:t>
            </a:r>
          </a:p>
          <a:p>
            <a:pPr lvl="0"/>
            <a:r>
              <a:rPr/>
              <a:t>Mental Illness: Nature or Nurture?</a:t>
            </a:r>
          </a:p>
          <a:p>
            <a:pPr lvl="0" indent="0" marL="0">
              <a:buNone/>
            </a:pPr>
            <a:r>
              <a:rPr/>
              <a:t>and more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Surprise* hit last year</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Inclusivity – 2 lectures from Dr Tegan Penton</a:t>
            </a:r>
            <a:r>
              <a:rPr baseline="30000">
                <a:hlinkClick r:id="rId2" action="ppaction://hlinksldjump"/>
              </a:rPr>
              <a:t>1</a:t>
            </a:r>
          </a:p>
        </p:txBody>
      </p:sp>
      <p:pic>
        <p:nvPicPr>
          <p:cNvPr descr="images/TeagyPenty%20Inclusivity.png" id="0" name="Picture 1"/>
          <p:cNvPicPr>
            <a:picLocks noGrp="1" noChangeAspect="1"/>
          </p:cNvPicPr>
          <p:nvPr/>
        </p:nvPicPr>
        <p:blipFill>
          <a:blip r:embed="rId3"/>
          <a:stretch>
            <a:fillRect/>
          </a:stretch>
        </p:blipFill>
        <p:spPr bwMode="auto">
          <a:xfrm>
            <a:off x="5181600" y="2374900"/>
            <a:ext cx="6172200" cy="20828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Assignment(s)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Coursework piece designed to allow you to engage reflexively with the ‘big picture’ of your degree</a:t>
            </a:r>
          </a:p>
          <a:p>
            <a:pPr lvl="0"/>
            <a:r>
              <a:rPr/>
              <a:t>Think about how these issues link into psychology as a discipline, and how they relate to your own thoughts about what psychology is or should be</a:t>
            </a:r>
          </a:p>
          <a:p>
            <a:pPr lvl="0"/>
            <a:r>
              <a:rPr/>
              <a:t>Two ‘reflective accounts’ of max 600 words each (Not including obligatory reference list)</a:t>
            </a:r>
          </a:p>
          <a:p>
            <a:pPr lvl="0"/>
            <a:r>
              <a:rPr b="1" u="sng"/>
              <a:t>Marks are awarded for reflection</a:t>
            </a:r>
            <a:r>
              <a:rPr/>
              <a:t>, evidence of learning and bring topics together. Please see marking criteria for both accounts.</a:t>
            </a:r>
          </a:p>
          <a:p>
            <a:pPr lvl="0"/>
            <a:r>
              <a:rPr/>
              <a:t>Not looking for a restatement of the facts in the lectures etc.</a:t>
            </a:r>
          </a:p>
          <a:p>
            <a:pPr lvl="0"/>
            <a:r>
              <a:rPr b="1" u="sng"/>
              <a:t>They are designed to be personal and reflective – embrace this aspect!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1</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Essay 1 is based on the content of ONE of the topics and should adopt at least two of the following 6 ‘perspectives’.</a:t>
            </a:r>
          </a:p>
          <a:p>
            <a:pPr lvl="0"/>
            <a:r>
              <a:rPr/>
              <a:t>As a </a:t>
            </a:r>
            <a:r>
              <a:rPr b="1"/>
              <a:t>STUDENT</a:t>
            </a:r>
            <a:r>
              <a:rPr/>
              <a:t> of psychology</a:t>
            </a:r>
          </a:p>
          <a:p>
            <a:pPr lvl="0"/>
            <a:r>
              <a:rPr/>
              <a:t>As a </a:t>
            </a:r>
            <a:r>
              <a:rPr b="1"/>
              <a:t>TRAINEE</a:t>
            </a:r>
            <a:r>
              <a:rPr/>
              <a:t> psychologist</a:t>
            </a:r>
          </a:p>
          <a:p>
            <a:pPr lvl="0"/>
            <a:r>
              <a:rPr/>
              <a:t>In relation to a </a:t>
            </a:r>
            <a:r>
              <a:rPr b="1"/>
              <a:t>RESEARCH</a:t>
            </a:r>
            <a:r>
              <a:rPr/>
              <a:t> application in your future</a:t>
            </a:r>
          </a:p>
          <a:p>
            <a:pPr lvl="0"/>
            <a:r>
              <a:rPr/>
              <a:t>As an </a:t>
            </a:r>
            <a:r>
              <a:rPr b="1"/>
              <a:t>HISTORIAN</a:t>
            </a:r>
            <a:r>
              <a:rPr/>
              <a:t> of psychology</a:t>
            </a:r>
          </a:p>
          <a:p>
            <a:pPr lvl="0"/>
            <a:r>
              <a:rPr/>
              <a:t>Reporting on the culture or </a:t>
            </a:r>
            <a:r>
              <a:rPr b="1"/>
              <a:t>PRACTICE</a:t>
            </a:r>
            <a:r>
              <a:rPr/>
              <a:t> of psychology as it currently exists here or across cultures</a:t>
            </a:r>
          </a:p>
          <a:p>
            <a:pPr lvl="0"/>
            <a:r>
              <a:rPr/>
              <a:t>As a critic or supporter of psychology’s status as a </a:t>
            </a:r>
            <a:r>
              <a:rPr b="1"/>
              <a:t>SCIENCE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11:   Kickoff Term 2</dc:title>
  <dc:creator>Dr. Gordon Wright</dc:creator>
  <cp:keywords/>
  <dcterms:created xsi:type="dcterms:W3CDTF">2024-01-05T16:44:53Z</dcterms:created>
  <dcterms:modified xsi:type="dcterms:W3CDTF">2024-01-05T16:44:53Z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January 8, 2024</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subtitle">
    <vt:lpwstr>Filling the toolbox</vt:lpwstr>
  </property>
  <property fmtid="{D5CDD505-2E9C-101B-9397-08002B2CF9AE}" pid="23" name="toc-title">
    <vt:lpwstr>Table of contents</vt:lpwstr>
  </property>
</Properties>
</file>