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6" Type="http://schemas.openxmlformats.org/officeDocument/2006/relationships/tableStyles" Target="tableStyles.xml" /><Relationship Id="rId1" Type="http://schemas.openxmlformats.org/officeDocument/2006/relationships/slideMaster" Target="slideMasters/slideMaster1.xml" /><Relationship Id="rId25" Type="http://schemas.openxmlformats.org/officeDocument/2006/relationships/theme" Target="theme/theme1.xml" /><Relationship Id="rId24" Type="http://schemas.openxmlformats.org/officeDocument/2006/relationships/viewProps" Target="viewProps.xml" /><Relationship Id="rId23"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jp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 00:  Induction Week</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Slightly expanded induction information</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September 25,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friendly warning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Warning</a:t>
            </a:r>
          </a:p>
          <a:p>
            <a:pPr lvl="0" indent="0" marL="1270000">
              <a:buNone/>
            </a:pPr>
            <a:r>
              <a:rPr sz="2000"/>
              <a:t>All coursework is INDIVIDUAL and subject to normal plagiarism and collusion rules. AI can (and likely should) be used for many aspects of the research process, and these will be indicated and guidance offered. However, the use of Generative AI to produce written work that you submit is not acceptable. Don’t make the mistake of falling for the superficially charming output of even the more advanced LLMs, it will not follow the requirements we impose, and it could hallucinate, and how would you know? Don’t risk it.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Module structure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1 x 1 hr Lecture per week (Monday 11-12 PSH LG02 (winter term))</a:t>
            </a:r>
          </a:p>
          <a:p>
            <a:pPr lvl="0" indent="0" marL="0">
              <a:buNone/>
            </a:pPr>
            <a:r>
              <a:rPr/>
              <a:t>1 x 2 hr Lab per week (Tuesday - see personal timetable)</a:t>
            </a:r>
          </a:p>
          <a:p>
            <a:pPr lvl="0" indent="0" marL="0">
              <a:buNone/>
            </a:pPr>
            <a:r>
              <a:rPr/>
              <a:t>4 x Personal Tutor meetings across the year</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Weekly Structure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Each week there will be a very brief </a:t>
            </a:r>
            <a:r>
              <a:rPr b="1"/>
              <a:t>Overview</a:t>
            </a:r>
            <a:r>
              <a:rPr/>
              <a:t> to set out the main topics and to give you a set of milestones or preparatory activities designed to keep you on track.</a:t>
            </a:r>
          </a:p>
          <a:p>
            <a:pPr lvl="0" indent="0" marL="0">
              <a:buNone/>
            </a:pPr>
            <a:r>
              <a:rPr b="1"/>
              <a:t>Lecture</a:t>
            </a:r>
            <a:r>
              <a:rPr/>
              <a:t> (slides available as a Reveal Slideshow via Quarto and as pdf, docx, and if you wish for anything else, please just ask.)</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Labs</a:t>
            </a:r>
          </a:p>
        </p:txBody>
      </p:sp>
      <p:pic>
        <p:nvPicPr>
          <p:cNvPr descr="images/LabSession.drawio.png" id="0" name="Picture 1"/>
          <p:cNvPicPr>
            <a:picLocks noGrp="1" noChangeAspect="1"/>
          </p:cNvPicPr>
          <p:nvPr/>
        </p:nvPicPr>
        <p:blipFill>
          <a:blip r:embed="rId2"/>
          <a:stretch>
            <a:fillRect/>
          </a:stretch>
        </p:blipFill>
        <p:spPr bwMode="auto">
          <a:xfrm>
            <a:off x="2413000" y="1816100"/>
            <a:ext cx="73660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indent="0" marL="0" algn="ctr">
              <a:buNone/>
            </a:pPr>
            <a:r>
              <a:rPr/>
              <a:t>Lab structure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b="1"/>
              <a:t>Lab Notebook</a:t>
            </a:r>
            <a:r>
              <a:rPr/>
              <a:t> - find a solution that works for you, but make sure that you have it every week, so a cloud-based system would be best. You will be expected to show notes of your progress to your Lab Tutor</a:t>
            </a:r>
          </a:p>
          <a:p>
            <a:pPr lvl="0"/>
            <a:r>
              <a:rPr/>
              <a:t>Lots can be achieved in the labs, but independent study and coordinated group work will be required. We will be asking about this aspect of the process regularly.</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p>
            <a:pPr lvl="0" indent="0" marL="0">
              <a:buNone/>
            </a:pPr>
            <a:r>
              <a:rPr/>
              <a:t>DangerZone</a:t>
            </a:r>
          </a:p>
        </p:txBody>
      </p:sp>
      <p:pic>
        <p:nvPicPr>
          <p:cNvPr descr="images/Kenny.jpeg" id="0" name="Picture 1"/>
          <p:cNvPicPr>
            <a:picLocks noGrp="1" noChangeAspect="1"/>
          </p:cNvPicPr>
          <p:nvPr/>
        </p:nvPicPr>
        <p:blipFill>
          <a:blip r:embed="rId2"/>
          <a:stretch>
            <a:fillRect/>
          </a:stretch>
        </p:blipFill>
        <p:spPr bwMode="auto">
          <a:xfrm>
            <a:off x="1511300" y="1816100"/>
            <a:ext cx="3835400" cy="38354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All hail the Kenny!</a:t>
            </a:r>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idx="2" sz="half"/>
          </p:nvPr>
        </p:nvSpPr>
        <p:spPr/>
        <p:txBody>
          <a:bodyPr/>
          <a:lstStyle/>
          <a:p>
            <a:pPr lvl="0" indent="0" marL="0">
              <a:buNone/>
            </a:pPr>
            <a:r>
              <a:rPr/>
              <a:t>“You’ll never say hello to you,</a:t>
            </a:r>
            <a:br/>
            <a:r>
              <a:rPr/>
              <a:t>Until you get it on the red line overload.</a:t>
            </a:r>
            <a:br/>
            <a:r>
              <a:rPr/>
              <a:t>You’ll never know what you can do,</a:t>
            </a:r>
            <a:br/>
            <a:r>
              <a:rPr/>
              <a:t>Until you get it up as high as you can go!”</a:t>
            </a:r>
          </a:p>
          <a:p>
            <a:pPr lvl="0" indent="0" marL="0">
              <a:buNone/>
            </a:pPr>
            <a:r>
              <a:rPr/>
              <a:t>Dangerzone - Loggins, K.</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Highway to the Dangerzone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DangerZone are opportunities to consider aspects of research procedure beyond the level expected for this year, but ‘on the table’ for next year and any future research endeavours.</a:t>
            </a:r>
          </a:p>
          <a:p>
            <a:pPr lvl="0" indent="0" marL="0">
              <a:buNone/>
            </a:pPr>
            <a:r>
              <a:rPr/>
              <a:t>They are research-based in a loose sense - they will include programming, literature search and management, academic and knowledge management tools, tips and hacks that might (or might not) be of interest or useful.</a:t>
            </a:r>
          </a:p>
          <a:p>
            <a:pPr lvl="0" indent="0" marL="0">
              <a:buNone/>
            </a:pPr>
            <a:r>
              <a:rPr/>
              <a:t>If the term is going well, they might even be fun. All ideas welcome.</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Coursework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courseworks ALL require critical reflection and meta-cognitive practice. This will be discussed in a number of lectures, but it contributes to effective learning and your integration of the skills and experience of doing this research exercise.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Time management and teamwork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..will both be required.</a:t>
            </a:r>
          </a:p>
          <a:p>
            <a:pPr lvl="0" indent="0" marL="0">
              <a:buNone/>
            </a:pPr>
            <a:r>
              <a:rPr/>
              <a:t>I ask you to see both as an opportunity to develop these important skills.</a:t>
            </a:r>
          </a:p>
          <a:p>
            <a:pPr lvl="0" indent="0" marL="0">
              <a:buNone/>
            </a:pPr>
            <a:r>
              <a:rPr/>
              <a:t>You will see we have some ideas to make this more relevant to careers and employability</a:t>
            </a:r>
          </a:p>
          <a:p>
            <a:pPr lvl="0" indent="0" marL="0">
              <a:buNone/>
            </a:pPr>
            <a:r>
              <a:rPr/>
              <a:t>It is easier to ‘keep up than to catch up’.</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Resources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 will be releasing a series of valuable resources to help you through every step of the process</a:t>
            </a:r>
          </a:p>
          <a:p>
            <a:pPr lvl="0" indent="0" marL="0">
              <a:buNone/>
            </a:pPr>
            <a:r>
              <a:rPr/>
              <a:t>These will have value for your final year dissertation too.</a:t>
            </a:r>
          </a:p>
          <a:p>
            <a:pPr lvl="0" indent="0" marL="0">
              <a:buNone/>
            </a:pPr>
            <a:r>
              <a:rPr/>
              <a:t>Contribution to and comment on these is welcome and hoped for!</a:t>
            </a:r>
          </a:p>
          <a:p>
            <a:pPr lvl="0" indent="0" marL="0">
              <a:buNone/>
            </a:pPr>
            <a:r>
              <a:rPr/>
              <a:t>Open Educational Resources will be used extensively, and most core readings are available online via the library.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Induction Overview</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Before Lab 1, please…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Add an email signature to your college email, including your student number, programme, lab tutor, and personal tutor. It will speed up responses to any emails you send to staff.</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Thank you for your time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And have an amazing year!</a:t>
            </a:r>
          </a:p>
          <a:p>
            <a:pPr lvl="0" indent="0" marL="0">
              <a:buNone/>
            </a:pPr>
            <a:r>
              <a:rPr/>
              <a:t>The Research Methods Team</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Welcome back and welcome to Research Methods!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This year you become Scientists!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year, in Research Methods, you will perform your first piece of REAL psychological research</a:t>
            </a:r>
          </a:p>
          <a:p>
            <a:pPr lvl="0" indent="0" marL="0">
              <a:buNone/>
            </a:pPr>
            <a:r>
              <a:rPr/>
              <a:t>In groups, you will:</a:t>
            </a:r>
          </a:p>
          <a:p>
            <a:pPr lvl="0"/>
            <a:r>
              <a:rPr/>
              <a:t>Identify an area of psychological research</a:t>
            </a:r>
          </a:p>
          <a:p>
            <a:pPr lvl="0"/>
            <a:r>
              <a:rPr/>
              <a:t>Review and critique the literature in this area</a:t>
            </a:r>
          </a:p>
          <a:p>
            <a:pPr lvl="0"/>
            <a:r>
              <a:rPr/>
              <a:t>Develop a testable hypothesis</a:t>
            </a:r>
          </a:p>
          <a:p>
            <a:pPr lvl="0"/>
            <a:r>
              <a:rPr/>
              <a:t>Design a 2x2 ANOVA experiment unique to you (within your group study)</a:t>
            </a:r>
          </a:p>
          <a:p>
            <a:pPr lvl="0"/>
            <a:r>
              <a:rPr/>
              <a:t>Obtain Ethical Approval for your experiment</a:t>
            </a:r>
          </a:p>
          <a:p>
            <a:pPr lvl="0"/>
            <a:r>
              <a:rPr/>
              <a:t>Collect REAL data</a:t>
            </a:r>
          </a:p>
          <a:p>
            <a:pPr lvl="0"/>
            <a:r>
              <a:rPr/>
              <a:t>Analyse these data</a:t>
            </a:r>
          </a:p>
          <a:p>
            <a:pPr lvl="0"/>
            <a:r>
              <a:rPr/>
              <a:t>Write up the results in APA format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full overview will be given in the first lecture!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Do not worry! It’s going to be a great adventure!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‘warm up’ for your Y3 Dissertation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The same 20-week timeline</a:t>
            </a:r>
          </a:p>
          <a:p>
            <a:pPr lvl="0"/>
            <a:r>
              <a:rPr/>
              <a:t>The same skills and techniques you will need</a:t>
            </a:r>
          </a:p>
          <a:p>
            <a:pPr lvl="0"/>
            <a:r>
              <a:rPr/>
              <a:t>Careful step-by-step guidance and support in the lab setting</a:t>
            </a:r>
          </a:p>
          <a:p>
            <a:pPr lvl="0"/>
            <a:r>
              <a:rPr/>
              <a:t>Scaled-down experiments and write-ups</a:t>
            </a:r>
          </a:p>
          <a:p>
            <a:pPr lvl="0"/>
            <a:r>
              <a:rPr/>
              <a:t>The security of working in a group</a:t>
            </a:r>
          </a:p>
          <a:p>
            <a:pPr lvl="0"/>
            <a:r>
              <a:rPr/>
              <a:t>Tips and advice from world-class researchers</a:t>
            </a:r>
          </a:p>
          <a:p>
            <a:pPr lvl="0"/>
            <a:r>
              <a:rPr/>
              <a:t>Opportunity to think carefully about your final year Dissertation, and how to crush it!!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Support and guidance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Gordon Wright (Module Coordinator and floating Enthusiast in Chief)</a:t>
            </a:r>
          </a:p>
          <a:p>
            <a:pPr lvl="0"/>
            <a:r>
              <a:rPr/>
              <a:t>6 gobsmackingly amazing Lab Tutors</a:t>
            </a:r>
          </a:p>
          <a:p>
            <a:pPr lvl="0"/>
            <a:r>
              <a:rPr/>
              <a:t>Your Personal Tutor and your PT group</a:t>
            </a:r>
          </a:p>
          <a:p>
            <a:pPr lvl="0"/>
            <a:r>
              <a:rPr/>
              <a:t>AND EACH OTHER!!</a:t>
            </a:r>
          </a:p>
          <a:p>
            <a:pPr lvl="0" indent="0" marL="0">
              <a:buNone/>
            </a:pPr>
            <a:r>
              <a:rPr/>
              <a:t>This is a team-sport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will be in every Research Methods lecture and I have a Student Hour from 1-2(tbc) every Monday.</a:t>
            </a:r>
          </a:p>
          <a:p>
            <a:pPr lvl="0" indent="0" marL="0">
              <a:buNone/>
            </a:pPr>
            <a:r>
              <a:rPr/>
              <a:t>Available at g.wright@gold.ac.uk</a:t>
            </a:r>
          </a:p>
          <a:p>
            <a:pPr lvl="0" indent="0" marL="0">
              <a:buNone/>
            </a:pPr>
            <a:r>
              <a:rPr/>
              <a:t>I genuinely couldn’t imagine anything I would rather do that this. Please talk to me and help me get to know you!</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Module weighting and assessment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Research Methods has a 30 credit weighting, meaning that the Mini-Dissertation contributes 10x the developmental essay. Keep that in mind.</a:t>
            </a:r>
          </a:p>
          <a:p>
            <a:pPr lvl="0" indent="0" marL="0">
              <a:buNone/>
            </a:pPr>
            <a:r>
              <a:rPr/>
              <a:t>To pass, you must pass all 3 assessment elements:</a:t>
            </a:r>
          </a:p>
          <a:p>
            <a:pPr lvl="0"/>
            <a:r>
              <a:rPr/>
              <a:t>Critical Proposal 1,800 words (15%)</a:t>
            </a:r>
          </a:p>
          <a:p>
            <a:pPr lvl="0"/>
            <a:r>
              <a:rPr/>
              <a:t>Mini-Dissertation 2,500 words (70%)</a:t>
            </a:r>
          </a:p>
          <a:p>
            <a:pPr lvl="0"/>
            <a:r>
              <a:rPr/>
              <a:t>CHIP Learning Log 1,200 words (15%)</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00:   Induction Week</dc:title>
  <dc:creator>Dr. Gordon Wright</dc:creator>
  <cp:keywords/>
  <dcterms:created xsi:type="dcterms:W3CDTF">2023-10-15T16:39:08Z</dcterms:created>
  <dcterms:modified xsi:type="dcterms:W3CDTF">2023-10-15T16:39:08Z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September 25,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lecture.png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Slightly expanded induction information</vt:lpwstr>
  </property>
  <property fmtid="{D5CDD505-2E9C-101B-9397-08002B2CF9AE}" pid="24" name="toc-title">
    <vt:lpwstr>Table of contents</vt:lpwstr>
  </property>
</Properties>
</file>