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5.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Methods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Keeping design and procedure separate!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What is the difference between design and procedure? The design of a study is its overall structure. What were the independent and dependent variables? Was the independent variable manipulated, and if so, was it manipulated between or within subjects? How were the variables operationally defined? The procedure is how the study was carried out. It often works well to describe the procedure in terms of what the participants did rather than what the researchers did. For example, the participants gave their informed consent, read a set of instructions, completed a block of four practice trials, completed a block of 20 test trials, completed two questionnaires, and were debriefed and excused.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Data Preparation (optional section if merited)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had any complex preprocessing steps, of which you were proud, such as ‘coding’ of responses, or calculating Implicit measures or Stroop results, discuss how you processed that. .</a:t>
            </a:r>
          </a:p>
          <a:p>
            <a:pPr lvl="0" indent="0" marL="0">
              <a:spcBef>
                <a:spcPts val="3000"/>
              </a:spcBef>
              <a:buNone/>
            </a:pPr>
            <a:r>
              <a:rPr b="1"/>
              <a:t>Statistical Analysis will be covered in the Results section</a:t>
            </a:r>
          </a:p>
          <a:p>
            <a:pPr lvl="0"/>
            <a:r>
              <a:rPr/>
              <a:t>This will comprise Descriptive Stats, Inferential stats (including Assumptions tests and post-hoc tests), as well as tables and figures. You do not need to include any of these things in the methods section.</a:t>
            </a:r>
          </a:p>
          <a:p>
            <a:pPr lvl="0" indent="0" marL="0">
              <a:spcBef>
                <a:spcPts val="3000"/>
              </a:spcBef>
              <a:buNone/>
            </a:pPr>
            <a:r>
              <a:rPr b="1"/>
              <a:t>Open Materials and Open Data (to be covered later)</a:t>
            </a:r>
          </a:p>
          <a:p>
            <a:pPr lvl="0"/>
            <a:r>
              <a:rPr/>
              <a:t>Mention that Open Materials and Open Data will be included and so can be referred to. Let the reader know that they are available, like appendices.</a:t>
            </a:r>
          </a:p>
          <a:p>
            <a:pPr lvl="0"/>
            <a:r>
              <a:rPr/>
              <a:t>Example: “The anonymised dataset generated from this study, along with the Materials necessary to replicate the study, are available in the Open Data &amp; Open Materials supplements, ensuring transparency and reproducibility of the findings.”</a:t>
            </a:r>
          </a:p>
          <a:p>
            <a:pPr lvl="0" indent="0" marL="0">
              <a:spcBef>
                <a:spcPts val="3000"/>
              </a:spcBef>
              <a:buNone/>
            </a:pPr>
            <a:r>
              <a:rPr b="1"/>
              <a:t>Ethical Compliance</a:t>
            </a:r>
          </a:p>
          <a:p>
            <a:pPr lvl="0"/>
            <a:r>
              <a:rPr/>
              <a:t>Describe the process of obtaining ethical clearance and how you adhered to ethical guidelines throughout the study.</a:t>
            </a:r>
          </a:p>
          <a:p>
            <a:pPr lvl="0"/>
            <a:r>
              <a:rPr/>
              <a:t>Example: “Ethical clearance was obtained from the XYZ University Ethics Committee, and all research activities were conducted in accordance with appropriate Ethics committee and BPS guidance.”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Writing Style and Formatting</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Guidelines for effectively communicating your methods in line with APA 7 standards.</a:t>
            </a:r>
          </a:p>
          <a:p>
            <a:pPr lvl="0" indent="0" marL="0">
              <a:spcBef>
                <a:spcPts val="3000"/>
              </a:spcBef>
              <a:buNone/>
            </a:pPr>
            <a:r>
              <a:rPr b="1"/>
              <a:t>Tips for Writing</a:t>
            </a:r>
          </a:p>
          <a:p>
            <a:pPr lvl="0"/>
            <a:r>
              <a:rPr b="1"/>
              <a:t>Use simple, understandable language</a:t>
            </a:r>
            <a:r>
              <a:rPr/>
              <a:t> and explain specific terms.</a:t>
            </a:r>
          </a:p>
          <a:p>
            <a:pPr lvl="0"/>
            <a:r>
              <a:rPr b="1"/>
              <a:t>Write in Active Voice.</a:t>
            </a:r>
          </a:p>
          <a:p>
            <a:pPr lvl="0"/>
            <a:r>
              <a:rPr/>
              <a:t>Titles of subsections can be </a:t>
            </a:r>
            <a:r>
              <a:rPr i="1"/>
              <a:t>italicized</a:t>
            </a:r>
            <a:r>
              <a:rPr/>
              <a:t> and centered.</a:t>
            </a:r>
          </a:p>
          <a:p>
            <a:pPr lvl="0"/>
            <a:r>
              <a:rPr/>
              <a:t>Additional subsections, like “Equipment,” can be added if necessary.</a:t>
            </a:r>
          </a:p>
          <a:p>
            <a:pPr lvl="0"/>
            <a:r>
              <a:rPr/>
              <a:t>Ensure </a:t>
            </a:r>
            <a:r>
              <a:rPr b="1"/>
              <a:t>information sources are credible</a:t>
            </a:r>
            <a:r>
              <a:rPr/>
              <a:t>.</a:t>
            </a:r>
          </a:p>
          <a:p>
            <a:pPr lvl="0"/>
            <a:r>
              <a:rPr/>
              <a:t>Include only relevant information and omit details that don’t affect the experiment’s replication.</a:t>
            </a:r>
          </a:p>
          <a:p>
            <a:pPr lvl="0"/>
            <a:r>
              <a:rPr b="1"/>
              <a:t>Write in Past Tense.</a:t>
            </a:r>
          </a:p>
          <a:p>
            <a:pPr lvl="0"/>
            <a:r>
              <a:rPr/>
              <a:t>Carefully </a:t>
            </a:r>
            <a:r>
              <a:rPr b="1"/>
              <a:t>edit and proofread</a:t>
            </a:r>
            <a:r>
              <a:rPr/>
              <a:t> to avoid errors.</a:t>
            </a:r>
          </a:p>
          <a:p>
            <a:pPr lvl="0" indent="0" marL="0">
              <a:spcBef>
                <a:spcPts val="3000"/>
              </a:spcBef>
              <a:buNone/>
            </a:pPr>
            <a:r>
              <a:rPr b="1"/>
              <a:t>Common Mistakes to Avoid</a:t>
            </a:r>
          </a:p>
          <a:p>
            <a:pPr lvl="0"/>
            <a:r>
              <a:rPr/>
              <a:t>Overloading with unnecessary details that do not contribute to replicability.</a:t>
            </a:r>
          </a:p>
          <a:p>
            <a:pPr lvl="0"/>
            <a:r>
              <a:rPr/>
              <a:t>Failing to use </a:t>
            </a:r>
            <a:r>
              <a:rPr b="1"/>
              <a:t>bias-free language</a:t>
            </a:r>
            <a:r>
              <a:rPr/>
              <a:t>.</a:t>
            </a:r>
          </a:p>
          <a:p>
            <a:pPr lvl="0"/>
            <a:r>
              <a:rPr/>
              <a:t>Not being precise in the description of materials and procedures, including references or sources.</a:t>
            </a:r>
          </a:p>
          <a:p>
            <a:pPr lvl="0"/>
            <a:r>
              <a:rPr/>
              <a:t>Incorrect use of </a:t>
            </a:r>
            <a:r>
              <a:rPr b="1"/>
              <a:t>APA formatting and style</a:t>
            </a:r>
            <a:r>
              <a:rPr/>
              <a:t>, especially in headings and subheadings.</a:t>
            </a:r>
          </a:p>
          <a:p>
            <a:pPr lvl="0" indent="0" marL="0">
              <a:spcBef>
                <a:spcPts val="3000"/>
              </a:spcBef>
              <a:buNone/>
            </a:pPr>
            <a:r>
              <a:rPr b="1"/>
              <a:t>Methods Section Awesomeness Checklist</a:t>
            </a:r>
          </a:p>
          <a:p>
            <a:pPr lvl="0" indent="0" marL="0">
              <a:spcBef>
                <a:spcPts val="3000"/>
              </a:spcBef>
              <a:buNone/>
            </a:pPr>
            <a:r>
              <a:rPr b="1"/>
              <a:t>1. Formatting and Structure</a:t>
            </a:r>
          </a:p>
          <a:p>
            <a:pPr lvl="0"/>
            <a:r>
              <a:rPr/>
              <a:t>☐ Main heading (“Methods”) is centered, bold, and capitalized.</a:t>
            </a:r>
          </a:p>
          <a:p>
            <a:pPr lvl="0"/>
            <a:r>
              <a:rPr/>
              <a:t>☐ Subheadings (e.g., “Participants,” “Materials,” “Procedure”) are left-aligned, bold, and in title case.</a:t>
            </a:r>
          </a:p>
          <a:p>
            <a:pPr lvl="0" indent="0" marL="0">
              <a:spcBef>
                <a:spcPts val="3000"/>
              </a:spcBef>
              <a:buNone/>
            </a:pPr>
            <a:r>
              <a:rPr b="1"/>
              <a:t>2. Participants</a:t>
            </a:r>
          </a:p>
          <a:p>
            <a:pPr lvl="0"/>
            <a:r>
              <a:rPr/>
              <a:t>☐ Detailed description of participant characteristics (age, gender, ethnicity, etc.).</a:t>
            </a:r>
          </a:p>
          <a:p>
            <a:pPr lvl="0"/>
            <a:r>
              <a:rPr/>
              <a:t>☐ Explanation of sampling procedures and selection criteria.</a:t>
            </a:r>
          </a:p>
          <a:p>
            <a:pPr lvl="0"/>
            <a:r>
              <a:rPr/>
              <a:t>☐ Reporting of sample size and explanation of how it was determined.</a:t>
            </a:r>
          </a:p>
          <a:p>
            <a:pPr lvl="0"/>
            <a:r>
              <a:rPr/>
              <a:t>☐ Mention of any compensation or incentives for participation.</a:t>
            </a:r>
          </a:p>
          <a:p>
            <a:pPr lvl="0"/>
            <a:r>
              <a:rPr/>
              <a:t>☐ Use of bias-free language.</a:t>
            </a:r>
          </a:p>
          <a:p>
            <a:pPr lvl="0" indent="0" marL="0">
              <a:spcBef>
                <a:spcPts val="3000"/>
              </a:spcBef>
              <a:buNone/>
            </a:pPr>
            <a:r>
              <a:rPr b="1"/>
              <a:t>3. Materials</a:t>
            </a:r>
          </a:p>
          <a:p>
            <a:pPr lvl="0"/>
            <a:r>
              <a:rPr/>
              <a:t>☐ Comprehensive list of materials, tools, and equipment used.</a:t>
            </a:r>
          </a:p>
          <a:p>
            <a:pPr lvl="0"/>
            <a:r>
              <a:rPr/>
              <a:t>☐ Detailed description of measures and instruments (including versions of software, etc.).</a:t>
            </a:r>
          </a:p>
          <a:p>
            <a:pPr lvl="0"/>
            <a:r>
              <a:rPr/>
              <a:t>☐ Explanation of the reliability and validity of measurement tools.</a:t>
            </a:r>
          </a:p>
          <a:p>
            <a:pPr lvl="0" indent="0" marL="0">
              <a:spcBef>
                <a:spcPts val="3000"/>
              </a:spcBef>
              <a:buNone/>
            </a:pPr>
            <a:r>
              <a:rPr b="1"/>
              <a:t>4. Procedure</a:t>
            </a:r>
          </a:p>
          <a:p>
            <a:pPr lvl="0"/>
            <a:r>
              <a:rPr/>
              <a:t>☐ Step-by-step description of the experimental procedure.</a:t>
            </a:r>
          </a:p>
          <a:p>
            <a:pPr lvl="0"/>
            <a:r>
              <a:rPr/>
              <a:t>☐ Explanation of data collection methods.</a:t>
            </a:r>
          </a:p>
          <a:p>
            <a:pPr lvl="0"/>
            <a:r>
              <a:rPr/>
              <a:t>☐ Details on research design and methodologies used.</a:t>
            </a:r>
          </a:p>
          <a:p>
            <a:pPr lvl="0"/>
            <a:r>
              <a:rPr/>
              <a:t>☐ Description of data analysis procedures and statistical tests applied.</a:t>
            </a:r>
          </a:p>
          <a:p>
            <a:pPr lvl="0" indent="0" marL="0">
              <a:spcBef>
                <a:spcPts val="3000"/>
              </a:spcBef>
              <a:buNone/>
            </a:pPr>
            <a:r>
              <a:rPr b="1"/>
              <a:t>5. Clarity and Precision</a:t>
            </a:r>
          </a:p>
          <a:p>
            <a:pPr lvl="0"/>
            <a:r>
              <a:rPr/>
              <a:t>☐ All terms and concepts are clearly defined.</a:t>
            </a:r>
          </a:p>
          <a:p>
            <a:pPr lvl="0"/>
            <a:r>
              <a:rPr/>
              <a:t>☐ The section is written in active voice and past tense.</a:t>
            </a:r>
          </a:p>
          <a:p>
            <a:pPr lvl="0"/>
            <a:r>
              <a:rPr/>
              <a:t>☐ Content is relevant and directly related to the study’s replication.</a:t>
            </a:r>
          </a:p>
          <a:p>
            <a:pPr lvl="0" indent="0" marL="0">
              <a:spcBef>
                <a:spcPts val="3000"/>
              </a:spcBef>
              <a:buNone/>
            </a:pPr>
            <a:r>
              <a:rPr b="1"/>
              <a:t>6. APA Compliance</a:t>
            </a:r>
          </a:p>
          <a:p>
            <a:pPr lvl="0"/>
            <a:r>
              <a:rPr/>
              <a:t>☐ Adherence to APA style in headings, citations, and overall formatting.</a:t>
            </a:r>
          </a:p>
          <a:p>
            <a:pPr lvl="0"/>
            <a:r>
              <a:rPr/>
              <a:t>☐ Correct use of APA format for figures, tables, and appendices (if any).</a:t>
            </a:r>
          </a:p>
          <a:p>
            <a:pPr lvl="0" indent="0" marL="0">
              <a:spcBef>
                <a:spcPts val="3000"/>
              </a:spcBef>
              <a:buNone/>
            </a:pPr>
            <a:r>
              <a:rPr b="1"/>
              <a:t>7. Editing and Proofreading</a:t>
            </a:r>
          </a:p>
          <a:p>
            <a:pPr lvl="0"/>
            <a:r>
              <a:rPr/>
              <a:t>☐ The section is thoroughly proofread for grammar, spelling, and punctuation errors.</a:t>
            </a:r>
          </a:p>
          <a:p>
            <a:pPr lvl="0"/>
            <a:r>
              <a:rPr/>
              <a:t>☐ All information is accurate and up-to-date.</a:t>
            </a:r>
          </a:p>
          <a:p>
            <a:pPr lvl="0"/>
            <a:r>
              <a:rPr/>
              <a:t>☐ The writing is concise and free of unnecessary details.</a:t>
            </a:r>
          </a:p>
          <a:p>
            <a:pPr lvl="0" indent="0" marL="0">
              <a:spcBef>
                <a:spcPts val="3000"/>
              </a:spcBef>
              <a:buNone/>
            </a:pPr>
            <a:r>
              <a:rPr b="1"/>
              <a:t>8. Ethical Considerations</a:t>
            </a:r>
          </a:p>
          <a:p>
            <a:pPr lvl="0"/>
            <a:r>
              <a:rPr/>
              <a:t>☐ Mention of ethical approval (if applicable).</a:t>
            </a:r>
          </a:p>
          <a:p>
            <a:pPr lvl="0"/>
            <a:r>
              <a:rPr/>
              <a:t>☐ Assurances of participant confidentiality and data handling.</a:t>
            </a:r>
          </a:p>
        </p:txBody>
      </p:sp>
      <p:pic>
        <p:nvPicPr>
          <p:cNvPr descr="images/Methods%20snapshot@2x.png" id="0" name="Picture 1"/>
          <p:cNvPicPr>
            <a:picLocks noGrp="1" noChangeAspect="1"/>
          </p:cNvPicPr>
          <p:nvPr/>
        </p:nvPicPr>
        <p:blipFill>
          <a:blip r:embed="rId2"/>
          <a:stretch>
            <a:fillRect/>
          </a:stretch>
        </p:blipFill>
        <p:spPr bwMode="auto">
          <a:xfrm>
            <a:off x="5283200" y="977900"/>
            <a:ext cx="5956300" cy="4864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Writing the Methods Section for Your Mini-Dissertation in APA 7 Format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Talking Methods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chapter, you will learn how to craft a comprehensive and clear Methods section for your mini-dissertation. The Methods section is not just a procedural description but a showcase of your meticulous planning and execution of research, adhering to the principles of Open Science by also attaching an Open Materials submission (to be covered later in detail).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centered on the page. Immediately after this is the subheading “Participants,” left justified and in italics. The participants subsection indicates how many participants there were, the number of women and men, some indication of their age, other demographics that may be relevant to the study, and how they were recruited, including any incentives given for participation.</a:t>
            </a:r>
          </a:p>
          <a:p>
            <a:pPr lvl="0" indent="0" marL="0">
              <a:spcBef>
                <a:spcPts val="3000"/>
              </a:spcBef>
              <a:buNone/>
            </a:pPr>
            <a:r>
              <a:rPr b="1"/>
              <a:t>APA Style and the Values of Psychology</a:t>
            </a:r>
          </a:p>
          <a:p>
            <a:pPr lvl="0" indent="0" marL="0">
              <a:buNone/>
            </a:pPr>
            <a:r>
              <a:rPr/>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LEARNING OBJECTIVES</a:t>
            </a:r>
          </a:p>
          <a:p>
            <a:pPr lvl="0" indent="-257175" marL="257175">
              <a:buAutoNum type="arabicPeriod"/>
            </a:pPr>
            <a:r>
              <a:rPr/>
              <a:t>Define APA style and list several of its most important characteristics.</a:t>
            </a:r>
          </a:p>
          <a:p>
            <a:pPr lvl="0" indent="-257175" marL="257175">
              <a:buAutoNum type="arabicPeriod"/>
            </a:pPr>
            <a:r>
              <a:rPr/>
              <a:t>Identify three levels of APA style and give examples of each.</a:t>
            </a:r>
          </a:p>
          <a:p>
            <a:pPr lvl="0" indent="-257175" marL="257175">
              <a:buAutoNum type="arabicPeriod"/>
            </a:pPr>
            <a:r>
              <a:rPr/>
              <a:t>Identify multiple sources of information about APA style.</a:t>
            </a:r>
          </a:p>
          <a:p>
            <a:pPr lvl="0" indent="0" marL="0">
              <a:spcBef>
                <a:spcPts val="3000"/>
              </a:spcBef>
              <a:buNone/>
            </a:pPr>
            <a:r>
              <a:rPr b="1"/>
              <a:t>Purpose of the Methods Section</a:t>
            </a:r>
          </a:p>
          <a:p>
            <a:pPr lvl="0"/>
            <a:r>
              <a:rPr/>
              <a:t>The Methods section is crucial for allowing others to replicate your study, ensuring the reliability and validity of your research findings.</a:t>
            </a:r>
          </a:p>
          <a:p>
            <a:pPr lvl="0"/>
            <a:r>
              <a:rPr/>
              <a:t>A well-documented Methods section demonstrates your thorough understanding of research methodologies, earning you credibility and potentially higher marks.</a:t>
            </a:r>
          </a:p>
          <a:p>
            <a:pPr lvl="0" indent="0" marL="1270000">
              <a:buNone/>
            </a:pPr>
            <a:r>
              <a:rPr sz="2000" i="1"/>
              <a:t>Research is complete only when the results are shared with the scientific community.</a:t>
            </a:r>
          </a:p>
          <a:p>
            <a:pPr lvl="0" indent="0" marL="1270000">
              <a:buNone/>
            </a:pPr>
            <a:r>
              <a:rPr sz="2000"/>
              <a:t>— American Psychological Association</a:t>
            </a:r>
          </a:p>
          <a:p>
            <a:pPr lvl="0" indent="0" marL="0">
              <a:spcBef>
                <a:spcPts val="3000"/>
              </a:spcBef>
              <a:buNone/>
            </a:pPr>
            <a:r>
              <a:rPr b="1"/>
              <a:t>Overview of APA 7 Formatting</a:t>
            </a:r>
          </a:p>
          <a:p>
            <a:pPr lvl="0"/>
            <a:r>
              <a:rPr/>
              <a:t>APA 7 emphasizes clarity, precision, and a bias-free language in research writing. The simple way of understanding if a Methods section is complete and effective is to ask yourself, “Could Gordon take my Methods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The current edition, however, acknowledges that </a:t>
            </a:r>
            <a:r>
              <a:rPr i="1"/>
              <a:t>subjects</a:t>
            </a:r>
            <a:r>
              <a:rPr/>
              <a:t> can still be appropriate in referring to human participants in areas in which it has traditionally been used (e.g., basic memory research). But it also encourages the use of more specific terms when possible: </a:t>
            </a:r>
            <a:r>
              <a:rPr i="1"/>
              <a:t>college students</a:t>
            </a:r>
            <a:r>
              <a:rPr/>
              <a:t>, </a:t>
            </a:r>
            <a:r>
              <a:rPr i="1"/>
              <a:t>children</a:t>
            </a:r>
            <a:r>
              <a:rPr/>
              <a:t>, </a:t>
            </a:r>
            <a:r>
              <a:rPr i="1"/>
              <a:t>respondents</a:t>
            </a:r>
            <a:r>
              <a:rPr/>
              <a:t>, and so on.</a:t>
            </a:r>
          </a:p>
          <a:p>
            <a:pPr lvl="0" indent="0" marL="0">
              <a:buNone/>
            </a:pPr>
            <a:r>
              <a:rPr/>
              <a:t>The third level of APA style can be referred to as [low-level style] (which is covered in Chapter 6 through Chapter 10 of the </a:t>
            </a:r>
            <a:r>
              <a:rPr i="1"/>
              <a:t>Publication Manual</a:t>
            </a:r>
            <a:r>
              <a:rPr/>
              <a:t>.) Low-level style includes all the specific guidelines pertaining to spelling, grammar, references and reference citations, numbers and statistics, figures and tables, and so on. There are so many low-level guidelines that even experienced professionals need to consult the </a:t>
            </a:r>
            <a:r>
              <a:rPr i="1"/>
              <a:t>Publication Manual</a:t>
            </a:r>
            <a:r>
              <a:rPr/>
              <a:t> from time to time. Table @ref(tab:errors)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a:t>
            </a:r>
            <a:r>
              <a:rPr>
                <a:hlinkClick r:id="rId2" action="ppaction://hlinksldjump"/>
              </a:rPr>
              <a:t>Online APA Style Resources</a:t>
            </a:r>
            <a:r>
              <a:rPr/>
              <a:t>”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Online APA Style Resources</a:t>
            </a:r>
          </a:p>
          <a:p>
            <a:pPr lvl="0" indent="0" marL="0">
              <a:buNone/>
            </a:pPr>
            <a:r>
              <a:rPr/>
              <a:t>The best source of information on APA style is the </a:t>
            </a:r>
            <a:r>
              <a:rPr i="1"/>
              <a:t>Publication Manual</a:t>
            </a:r>
            <a:r>
              <a:rPr/>
              <a:t> itself. However, there are also many good websites on APA style, which do an excellent job of presenting the basics for beginning researchers. Here are two of them.</a:t>
            </a:r>
          </a:p>
          <a:p>
            <a:pPr lvl="0" indent="0" marL="0">
              <a:buNone/>
            </a:pPr>
            <a:r>
              <a:rPr/>
              <a:t>APA Style: http://www.apastyle.apa.org</a:t>
            </a:r>
          </a:p>
          <a:p>
            <a:pPr lvl="0" indent="0" marL="0">
              <a:buNone/>
            </a:pPr>
            <a:r>
              <a:rPr/>
              <a:t>Purdue Online Writing Lab: https://owl.purdue.edu/owl/research_and_citation/apa_style/apa_style_introduction.html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section, describe who participated in your study, how they were selected or recruited, and any demographic information relevant to your research question. If you used a nice poster, that would look great in your Open Materials submission.</a:t>
            </a:r>
          </a:p>
          <a:p>
            <a:pPr lvl="0" indent="0" marL="0">
              <a:buNone/>
            </a:pPr>
            <a:r>
              <a:rPr/>
              <a:t>Begin by reporting sample characteristics, sampling procedures, and sample size. Include demographic characteristics and be precise to aid estimation of generalizability. Use bias-free language and specify any incentives for participation.</a:t>
            </a:r>
          </a:p>
          <a:p>
            <a:pPr lvl="0" indent="0" marL="0">
              <a:buNone/>
            </a:pPr>
            <a:r>
              <a:rPr/>
              <a:t>Please be clear if you took advantage of any research participation schemes or synthetic or fabricated data provided by Gordon.</a:t>
            </a:r>
          </a:p>
          <a:p>
            <a:pPr lvl="0" indent="0" marL="0">
              <a:spcBef>
                <a:spcPts val="3000"/>
              </a:spcBef>
              <a:buNone/>
            </a:pPr>
            <a:r>
              <a:rPr b="1"/>
              <a:t>Sample Description</a:t>
            </a:r>
          </a:p>
          <a:p>
            <a:pPr lvl="0"/>
            <a:r>
              <a:rPr/>
              <a:t>Provide details like age, gender, ethnicity, or other relevant characteristics.</a:t>
            </a:r>
          </a:p>
          <a:p>
            <a:pPr lvl="0"/>
            <a:r>
              <a:rPr/>
              <a:t>Example: “The study comprised 100 undergraduate students (50% female, 50% male), aged 18-25, from a South London University.”</a:t>
            </a:r>
          </a:p>
          <a:p>
            <a:pPr lvl="0"/>
            <a:r>
              <a:rPr/>
              <a:t>You may also wish to include how many participants were excluded for missing data (if any).</a:t>
            </a:r>
          </a:p>
          <a:p>
            <a:pPr lvl="0" indent="0" marL="0">
              <a:spcBef>
                <a:spcPts val="3000"/>
              </a:spcBef>
              <a:buNone/>
            </a:pPr>
            <a:r>
              <a:rPr b="1"/>
              <a:t>Ethical Considerations</a:t>
            </a:r>
          </a:p>
          <a:p>
            <a:pPr lvl="0"/>
            <a:r>
              <a:rPr/>
              <a:t>Explain how participants gave informed consent and how you protected their privacy. You will be able to demonstrate anonymisation of the data in the Open Data (to be covered later!)</a:t>
            </a:r>
          </a:p>
          <a:p>
            <a:pPr lvl="0"/>
            <a:r>
              <a:rPr/>
              <a:t>Mention the ethical approval received from the Goldsmiths Ethics Committee. Don’t break anonymity by including an unredacted copy in any supplementary materials!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Materials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
            </a:r>
          </a:p>
          <a:p>
            <a:pPr lvl="0" indent="0" marL="0">
              <a:spcBef>
                <a:spcPts val="3000"/>
              </a:spcBef>
              <a:buNone/>
            </a:pPr>
            <a:r>
              <a:rPr b="1"/>
              <a:t>Instruments and Reliability</a:t>
            </a:r>
          </a:p>
          <a:p>
            <a:pPr lvl="0"/>
            <a:r>
              <a:rPr/>
              <a:t>Describe each tool used and its purpose in your research.</a:t>
            </a:r>
          </a:p>
          <a:p>
            <a:pPr lvl="0"/>
            <a:r>
              <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
            </a:r>
          </a:p>
          <a:p>
            <a:pPr lvl="0"/>
            <a:r>
              <a:rPr/>
              <a:t>Example: “The Big Five Personality Test (reference in APA format), with a Cronbach’s alpha of .82, was used to assess [x, y] personality traits”</a:t>
            </a:r>
          </a:p>
          <a:p>
            <a:pPr lvl="0" indent="0" marL="0">
              <a:spcBef>
                <a:spcPts val="3000"/>
              </a:spcBef>
              <a:buNone/>
            </a:pPr>
            <a:r>
              <a:rPr b="1"/>
              <a:t>Open Materials</a:t>
            </a:r>
          </a:p>
          <a:p>
            <a:pPr lvl="0"/>
            <a:r>
              <a:rPr/>
              <a:t>Briefly note that detailed discussion on Open Materials is covered in a different section, but highlight their importance in enhancing replicability and transparency of research.</a:t>
            </a:r>
          </a:p>
          <a:p>
            <a:pPr lvl="0"/>
            <a:r>
              <a:rPr/>
              <a:t>Example: “Details on the questionnaires used, including their full text, are provided in the Open Materials section.”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Procedure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Detail every step taken in your research, especially how you implemented the 2x2 ANOVA, to allow for replication.</a:t>
            </a:r>
          </a:p>
          <a:p>
            <a:pPr lvl="0" indent="0" marL="0">
              <a:spcBef>
                <a:spcPts val="3000"/>
              </a:spcBef>
              <a:buNone/>
            </a:pPr>
            <a:r>
              <a:rPr b="1"/>
              <a:t>Detailed Description</a:t>
            </a:r>
          </a:p>
          <a:p>
            <a:pPr lvl="0"/>
            <a:r>
              <a:rPr/>
              <a:t>Start from the initial setup and move through to the data collection phase.</a:t>
            </a:r>
          </a:p>
          <a:p>
            <a:pPr lvl="0"/>
            <a:r>
              <a:rPr/>
              <a:t>For a 2x2 ANOVA, specify the factors (independent variables) and their levels.</a:t>
            </a:r>
          </a:p>
          <a:p>
            <a:pPr lvl="0"/>
            <a:r>
              <a:rPr/>
              <a:t>Example: “Participants were randomly assigned to one of four groups (2x2 design: Factor A [Level 1, Level 2], Factor B [Level 1, Level 2]). The response time was measured following the presentation of stimuli.”</a:t>
            </a:r>
          </a:p>
          <a:p>
            <a:pPr lvl="0" indent="0" marL="0">
              <a:spcBef>
                <a:spcPts val="3000"/>
              </a:spcBef>
              <a:buNone/>
            </a:pPr>
            <a:r>
              <a:rPr b="1"/>
              <a:t>Pilot Studies</a:t>
            </a:r>
          </a:p>
          <a:p>
            <a:pPr lvl="0"/>
            <a:r>
              <a:rPr/>
              <a:t>If applicable, describe any pilot study and its influence on the main study.</a:t>
            </a:r>
          </a:p>
          <a:p>
            <a:pPr lvl="0"/>
            <a:r>
              <a:rPr/>
              <a:t>Example: “A pilot study with 20 participants was conducted to test the feasibility of the experimental design. Based on the pilot results, minor adjustments were made to the instructions given to participants.”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Design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Explain the research design and clarify the variables involved in your study.</a:t>
            </a:r>
          </a:p>
          <a:p>
            <a:pPr lvl="0" indent="0" marL="0">
              <a:buNone/>
            </a:pPr>
            <a:r>
              <a:rPr/>
              <a:t>You have 2 IVs and a single continuous DV. It is important to present how your IVs were categorised, so if you used a median split to turn a continuous measure into a categorical IV - make that clear here.</a:t>
            </a:r>
          </a:p>
          <a:p>
            <a:pPr lvl="0" indent="0" marL="0">
              <a:spcBef>
                <a:spcPts val="3000"/>
              </a:spcBef>
              <a:buNone/>
            </a:pPr>
            <a:r>
              <a:rPr b="1"/>
              <a:t>Research Design</a:t>
            </a:r>
          </a:p>
          <a:p>
            <a:pPr lvl="0"/>
            <a:r>
              <a:rPr/>
              <a:t>Emphasize that your study is quantitative and primarily uses a 2x2 ANOVA design.</a:t>
            </a:r>
          </a:p>
          <a:p>
            <a:pPr lvl="0"/>
            <a:r>
              <a:rPr/>
              <a:t>You will have used a between-groups design, a repeated-measures design or a mixed design, make this clear, and if mixed, which IV is which!</a:t>
            </a:r>
          </a:p>
          <a:p>
            <a:pPr lvl="0"/>
            <a:r>
              <a:rPr/>
              <a:t>It can be a good idea to explain why this design was chosen for your research question.</a:t>
            </a:r>
          </a:p>
          <a:p>
            <a:pPr lvl="0" indent="0" marL="0">
              <a:spcBef>
                <a:spcPts val="3000"/>
              </a:spcBef>
              <a:buNone/>
            </a:pPr>
            <a:r>
              <a:rPr b="1"/>
              <a:t>Variables</a:t>
            </a:r>
          </a:p>
          <a:p>
            <a:pPr lvl="0"/>
            <a:r>
              <a:rPr/>
              <a:t>Define your independent variables (the two factors in your ANOVA - each with 2 levels) and your dependent variable (what you measured).</a:t>
            </a:r>
          </a:p>
          <a:p>
            <a:pPr lvl="0"/>
            <a:r>
              <a:rPr/>
              <a:t>Example: “The independent variables were age group (young, old using a median split on Age [median 25 yrs]) and treatment type (treatment, control). The dependent variable was memory recall accuracy (percentage correct).”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2024-01-14T22:18:51Z</dcterms:created>
  <dcterms:modified xsi:type="dcterms:W3CDTF">2024-01-14T22:18:51Z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Methods Section</vt:lpwstr>
  </property>
  <property fmtid="{D5CDD505-2E9C-101B-9397-08002B2CF9AE}" pid="19" name="toc-title">
    <vt:lpwstr>Table of contents</vt:lpwstr>
  </property>
</Properties>
</file>