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47" Type="http://schemas.openxmlformats.org/officeDocument/2006/relationships/theme" Target="theme/theme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06:  Online and face-to-face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Running good studies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13,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816100"/>
            <a:ext cx="7175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74900"/>
            <a:ext cx="10515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The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/>
            <a:r>
              <a:rPr sz="2000"/>
              <a:t>Develop research aims </a:t>
            </a:r>
          </a:p>
          <a:p>
            <a:pPr lvl="0"/>
            <a:r>
              <a:rPr sz="2000"/>
              <a:t>Specify research questions/hypotheses related to these aims</a:t>
            </a:r>
          </a:p>
          <a:p>
            <a:pPr lvl="0"/>
            <a:r>
              <a:rPr sz="2000"/>
              <a:t>Identify relevant constructs and concepts </a:t>
            </a:r>
          </a:p>
          <a:p>
            <a:pPr lvl="0"/>
            <a:r>
              <a:rPr sz="2000"/>
              <a:t>Translate constructs and concepts into variables (i.e., a logical set of characteristics/features)</a:t>
            </a:r>
          </a:p>
          <a:p>
            <a:pPr lvl="0"/>
            <a:r>
              <a:rPr sz="2000"/>
              <a:t>Translate variables into measurements (i.e., the quantification of characteristics/features)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‘Variables’ are ‘translated’ from concepts, constructs or phenomena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Could be critiqued as ‘reductionist’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 Variable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/ Quasi-Experimental - Comparison between pre-existing groups</a:t>
            </a:r>
          </a:p>
          <a:p>
            <a:pPr lvl="0" indent="0" marL="0">
              <a:buNone/>
            </a:pPr>
            <a:r>
              <a:rPr/>
              <a:t>Dependent Variable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  <a:p>
            <a:pPr lvl="0"/>
            <a:r>
              <a:rPr/>
              <a:t>The [D]ata{.shout}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 / Vegetarian</a:t>
            </a:r>
          </a:p>
          <a:p>
            <a:pPr lvl="0"/>
            <a:r>
              <a:rPr/>
              <a:t>Smoker/Non-Smoker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 6, Let’s go!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Social Psychology Essay Tutorial this week</a:t>
            </a:r>
          </a:p>
          <a:p>
            <a:pPr lvl="0"/>
            <a:r>
              <a:rPr/>
              <a:t>Have you done your reading and prepared?</a:t>
            </a:r>
          </a:p>
          <a:p>
            <a:pPr lvl="0"/>
            <a:r>
              <a:rPr/>
              <a:t>A word on attendance and independent study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‘Cutting’ a distribution in half at the mid-point - with 50% on each side of the cut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 can be considered problematic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Beware!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 Why not?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analysis, specifically, the 2x2 ANOVA with any necessary assumption checks and post-hocs + plots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54100" y="1816100"/>
            <a:ext cx="10083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 of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Comparing Experiment Modalities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Online Surveys and Experiments</a:t>
            </a:r>
          </a:p>
          <a:p>
            <a:pPr lvl="1"/>
            <a:r>
              <a:rPr/>
              <a:t>Qualtrics - For surveys, stimulus presentation that don’t require accurate timing</a:t>
            </a:r>
          </a:p>
          <a:p>
            <a:pPr lvl="1"/>
            <a:r>
              <a:rPr/>
              <a:t>Gorilla.sc - For ‘experimental’ tasks with complex stimulus &gt; presentation or that require response time measures or push-button &gt; responses etc.</a:t>
            </a:r>
          </a:p>
          <a:p>
            <a:pPr lvl="0"/>
            <a:r>
              <a:rPr/>
              <a:t>Face-to-Face Experiments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Online Surveys and Experiments with Qualtrics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A powerful tool for creating and distributing online surveys</a:t>
            </a:r>
          </a:p>
          <a:p>
            <a:pPr lvl="0"/>
            <a:r>
              <a:rPr/>
              <a:t>Widely used in psychological research</a:t>
            </a:r>
          </a:p>
          <a:p>
            <a:pPr lvl="0"/>
            <a:r>
              <a:rPr/>
              <a:t>We have an institutional licence and so it is FREE</a:t>
            </a:r>
          </a:p>
          <a:p>
            <a:pPr lvl="0"/>
            <a:r>
              <a:rPr/>
              <a:t>No specialist support - has excellent online support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Pros of Qualtrics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Accessibility</a:t>
            </a:r>
          </a:p>
          <a:p>
            <a:pPr lvl="0"/>
            <a:r>
              <a:rPr/>
              <a:t>Reach a wide, diverse audience (if necessary)</a:t>
            </a:r>
          </a:p>
          <a:p>
            <a:pPr lvl="0"/>
            <a:r>
              <a:rPr/>
              <a:t>Accessible by anyone with a phone or laptop etc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Cost-Effective</a:t>
            </a:r>
          </a:p>
          <a:p>
            <a:pPr lvl="0"/>
            <a:r>
              <a:rPr/>
              <a:t>Low ‘cost’ compared to face-to-face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/>
            <a:r>
              <a:rPr/>
              <a:t>Automated data collection, scoring and storage</a:t>
            </a:r>
          </a:p>
          <a:p>
            <a:pPr lvl="0"/>
            <a:r>
              <a:rPr/>
              <a:t>Relatively easy to analyze and export data - but not always simple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Customization</a:t>
            </a:r>
          </a:p>
          <a:p>
            <a:pPr lvl="0"/>
            <a:r>
              <a:rPr/>
              <a:t>Highly customizable surveys and experiments (video, photos, audio, vignettes)</a:t>
            </a:r>
          </a:p>
          <a:p>
            <a:pPr lvl="0"/>
            <a:r>
              <a:rPr/>
              <a:t>Supports various question types and logic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 of Qualtrics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Limited Human Interaction</a:t>
            </a:r>
          </a:p>
          <a:p>
            <a:pPr lvl="0"/>
            <a:r>
              <a:rPr/>
              <a:t>Lack of personal interaction can affect responses</a:t>
            </a:r>
          </a:p>
          <a:p>
            <a:pPr lvl="0"/>
            <a:r>
              <a:rPr/>
              <a:t>You put a huge amount of trust in the participant</a:t>
            </a:r>
          </a:p>
          <a:p>
            <a:pPr lvl="0"/>
            <a:r>
              <a:rPr/>
              <a:t>Not always easy to manage ethical challenges properly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Issues</a:t>
            </a:r>
          </a:p>
          <a:p>
            <a:pPr lvl="0"/>
            <a:r>
              <a:rPr/>
              <a:t>Dependence on internet connectivity and user tech skills</a:t>
            </a:r>
          </a:p>
          <a:p>
            <a:pPr lvl="0"/>
            <a:r>
              <a:rPr/>
              <a:t>An error in the build and you are in trouble ####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 of Qualtrics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Response Authenticity</a:t>
            </a:r>
          </a:p>
          <a:p>
            <a:pPr lvl="0"/>
            <a:r>
              <a:rPr/>
              <a:t>Higher risk of dishonest or inattentive responses (maybe?)</a:t>
            </a: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Sampling Bias</a:t>
            </a:r>
          </a:p>
          <a:p>
            <a:pPr lvl="0"/>
            <a:r>
              <a:rPr/>
              <a:t>Potential for non-representative samples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 to experiments using Gorilla.sc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Gorilla.sc: highly controlled online Psychological Research</a:t>
            </a:r>
          </a:p>
          <a:p>
            <a:pPr lvl="0"/>
            <a:r>
              <a:rPr/>
              <a:t>A comprehensive online tool for behavioral research</a:t>
            </a:r>
          </a:p>
          <a:p>
            <a:pPr lvl="0"/>
            <a:r>
              <a:rPr/>
              <a:t>Facilitates creation, deployment, and analysis of experiments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Features of Gorilla.sc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User-Friendly Interface</a:t>
            </a:r>
          </a:p>
          <a:p>
            <a:pPr lvl="0"/>
            <a:r>
              <a:rPr/>
              <a:t>Intuitive design for researchers of all levels</a:t>
            </a:r>
          </a:p>
          <a:p>
            <a:pPr lvl="0"/>
            <a:r>
              <a:rPr/>
              <a:t>Drag-and-drop experiment builder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Requires ‘tokens’ to run</a:t>
            </a:r>
          </a:p>
          <a:p>
            <a:pPr lvl="0"/>
            <a:r>
              <a:rPr/>
              <a:t>You will need to apply for ‘tokens’ to apply for ethics, and to run the study.</a:t>
            </a:r>
          </a:p>
          <a:p>
            <a:pPr lvl="0"/>
            <a:r>
              <a:rPr/>
              <a:t>There is usually a limited supply as there is a cost associated with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Versatile Experiment Design</a:t>
            </a:r>
          </a:p>
          <a:p>
            <a:pPr lvl="0"/>
            <a:r>
              <a:rPr/>
              <a:t>Supports a wide range of experimental paradigms</a:t>
            </a:r>
          </a:p>
          <a:p>
            <a:pPr lvl="0"/>
            <a:r>
              <a:rPr/>
              <a:t>Customizable to suit various research needs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 Creation with Gorilla.sc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Building Blocks</a:t>
            </a:r>
          </a:p>
          <a:p>
            <a:pPr lvl="0"/>
            <a:r>
              <a:rPr/>
              <a:t>Use ‘widgets’ and ‘tasks’ to construct experiments</a:t>
            </a:r>
          </a:p>
          <a:p>
            <a:pPr lvl="0"/>
            <a:r>
              <a:rPr/>
              <a:t>Easily integrate surveys, quizzes, and cognitive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Customization</a:t>
            </a:r>
          </a:p>
          <a:p>
            <a:pPr lvl="0"/>
            <a:r>
              <a:rPr/>
              <a:t>Incorporate complex experimental logic</a:t>
            </a:r>
          </a:p>
          <a:p>
            <a:pPr lvl="0"/>
            <a:r>
              <a:rPr/>
              <a:t>Customize with CSS and JavaScript for unique requirements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Collection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Real-Time Data Collection</a:t>
            </a:r>
          </a:p>
          <a:p>
            <a:pPr lvl="0"/>
            <a:r>
              <a:rPr/>
              <a:t>Gather data securely and efficiently</a:t>
            </a:r>
          </a:p>
          <a:p>
            <a:pPr lvl="0"/>
            <a:r>
              <a:rPr/>
              <a:t>Access participant responses in real-time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Analytical Tools</a:t>
            </a:r>
          </a:p>
          <a:p>
            <a:pPr lvl="0"/>
            <a:r>
              <a:rPr/>
              <a:t>Built-in tools for basic data analysis</a:t>
            </a:r>
          </a:p>
          <a:p>
            <a:pPr lvl="0"/>
            <a:r>
              <a:rPr/>
              <a:t>Export data for advanced analysis in other software e.g. SPSS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Collaboration and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Team Collaboration</a:t>
            </a:r>
          </a:p>
          <a:p>
            <a:pPr lvl="0"/>
            <a:r>
              <a:rPr/>
              <a:t>Share experiments and data with team members</a:t>
            </a:r>
          </a:p>
          <a:p>
            <a:pPr lvl="0"/>
            <a:r>
              <a:rPr/>
              <a:t>Collaborate on experiment design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Recruitment</a:t>
            </a:r>
          </a:p>
          <a:p>
            <a:pPr lvl="0"/>
            <a:r>
              <a:rPr/>
              <a:t>Still needs to be managed via sources outside of Gorilla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Gorilla.sc in Psychological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Broad Application</a:t>
            </a:r>
          </a:p>
          <a:p>
            <a:pPr lvl="0"/>
            <a:r>
              <a:rPr/>
              <a:t>Suitable for cognitive, social, and clinical psychology</a:t>
            </a:r>
          </a:p>
          <a:p>
            <a:pPr lvl="0"/>
            <a:r>
              <a:rPr/>
              <a:t>Ideal for remote and large-scale studies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Impact on Mini-Dissertations</a:t>
            </a:r>
          </a:p>
          <a:p>
            <a:pPr lvl="0"/>
            <a:r>
              <a:rPr/>
              <a:t>Increases the reach of psychological studies requiring complex stimulus or timing</a:t>
            </a:r>
          </a:p>
          <a:p>
            <a:pPr lvl="0"/>
            <a:r>
              <a:rPr/>
              <a:t>Not easy to get up and running with this tool</a:t>
            </a:r>
          </a:p>
          <a:p>
            <a:pPr lvl="0"/>
            <a:r>
              <a:rPr/>
              <a:t>No specialist support - has excellent templates and online support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Face-to-Face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Traditional method of conducting experiments</a:t>
            </a:r>
          </a:p>
          <a:p>
            <a:pPr lvl="0"/>
            <a:r>
              <a:rPr/>
              <a:t>Involves direct interaction with participants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Pros of Face-to-Face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Enhanced Interaction</a:t>
            </a:r>
          </a:p>
          <a:p>
            <a:pPr lvl="0"/>
            <a:r>
              <a:rPr/>
              <a:t>Direct human interaction enriches data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Controlled Environment</a:t>
            </a:r>
          </a:p>
          <a:p>
            <a:pPr lvl="0"/>
            <a:r>
              <a:rPr/>
              <a:t>Better control over experimental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Feedback</a:t>
            </a:r>
          </a:p>
          <a:p>
            <a:pPr lvl="0"/>
            <a:r>
              <a:rPr/>
              <a:t>Opportunity for immediate clarification and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Authenticity</a:t>
            </a:r>
          </a:p>
          <a:p>
            <a:pPr lvl="0"/>
            <a:r>
              <a:rPr/>
              <a:t>Lower risk of false responses (maybe?)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 of Face-to-Face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Higher Costs</a:t>
            </a:r>
          </a:p>
          <a:p>
            <a:pPr lvl="0"/>
            <a:r>
              <a:rPr/>
              <a:t>Greater resource and time investment (maybe?)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Reach</a:t>
            </a:r>
          </a:p>
          <a:p>
            <a:pPr lvl="0"/>
            <a:r>
              <a:rPr/>
              <a:t>Restricted to participants’ geographical 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Time-Consuming</a:t>
            </a:r>
          </a:p>
          <a:p>
            <a:pPr lvl="0"/>
            <a:r>
              <a:rPr/>
              <a:t>Scheduling and conducting sessions takes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Potential Biases</a:t>
            </a:r>
          </a:p>
          <a:p>
            <a:pPr lvl="0"/>
            <a:r>
              <a:rPr/>
              <a:t>Risk of experimenter or social desirability biases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Weeks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Every group needs to apply for (and receive) ethical approval prior to the Winter Break. - Review the Ethics Page on the VLE - The same process you will use next year - 1 application per group - pre-approved by Lab Tutors - Planning is required and turnaround is 1 week - We deep dive ethics next week (week 7) - but review the materials in advance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Right Method</a:t>
            </a:r>
          </a:p>
          <a:p>
            <a:pPr lvl="0"/>
            <a:r>
              <a:rPr/>
              <a:t>Depends on research goals, resources, and target population</a:t>
            </a:r>
          </a:p>
          <a:p>
            <a:pPr lvl="0"/>
            <a:r>
              <a:rPr/>
              <a:t>Both methods offer unique advantages and challenges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Tailoring to Research Needs</a:t>
            </a:r>
          </a:p>
          <a:p>
            <a:pPr lvl="0"/>
            <a:r>
              <a:rPr/>
              <a:t>Consider the nature of your study and participant accessibility</a:t>
            </a:r>
          </a:p>
          <a:p>
            <a:pPr lvl="0"/>
            <a:r>
              <a:rPr/>
              <a:t>Balance between quality, ‘cost’, and reach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(Many of you will use this!)</a:t>
            </a:r>
          </a:p>
          <a:p>
            <a:pPr lvl="0"/>
            <a:r>
              <a:rPr/>
              <a:t>Log in to an account with your Goldsmiths ID!!</a:t>
            </a:r>
          </a:p>
          <a:p>
            <a:pPr lvl="0"/>
            <a:r>
              <a:rPr/>
              <a:t>10% of you will apply for the wrong type of account and be stuck for 2 weeks</a:t>
            </a:r>
          </a:p>
          <a:p>
            <a:pPr lvl="0" indent="0" marL="0">
              <a:buNone/>
            </a:pPr>
            <a:r>
              <a:rPr/>
              <a:t>Familiarise yourself with the Ethics Application process</a:t>
            </a:r>
          </a:p>
          <a:p>
            <a:pPr lvl="0" indent="0" marL="0">
              <a:buNone/>
            </a:pPr>
            <a:r>
              <a:rPr/>
              <a:t>Consider the steps required to bring your study to life!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time to get practical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4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Their DV (consider pros and 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person would like (dislike) me</a:t>
            </a:r>
          </a:p>
          <a:p>
            <a:pPr lvl="0" indent="0" marL="0">
              <a:buNone/>
            </a:pPr>
            <a:r>
              <a:rPr/>
              <a:t>This person would like (dislike) working with me in an experiment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288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06:   Online and face-to-face testing</dc:title>
  <dc:creator>Dr. Gordon Wright</dc:creator>
  <cp:keywords/>
  <dcterms:created xsi:type="dcterms:W3CDTF">2024-01-21T21:57:35Z</dcterms:created>
  <dcterms:modified xsi:type="dcterms:W3CDTF">2024-01-21T21:57:35Z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November 13,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Running good studies</vt:lpwstr>
  </property>
  <property fmtid="{D5CDD505-2E9C-101B-9397-08002B2CF9AE}" pid="23" name="toc-title">
    <vt:lpwstr>Table of contents</vt:lpwstr>
  </property>
</Properties>
</file>