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smiths.targetconnect.net/unauth?leap=true&amp;currentUserLocale=en_GB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14:  Research Methods &amp; Employability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is the time to think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Developing a Unique Professional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Political and Ethical Awareness</a:t>
            </a:r>
            <a:r>
              <a:rPr/>
              <a:t>: Cultivate an awareness of the moral and political dimensions of psychology. Understand how your work can contribute to societal change and uphold ethical standards in research.</a:t>
            </a:r>
          </a:p>
          <a:p>
            <a:pPr lvl="0"/>
            <a:r>
              <a:rPr b="1"/>
              <a:t>Reflexivity and Critical Thinking</a:t>
            </a:r>
            <a:r>
              <a:rPr/>
              <a:t>: Practice reflexivity in your work. Be critical of your biases and assumptions, and understand how they influence your research and clinical practice.</a:t>
            </a:r>
          </a:p>
          <a:p>
            <a:pPr lvl="0"/>
            <a:r>
              <a:rPr b="1"/>
              <a:t>Advocacy and Empowerment</a:t>
            </a:r>
            <a:r>
              <a:rPr/>
              <a:t>: Position yourself as an advocate for marginalized communities. Use your skills to empower individuals and groups, contributing to social justice through clinical psychology.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Crafting a Standout Identity and Personal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Professional Presence</a:t>
            </a:r>
            <a:r>
              <a:rPr/>
              <a:t>: Join Linkedin, attend seminars or conferences, advertise your research skills/interest, join volunteer organisations</a:t>
            </a:r>
          </a:p>
          <a:p>
            <a:pPr lvl="0"/>
            <a:r>
              <a:rPr b="1"/>
              <a:t>Tailored CVs</a:t>
            </a:r>
            <a:r>
              <a:rPr/>
              <a:t>: Customize your CV for each application. Highlight relevant coursework, projects, and research experiences that align with clinical psychology.</a:t>
            </a:r>
          </a:p>
          <a:p>
            <a:pPr lvl="0"/>
            <a:r>
              <a:rPr b="1"/>
              <a:t>Impactful Personal Statements</a:t>
            </a:r>
            <a:r>
              <a:rPr/>
              <a:t>: Convey your passion for psychology and your commitment to pursuing a career in clinical psychology. Reflect on experiences that shaped your interest and how they prepare you for this field.</a:t>
            </a:r>
          </a:p>
          <a:p>
            <a:pPr lvl="0"/>
            <a:r>
              <a:rPr b="1"/>
              <a:t>Showcase Skills and Achievements</a:t>
            </a:r>
            <a:r>
              <a:rPr/>
              <a:t>: Clearly articulate your skills, especially in research methods, critical thinking, and communication. Include any awards, presentations, or publications to demonstrate your competence and dedication.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References can be a powerful addition to any application, or a weakness</a:t>
            </a:r>
          </a:p>
          <a:p>
            <a:pPr lvl="0"/>
            <a:r>
              <a:rPr/>
              <a:t>References should align with the content of your application</a:t>
            </a:r>
          </a:p>
          <a:p>
            <a:pPr lvl="0"/>
            <a:r>
              <a:rPr/>
              <a:t>A referee needs to be able to speak to Academic ability, Professional Skills, Team Work, Extra-Curricular/Voluntary work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be working on all of these things NOW!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Summer in Second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GRIP and Departmental Bursaries</a:t>
            </a:r>
          </a:p>
          <a:p>
            <a:pPr lvl="0"/>
            <a:r>
              <a:rPr/>
              <a:t>Opportunities to do voluntary work</a:t>
            </a:r>
          </a:p>
          <a:p>
            <a:pPr lvl="0"/>
            <a:r>
              <a:rPr/>
              <a:t>Other options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what they don’t tell you and maybe you don’t want to hear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next step on any </a:t>
            </a:r>
            <a:r>
              <a:rPr b="1"/>
              <a:t>Psych</a:t>
            </a:r>
            <a:r>
              <a:rPr/>
              <a:t> career is a Masters.</a:t>
            </a:r>
          </a:p>
          <a:p>
            <a:pPr lvl="0"/>
            <a:r>
              <a:rPr/>
              <a:t>Therefore, getting on the right programme is the key.</a:t>
            </a:r>
          </a:p>
          <a:p>
            <a:pPr lvl="0"/>
            <a:r>
              <a:rPr/>
              <a:t>It’s about Academic merit and the little extras.</a:t>
            </a:r>
          </a:p>
          <a:p>
            <a:pPr lvl="0"/>
            <a:r>
              <a:rPr/>
              <a:t>The best applicants I interview have a ‘Research Narrative’ (Relevant Y3 Dissertation and Proposed MSc Dissertation).</a:t>
            </a:r>
          </a:p>
          <a:p>
            <a:pPr lvl="0"/>
            <a:r>
              <a:rPr/>
              <a:t>And enough ‘experience’ to illustrate effort and engagement with the field.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words on the </a:t>
            </a:r>
            <a:r>
              <a:rPr b="1"/>
              <a:t>Psych</a:t>
            </a:r>
            <a:r>
              <a:rPr/>
              <a:t> careers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think of it as a ‘different’ domain to where you are now.</a:t>
            </a:r>
          </a:p>
          <a:p>
            <a:pPr lvl="0"/>
            <a:r>
              <a:rPr/>
              <a:t>Experience can be in the lab, or on a research project with vague relevance!</a:t>
            </a:r>
          </a:p>
          <a:p>
            <a:pPr lvl="0"/>
            <a:r>
              <a:rPr/>
              <a:t>Samaritans, CirclesUk, any of the virtual helplines etc. All very flexible to your time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effort into the application process and </a:t>
            </a:r>
            <a:r>
              <a:rPr b="1"/>
              <a:t>prepare</a:t>
            </a:r>
            <a:r>
              <a:rPr/>
              <a:t> for the interviews carefully.</a:t>
            </a:r>
          </a:p>
          <a:p>
            <a:pPr lvl="0"/>
            <a:r>
              <a:rPr/>
              <a:t>Illustrate your skills (with examples) and break down all the things you have learned here.</a:t>
            </a:r>
          </a:p>
          <a:p>
            <a:pPr lvl="0"/>
            <a:r>
              <a:rPr/>
              <a:t>Try to get a reference that highlights the same skills you are mentioning.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Marketable Skills of a Psychology Graduate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DATA-SKILLS</a:t>
            </a:r>
            <a:r>
              <a:rPr/>
              <a:t>: Ability to analyze and interpret data, identifying patterns and drawing logical conclusions from </a:t>
            </a:r>
            <a:r>
              <a:rPr b="1"/>
              <a:t>DATA</a:t>
            </a:r>
            <a:r>
              <a:rPr/>
              <a:t>.</a:t>
            </a:r>
          </a:p>
          <a:p>
            <a:pPr lvl="0"/>
            <a:r>
              <a:rPr b="1"/>
              <a:t>Research Skills</a:t>
            </a:r>
            <a:r>
              <a:rPr/>
              <a:t>: Proficiency in designing, conducting, and analyzing research, including both quantitative and qualitative methods.</a:t>
            </a:r>
          </a:p>
          <a:p>
            <a:pPr lvl="0"/>
            <a:r>
              <a:rPr b="1"/>
              <a:t>Communication</a:t>
            </a:r>
            <a:r>
              <a:rPr/>
              <a:t>: Strong verbal and written skills for effectively conveying complex psychological concepts to diverse audiences.</a:t>
            </a:r>
          </a:p>
          <a:p>
            <a:pPr lvl="0"/>
            <a:r>
              <a:rPr b="1"/>
              <a:t>Empathy and Interpersonal Skills</a:t>
            </a:r>
            <a:r>
              <a:rPr/>
              <a:t>: Exceptional understanding of human behavior and the capacity to empathize with clients from varied needs etc.</a:t>
            </a:r>
          </a:p>
          <a:p>
            <a:pPr lvl="0"/>
            <a:r>
              <a:rPr b="1"/>
              <a:t>Problem-Solving Abilities</a:t>
            </a:r>
            <a:r>
              <a:rPr/>
              <a:t>: Aptitude for identifying problems, generating solutions, and implementing effective strategies in </a:t>
            </a:r>
            <a:r>
              <a:rPr b="1"/>
              <a:t>Project Management</a:t>
            </a:r>
            <a:r>
              <a:rPr/>
              <a:t>.</a:t>
            </a:r>
          </a:p>
          <a:p>
            <a:pPr lvl="0"/>
            <a:r>
              <a:rPr b="1"/>
              <a:t>Ethical and Cultural Awareness</a:t>
            </a:r>
            <a:r>
              <a:rPr/>
              <a:t>: Deep understanding of ethical considerations in psychology and sensitivity to cultural differences.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 Careers (without HR Hiring rounds)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there is a human involved, then your Psych background is valuable. Make it count!</a:t>
            </a:r>
          </a:p>
          <a:p>
            <a:pPr lvl="0"/>
            <a:r>
              <a:rPr/>
              <a:t>Network and sell your idea/perspective/skills</a:t>
            </a:r>
          </a:p>
          <a:p>
            <a:pPr lvl="0"/>
            <a:r>
              <a:rPr/>
              <a:t>Build a portfolio or a profile</a:t>
            </a:r>
          </a:p>
          <a:p>
            <a:pPr lvl="0"/>
            <a:r>
              <a:rPr/>
              <a:t>Knock on doors and try to understand the industry</a:t>
            </a:r>
          </a:p>
          <a:p>
            <a:pPr lvl="0"/>
            <a:r>
              <a:rPr/>
              <a:t>Science the sh*t out of it!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week - Year 1 Lab Invasion on Thursday</a:t>
            </a:r>
          </a:p>
          <a:p>
            <a:pPr lvl="0"/>
            <a:r>
              <a:rPr/>
              <a:t>Lab 14 - Analysis Planning and Open Data</a:t>
            </a:r>
          </a:p>
          <a:p>
            <a:pPr lvl="0"/>
            <a:r>
              <a:rPr/>
              <a:t>Lab 15 - Data Export, preprocessing &amp; Overview of APA Results section</a:t>
            </a:r>
          </a:p>
          <a:p>
            <a:pPr lvl="0"/>
            <a:r>
              <a:rPr/>
              <a:t>Lab 16 - Data Analysis - Three Flavours of ANOVA (+ Assumptions &amp; Post-hoc tests)</a:t>
            </a:r>
          </a:p>
          <a:p>
            <a:pPr lvl="0"/>
            <a:r>
              <a:rPr/>
              <a:t>Lab 17 - Results write-up, Table, Figures &amp; style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be in a hurry</a:t>
            </a:r>
          </a:p>
          <a:p>
            <a:pPr lvl="0"/>
            <a:r>
              <a:rPr/>
              <a:t>If you are in a hurry, be strategic and devious</a:t>
            </a:r>
          </a:p>
          <a:p>
            <a:pPr lvl="0"/>
            <a:r>
              <a:rPr/>
              <a:t>Try to understand yourself (as much as you can)</a:t>
            </a:r>
          </a:p>
          <a:p>
            <a:pPr lvl="0"/>
            <a:r>
              <a:rPr/>
              <a:t>Talk to as many people as you can!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Careers in Psych and Alternative Careers</a:t>
            </a:r>
          </a:p>
        </p:txBody>
      </p:sp>
      <p:pic>
        <p:nvPicPr>
          <p:cNvPr descr="images/care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816100"/>
            <a:ext cx="7759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register</a:t>
            </a:r>
          </a:p>
        </p:txBody>
      </p:sp>
      <p:pic>
        <p:nvPicPr>
          <p:cNvPr descr="imag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1816100"/>
            <a:ext cx="420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https://goldsmiths.targetconnect.net/unauth?leap=true&amp;currentUserLocale=en_GB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Pathway - 20,000 Psych Graduates/year</a:t>
            </a:r>
          </a:p>
        </p:txBody>
      </p:sp>
      <p:pic>
        <p:nvPicPr>
          <p:cNvPr descr="images/Clinical%20Pathw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79600"/>
            <a:ext cx="10515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Known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opportunity to gain ‘on the job’ experience</a:t>
            </a:r>
          </a:p>
          <a:p>
            <a:pPr lvl="0"/>
            <a:r>
              <a:rPr b="1"/>
              <a:t>Highly</a:t>
            </a:r>
            <a:r>
              <a:rPr/>
              <a:t> competitive and uncertain</a:t>
            </a:r>
          </a:p>
          <a:p>
            <a:pPr lvl="0"/>
            <a:r>
              <a:rPr/>
              <a:t>The vast majority of </a:t>
            </a:r>
            <a:r>
              <a:rPr b="1"/>
              <a:t>Psych</a:t>
            </a:r>
            <a:r>
              <a:rPr/>
              <a:t> careers require an MSc. Like another 3rd year (±5 modules (inc. RM and a dissertation). Usually 2 days per week FT.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Embracing Innovative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Explore Qualitative Research</a:t>
            </a:r>
            <a:r>
              <a:rPr/>
              <a:t>: Engage deeply with qualitative research methods. Develop skills in ethnography, narrative analysis, and discourse analysis to bring fresh perspectives to clinical psychology.</a:t>
            </a:r>
          </a:p>
          <a:p>
            <a:pPr lvl="0"/>
            <a:r>
              <a:rPr b="1"/>
              <a:t>Methodological Innovation</a:t>
            </a:r>
            <a:r>
              <a:rPr/>
              <a:t>: Foster a creative approach to research methods. Break away from conventional techniques and develop novel research strategies that address complex psychological issues.</a:t>
            </a:r>
          </a:p>
          <a:p>
            <a:pPr lvl="0"/>
            <a:r>
              <a:rPr b="1"/>
              <a:t>Utilize Theoretical Frameworks</a:t>
            </a:r>
            <a:r>
              <a:rPr/>
              <a:t>: Integrate diverse theoretical perspectives such as feminism, poststructuralism, psychoanalysis, and Marxism into your research. This interdisciplinary approach can enrich your understanding and application of clinical psychology.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  Research Methods &amp; Employability</dc:title>
  <dc:creator>Dr. Gordon Wright</dc:creator>
  <cp:keywords/>
  <dcterms:created xsi:type="dcterms:W3CDTF">2024-01-28T19:21:33Z</dcterms:created>
  <dcterms:modified xsi:type="dcterms:W3CDTF">2024-01-28T19:21:33Z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31,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Now is the time to think ahead</vt:lpwstr>
  </property>
  <property fmtid="{D5CDD505-2E9C-101B-9397-08002B2CF9AE}" pid="23" name="toc-title">
    <vt:lpwstr>Table of contents</vt:lpwstr>
  </property>
</Properties>
</file>