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37/0033-2909.112.1.155" TargetMode="External" /><Relationship Id="rId3" Type="http://schemas.openxmlformats.org/officeDocument/2006/relationships/hyperlink" Target="https://doi.org/10.3389/fnhum.2012.00087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Lab 01:  Replace it!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is a meaningful subtitle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Show Attendance QR Code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Heading 1 - Section 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subtitle to the section header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2 - new slide title</a:t>
            </a:r>
          </a:p>
          <a:p>
            <a:pPr lvl="0" indent="0" marL="0">
              <a:buNone/>
            </a:pPr>
            <a:r>
              <a:rPr/>
              <a:t>Heading 2 copy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3 - italic emphasis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Spans for text accentuation - available in source mode</a:t>
            </a:r>
          </a:p>
          <a:p>
            <a:pPr lvl="0" indent="0" marL="0">
              <a:buNone/>
            </a:pPr>
            <a:r>
              <a:rPr/>
              <a:t>.shout accent3(red) 1.5em and Bold</a:t>
            </a:r>
          </a:p>
          <a:p>
            <a:pPr lvl="0" indent="0" marL="0">
              <a:buNone/>
            </a:pPr>
            <a:r>
              <a:rPr/>
              <a:t>.alert accent3(red) no change to font size</a:t>
            </a:r>
          </a:p>
          <a:p>
            <a:pPr lvl="0" indent="0" marL="0">
              <a:buNone/>
            </a:pPr>
            <a:r>
              <a:rPr/>
              <a:t>.fg .bg</a:t>
            </a:r>
          </a:p>
          <a:p>
            <a:pPr lvl="0" indent="0" marL="0">
              <a:buNone/>
            </a:pPr>
            <a:r>
              <a:rPr/>
              <a:t>.button accent1 whitetext button for link</a:t>
            </a:r>
          </a:p>
          <a:p>
            <a:pPr lvl="0" indent="0" marL="0">
              <a:buNone/>
            </a:pPr>
            <a:r>
              <a:rPr/>
              <a:t>.button-success</a:t>
            </a:r>
          </a:p>
          <a:p>
            <a:pPr lvl="0" indent="0" marL="0">
              <a:buNone/>
            </a:pPr>
            <a:r>
              <a:rPr/>
              <a:t>.takeaway</a:t>
            </a:r>
          </a:p>
          <a:p>
            <a:pPr lvl="0" indent="0" marL="0">
              <a:buNone/>
            </a:pPr>
            <a:r>
              <a:rPr/>
              <a:t>.highlight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Citations</a:t>
            </a:r>
          </a:p>
          <a:p>
            <a:pPr lvl="0" indent="0" marL="0">
              <a:buNone/>
            </a:pPr>
            <a:r>
              <a:rPr/>
              <a:t>Wright et al. (2012)</a:t>
            </a:r>
          </a:p>
          <a:p>
            <a:pPr lvl="0" indent="0" marL="0">
              <a:buNone/>
            </a:pPr>
            <a:r>
              <a:rPr/>
              <a:t>Cohen (1992) In text citation </a:t>
            </a:r>
            <a:r>
              <a:rPr>
                <a:latin typeface="Courier"/>
              </a:rPr>
              <a:t>@Cohen1992</a:t>
            </a:r>
          </a:p>
          <a:p>
            <a:pPr lvl="0" indent="0" marL="0">
              <a:buNone/>
            </a:pPr>
            <a:r>
              <a:rPr/>
              <a:t>(Cohen, 1992) not in-text citation `(Cohen, 1992)</a:t>
            </a:r>
          </a:p>
          <a:p>
            <a:pPr lvl="0" indent="0" marL="0">
              <a:buNone/>
            </a:pPr>
            <a:r>
              <a:rPr/>
              <a:t>just type `@` and a search box comes up for your Zotero library or a .bib file associated with the project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Image|content 2 column</a:t>
            </a:r>
          </a:p>
          <a:p>
            <a:pPr lvl="0" indent="0" marL="0">
              <a:buNone/>
            </a:pPr>
            <a:r>
              <a:rPr/>
              <a:t>Slide with image and commentary in two columns and some explanatory text above</a:t>
            </a:r>
          </a:p>
          <a:p>
            <a:pPr lvl="0" indent="0" marL="0">
              <a:buNone/>
            </a:pPr>
            <a:r>
              <a:rPr/>
              <a:t>text text text text text text text text text text text text</a:t>
            </a:r>
          </a:p>
          <a:p>
            <a:pPr lvl="0" indent="0" marL="0">
              <a:buNone/>
            </a:pPr>
            <a:r>
              <a:rPr/>
              <a:t>text text text text text text text text text text text text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Test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7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 text</a:t>
            </a:r>
          </a:p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Callouts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Note Callouts</a:t>
            </a:r>
          </a:p>
          <a:p>
            <a:pPr lvl="0" indent="0" marL="1270000">
              <a:buNone/>
            </a:pPr>
            <a:r>
              <a:rPr sz="2000" b="1"/>
              <a:t>Note default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1270000">
              <a:buNone/>
            </a:pPr>
            <a:r>
              <a:rPr sz="2000" b="1"/>
              <a:t>Note simple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1270000">
              <a:buNone/>
            </a:pPr>
            <a:r>
              <a:rPr sz="2000" b="1"/>
              <a:t>Note minimal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Icons by FontAwesome</a:t>
            </a:r>
          </a:p>
          <a:p>
            <a:pPr lvl="0" indent="0" marL="0">
              <a:buNone/>
            </a:pPr>
            <a:r>
              <a:rPr/>
              <a:t>These are cool  but they do need a full render e.g. </a:t>
            </a:r>
            <a:r>
              <a:rPr>
                <a:latin typeface="Courier"/>
              </a:rPr>
              <a:t>$ quarto render</a:t>
            </a:r>
            <a:r>
              <a:rPr/>
              <a:t> in order to be seen.</a:t>
            </a:r>
          </a:p>
          <a:p>
            <a:pPr lvl="0" indent="0" marL="0">
              <a:buNone/>
            </a:pPr>
            <a:r>
              <a:rPr/>
              <a:t>They can also be used in pdfs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387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output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binoculars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Prepare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chalkboard-teacher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Lecture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users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Lab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bookmark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Reading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book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Mini-Dissertation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Fontawesome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Cohen, J. (1992). A power primer. </a:t>
            </a:r>
            <a:r>
              <a:rPr i="1"/>
              <a:t>Psychological Bulletin</a:t>
            </a:r>
            <a:r>
              <a:rPr/>
              <a:t>, </a:t>
            </a:r>
            <a:r>
              <a:rPr i="1"/>
              <a:t>112</a:t>
            </a:r>
            <a:r>
              <a:rPr/>
              <a:t>, 155–155. </a:t>
            </a:r>
            <a:r>
              <a:rPr>
                <a:hlinkClick r:id="rId2"/>
              </a:rPr>
              <a:t>https://doi.org/10.1037/0033-2909.112.1.155</a:t>
            </a:r>
          </a:p>
          <a:p>
            <a:pPr lvl="0" indent="0" marL="0">
              <a:buNone/>
            </a:pPr>
            <a:r>
              <a:rPr/>
              <a:t>Wright, G. R. T., Berry, C. J., &amp; Bird, G. (2012). “You can’t kid a kidder”: association between production and detection of deception in an interactive deception task. u1 - wright2012. </a:t>
            </a:r>
            <a:r>
              <a:rPr i="1"/>
              <a:t>Frontiers in Human Neuroscience</a:t>
            </a:r>
            <a:r>
              <a:rPr/>
              <a:t>, </a:t>
            </a:r>
            <a:r>
              <a:rPr i="1"/>
              <a:t>6</a:t>
            </a:r>
            <a:r>
              <a:rPr/>
              <a:t>, 87. </a:t>
            </a:r>
            <a:r>
              <a:rPr>
                <a:hlinkClick r:id="rId3"/>
              </a:rPr>
              <a:t>https://doi.org/10.3389/fnhum.2012.00087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01:   Replace it!</dc:title>
  <dc:creator>Dr. Gordon Wright</dc:creator>
  <cp:keywords/>
  <dcterms:created xsi:type="dcterms:W3CDTF">2023-09-17T17:32:55Z</dcterms:created>
  <dcterms:modified xsi:type="dcterms:W3CDTF">2023-09-17T17:32:55Z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sl">
    <vt:lpwstr>../../apa7.csl</vt:lpwstr>
  </property>
  <property fmtid="{D5CDD505-2E9C-101B-9397-08002B2CF9AE}" pid="10" name="date">
    <vt:lpwstr>October 2, 2023</vt:lpwstr>
  </property>
  <property fmtid="{D5CDD505-2E9C-101B-9397-08002B2CF9AE}" pid="11" name="date-format">
    <vt:lpwstr>long</vt:lpwstr>
  </property>
  <property fmtid="{D5CDD505-2E9C-101B-9397-08002B2CF9AE}" pid="12" name="editor">
    <vt:lpwstr>visual</vt:lpwstr>
  </property>
  <property fmtid="{D5CDD505-2E9C-101B-9397-08002B2CF9AE}" pid="13" name="execute">
    <vt:lpwstr/>
  </property>
  <property fmtid="{D5CDD505-2E9C-101B-9397-08002B2CF9AE}" pid="14" name="footer">
    <vt:lpwstr>🔗 VLE</vt:lpwstr>
  </property>
  <property fmtid="{D5CDD505-2E9C-101B-9397-08002B2CF9AE}" pid="15" name="header-includes">
    <vt:lpwstr/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license">
    <vt:lpwstr/>
  </property>
  <property fmtid="{D5CDD505-2E9C-101B-9397-08002B2CF9AE}" pid="20" name="modulecode">
    <vt:lpwstr>PS52007D</vt:lpwstr>
  </property>
  <property fmtid="{D5CDD505-2E9C-101B-9397-08002B2CF9AE}" pid="21" name="params">
    <vt:lpwstr/>
  </property>
  <property fmtid="{D5CDD505-2E9C-101B-9397-08002B2CF9AE}" pid="22" name="subtitle">
    <vt:lpwstr>This is a meaningful subtitle</vt:lpwstr>
  </property>
  <property fmtid="{D5CDD505-2E9C-101B-9397-08002B2CF9AE}" pid="23" name="toc-title">
    <vt:lpwstr>Table of contents</vt:lpwstr>
  </property>
</Properties>
</file>