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50" Type="http://schemas.openxmlformats.org/officeDocument/2006/relationships/tableStyles" Target="tableStyles.xml" /><Relationship Id="rId1" Type="http://schemas.openxmlformats.org/officeDocument/2006/relationships/slideMaster" Target="slideMasters/slideMaster1.xml" /><Relationship Id="rId49" Type="http://schemas.openxmlformats.org/officeDocument/2006/relationships/theme" Target="theme/theme1.xml" /><Relationship Id="rId48" Type="http://schemas.openxmlformats.org/officeDocument/2006/relationships/viewProps" Target="viewProps.xml" /><Relationship Id="rId4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mod/folder/view.php?id=1448200" TargetMode="External" /><Relationship Id="rId3" Type="http://schemas.openxmlformats.org/officeDocument/2006/relationships/image" Target="../media/image1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mod/folder/view.php?id=1448200" TargetMode="External" /><Relationship Id="rId3" Type="http://schemas.openxmlformats.org/officeDocument/2006/relationships/image" Target="../media/image1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mod/folder/view.php?id=1448200" TargetMode="External" /><Relationship Id="rId3" Type="http://schemas.openxmlformats.org/officeDocument/2006/relationships/image" Target="../media/image2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2.xml" /><Relationship Id="rId3" Type="http://schemas.openxmlformats.org/officeDocument/2006/relationships/slide" Target="slide25.xml" /><Relationship Id="rId4" Type="http://schemas.openxmlformats.org/officeDocument/2006/relationships/slide" Target="slide27.xml" /><Relationship Id="rId5" Type="http://schemas.openxmlformats.org/officeDocument/2006/relationships/slide" Target="slide33.xml" /><Relationship Id="rId6" Type="http://schemas.openxmlformats.org/officeDocument/2006/relationships/slide" Target="slide39.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mod/folder/view.php?id=1448200" TargetMode="External" /><Relationship Id="rId3"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03 - Open Data</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30,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Most things that you do in the data editor window can be undone and redone. Anything that can’t be undone will give you a warning window. If you are going to try stuff out, use a copy of your dataset and keep a safe copy of the last one you were working on – see Save button above.</a:t>
            </a:r>
          </a:p>
        </p:txBody>
      </p:sp>
      <p:pic>
        <p:nvPicPr>
          <p:cNvPr descr="images/image-480798691.png" id="0" name="Picture 1"/>
          <p:cNvPicPr>
            <a:picLocks noGrp="1" noChangeAspect="1"/>
          </p:cNvPicPr>
          <p:nvPr/>
        </p:nvPicPr>
        <p:blipFill>
          <a:blip r:embed="rId2"/>
          <a:stretch>
            <a:fillRect/>
          </a:stretch>
        </p:blipFill>
        <p:spPr bwMode="auto">
          <a:xfrm>
            <a:off x="5626100" y="977900"/>
            <a:ext cx="5283200" cy="4864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Flip between Value labels. You’ll see how this can be helpful later on. Just pointing it out for now.</a:t>
            </a:r>
          </a:p>
        </p:txBody>
      </p:sp>
      <p:pic>
        <p:nvPicPr>
          <p:cNvPr descr="images/image-1370272646.png" id="0" name="Picture 1"/>
          <p:cNvPicPr>
            <a:picLocks noGrp="1" noChangeAspect="1"/>
          </p:cNvPicPr>
          <p:nvPr/>
        </p:nvPicPr>
        <p:blipFill>
          <a:blip r:embed="rId2"/>
          <a:stretch>
            <a:fillRect/>
          </a:stretch>
        </p:blipFill>
        <p:spPr bwMode="auto">
          <a:xfrm>
            <a:off x="5181600" y="2895600"/>
            <a:ext cx="6172200" cy="1028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Sometimes you want to look at your data (the numbers) and sometimes you want to look at what the data are (labels and types of variables). </a:t>
            </a:r>
            <a:r>
              <a:rPr>
                <a:latin typeface="Courier"/>
              </a:rPr>
              <a:t>Data View</a:t>
            </a:r>
            <a:r>
              <a:rPr/>
              <a:t> lets you look at the numbers. Variable View lets you look at the labels and types of variables in your data. Let’s look at Variable View now.</a:t>
            </a:r>
          </a:p>
          <a:p>
            <a:pPr lvl="0" indent="0" marL="0">
              <a:buNone/>
            </a:pPr>
            <a:r>
              <a:rPr/>
              <a:t>Now that you are reminded of those, let’s get things ready for when your data are ready.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Data input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may seem supremely dull, but properly formatting and labelling your data is important. Remember that you will be uploading a dataset as part of your submission under Open Data. It is important that an outsider can understand your dataset and use it to reproduce your analysis, should they wish.</a:t>
            </a:r>
          </a:p>
        </p:txBody>
      </p:sp>
      <p:pic>
        <p:nvPicPr>
          <p:cNvPr descr="images/image-128904341.png" id="0" name="Picture 1"/>
          <p:cNvPicPr>
            <a:picLocks noGrp="1" noChangeAspect="1"/>
          </p:cNvPicPr>
          <p:nvPr/>
        </p:nvPicPr>
        <p:blipFill>
          <a:blip r:embed="rId2"/>
          <a:stretch>
            <a:fillRect/>
          </a:stretch>
        </p:blipFill>
        <p:spPr bwMode="auto">
          <a:xfrm>
            <a:off x="5181600" y="3009900"/>
            <a:ext cx="6172200" cy="812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We use the </a:t>
            </a:r>
            <a:r>
              <a:rPr b="1">
                <a:latin typeface="Courier"/>
              </a:rPr>
              <a:t>Variable View</a:t>
            </a:r>
            <a:r>
              <a:rPr/>
              <a:t> in SPSS to add and define the variables used in our study. Each row represents one of your variables. Here, we can give them sensible names and specify the type of data we are entering for each one.</a:t>
            </a:r>
          </a:p>
          <a:p>
            <a:pPr lvl="0" indent="0" marL="0">
              <a:buNone/>
            </a:pPr>
            <a:r>
              <a:rPr/>
              <a:t>So start by thinking about </a:t>
            </a:r>
            <a:r>
              <a:rPr b="1">
                <a:latin typeface="Courier"/>
              </a:rPr>
              <a:t>Name</a:t>
            </a:r>
            <a:r>
              <a:rPr b="1"/>
              <a:t>.</a:t>
            </a:r>
            <a:r>
              <a:rPr/>
              <a:t> A variable name should be easy to understand and informative. You can’t use spaces or symbols, so you should think about using underscores or hyphens to-make-things_easier_to_understand.</a:t>
            </a:r>
          </a:p>
          <a:p>
            <a:pPr lvl="0" indent="0" marL="0">
              <a:buNone/>
            </a:pPr>
            <a:r>
              <a:rPr b="1">
                <a:latin typeface="Courier"/>
              </a:rPr>
              <a:t>Type</a:t>
            </a:r>
            <a:r>
              <a:rPr/>
              <a:t> specifies the type of data that is contained in that variable.</a:t>
            </a:r>
          </a:p>
          <a:p>
            <a:pPr lvl="0" indent="0" marL="0">
              <a:buNone/>
            </a:pPr>
            <a:r>
              <a:rPr/>
              <a:t>When inputting your data, you will likely mostly use </a:t>
            </a:r>
            <a:r>
              <a:rPr b="1">
                <a:latin typeface="Courier"/>
              </a:rPr>
              <a:t>Numeric</a:t>
            </a:r>
            <a:r>
              <a:rPr b="1"/>
              <a:t>,</a:t>
            </a:r>
            <a:r>
              <a:rPr/>
              <a:t> which simply means it mostly numbers. It could be scores on a test, or categories which might be relevant for gender or group membership (</a:t>
            </a:r>
            <a:r>
              <a:rPr>
                <a:latin typeface="Courier"/>
              </a:rPr>
              <a:t>1=Female, 2= Male, 3= Prefer not to say</a:t>
            </a:r>
            <a:r>
              <a:rPr/>
              <a:t>, etc)</a:t>
            </a:r>
          </a:p>
        </p:txBody>
      </p:sp>
      <p:pic>
        <p:nvPicPr>
          <p:cNvPr descr="images/image-1770594430.png" id="0" name="Picture 1"/>
          <p:cNvPicPr>
            <a:picLocks noGrp="1" noChangeAspect="1"/>
          </p:cNvPicPr>
          <p:nvPr/>
        </p:nvPicPr>
        <p:blipFill>
          <a:blip r:embed="rId2"/>
          <a:stretch>
            <a:fillRect/>
          </a:stretch>
        </p:blipFill>
        <p:spPr bwMode="auto">
          <a:xfrm>
            <a:off x="5181600" y="1409700"/>
            <a:ext cx="6172200" cy="4013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b="1">
                <a:latin typeface="Courier"/>
              </a:rPr>
              <a:t>Width</a:t>
            </a:r>
            <a:r>
              <a:rPr/>
              <a:t> refers to the maximum number of characters in a given variable. I don’t think I’ve ever changed this from 8.</a:t>
            </a:r>
          </a:p>
          <a:p>
            <a:pPr lvl="0" indent="0" marL="0">
              <a:buNone/>
            </a:pPr>
            <a:r>
              <a:rPr b="1">
                <a:latin typeface="Courier"/>
              </a:rPr>
              <a:t>Decimals</a:t>
            </a:r>
            <a:r>
              <a:rPr/>
              <a:t> allows you to specify if a value shows decimal places or not. I’ve used 0 in some screengrabs below, so that decimal places are not shown, and 2 decimal places in others. I would suggest sticking with the default of 2, unless you are using very precise measurements.</a:t>
            </a:r>
          </a:p>
          <a:p>
            <a:pPr lvl="0" indent="0" marL="0">
              <a:buNone/>
            </a:pPr>
            <a:r>
              <a:rPr b="1">
                <a:latin typeface="Courier"/>
              </a:rPr>
              <a:t>Label</a:t>
            </a:r>
            <a:r>
              <a:rPr/>
              <a:t> is VERY handy. It doesn’t have the restrictions of </a:t>
            </a:r>
            <a:r>
              <a:rPr>
                <a:latin typeface="Courier"/>
              </a:rPr>
              <a:t>Name</a:t>
            </a:r>
            <a:r>
              <a:rPr/>
              <a:t>, and so you can give a variable a really clear informative label. And it shows up in the output, meaning that the output is more easily understood. Do take the time to use this field, as once you step away from a dataset for even a couple of hours, it’s possible to forget what a variable is or represents.</a:t>
            </a:r>
          </a:p>
        </p:txBody>
      </p:sp>
      <p:pic>
        <p:nvPicPr>
          <p:cNvPr descr="images/image-1725533457.png" id="0" name="Picture 1"/>
          <p:cNvPicPr>
            <a:picLocks noGrp="1" noChangeAspect="1"/>
          </p:cNvPicPr>
          <p:nvPr/>
        </p:nvPicPr>
        <p:blipFill>
          <a:blip r:embed="rId2"/>
          <a:stretch>
            <a:fillRect/>
          </a:stretch>
        </p:blipFill>
        <p:spPr bwMode="auto">
          <a:xfrm>
            <a:off x="5181600" y="1524000"/>
            <a:ext cx="6172200" cy="3771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latin typeface="Courier"/>
              </a:rPr>
              <a:t>Value</a:t>
            </a:r>
            <a:r>
              <a:rPr/>
              <a:t> is particularly useful for categorical variables (or nominal, named variables as SPSS prefers). Assign every group a name and SPSS will attach that name to the output too. It’s easier to compare output with the labels ‘Females’ and ‘Males’ than ‘1’ and ‘2’.</a:t>
            </a:r>
          </a:p>
        </p:txBody>
      </p:sp>
      <p:pic>
        <p:nvPicPr>
          <p:cNvPr descr="images/image-533925408.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Enter the numeric value for your group, enter the label and click ‘add’ and your label will be stored.</a:t>
            </a:r>
          </a:p>
          <a:p>
            <a:pPr lvl="0" indent="0" marL="0">
              <a:buNone/>
            </a:pPr>
            <a:r>
              <a:rPr b="1">
                <a:latin typeface="Courier"/>
              </a:rPr>
              <a:t>Measure</a:t>
            </a:r>
            <a:r>
              <a:rPr/>
              <a:t> allows you to specify the measurement type for a variable, and sometimes this allows SPSS to deal with the data more accurately, so it is important.</a:t>
            </a:r>
          </a:p>
        </p:txBody>
      </p:sp>
      <p:pic>
        <p:nvPicPr>
          <p:cNvPr descr="images/image-238199022.png" id="0" name="Picture 1"/>
          <p:cNvPicPr>
            <a:picLocks noGrp="1" noChangeAspect="1"/>
          </p:cNvPicPr>
          <p:nvPr/>
        </p:nvPicPr>
        <p:blipFill>
          <a:blip r:embed="rId2"/>
          <a:stretch>
            <a:fillRect/>
          </a:stretch>
        </p:blipFill>
        <p:spPr bwMode="auto">
          <a:xfrm>
            <a:off x="5181600" y="1244600"/>
            <a:ext cx="6172200" cy="4330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Use </a:t>
            </a:r>
            <a:r>
              <a:rPr b="1">
                <a:latin typeface="Courier"/>
              </a:rPr>
              <a:t>Scale</a:t>
            </a:r>
            <a:r>
              <a:rPr/>
              <a:t> if you are entering interval or ration data (i.e. where the difference between scores on the scale is meaningful and standardised; and intervals across the scale are equal) such as response times or accuracy rates.</a:t>
            </a:r>
          </a:p>
          <a:p>
            <a:pPr lvl="0" indent="0" marL="0">
              <a:buNone/>
            </a:pPr>
            <a:r>
              <a:rPr b="1">
                <a:latin typeface="Courier"/>
              </a:rPr>
              <a:t>Ordinal</a:t>
            </a:r>
            <a:r>
              <a:rPr/>
              <a:t> if you have a categorical variable where the order of the categories matter, such as Lickert Scales,</a:t>
            </a:r>
          </a:p>
          <a:p>
            <a:pPr lvl="0" indent="0" marL="0">
              <a:buNone/>
            </a:pPr>
            <a:r>
              <a:rPr/>
              <a:t>and </a:t>
            </a:r>
            <a:r>
              <a:rPr b="1">
                <a:latin typeface="Courier"/>
              </a:rPr>
              <a:t>Nominal</a:t>
            </a:r>
            <a:r>
              <a:rPr/>
              <a:t> if you have a categorical variable where the order of categories does not matter.</a:t>
            </a:r>
          </a:p>
          <a:p>
            <a:pPr lvl="0" indent="0" marL="0">
              <a:buNone/>
            </a:pPr>
            <a:r>
              <a:rPr/>
              <a:t>You can also further classify your data according to </a:t>
            </a:r>
            <a:r>
              <a:rPr b="1">
                <a:latin typeface="Courier"/>
              </a:rPr>
              <a:t>Role</a:t>
            </a:r>
            <a:r>
              <a:rPr/>
              <a:t> , but this is not crucial.</a:t>
            </a:r>
          </a:p>
        </p:txBody>
      </p:sp>
      <p:pic>
        <p:nvPicPr>
          <p:cNvPr descr="images/image-1428006537.png" id="0" name="Picture 1"/>
          <p:cNvPicPr>
            <a:picLocks noGrp="1" noChangeAspect="1"/>
          </p:cNvPicPr>
          <p:nvPr/>
        </p:nvPicPr>
        <p:blipFill>
          <a:blip r:embed="rId2"/>
          <a:stretch>
            <a:fillRect/>
          </a:stretch>
        </p:blipFill>
        <p:spPr bwMode="auto">
          <a:xfrm>
            <a:off x="6667500" y="977900"/>
            <a:ext cx="3213100" cy="4864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latin typeface="Courier"/>
              </a:rPr>
              <a:t>Input</a:t>
            </a:r>
            <a:r>
              <a:rPr b="1"/>
              <a:t>.</a:t>
            </a:r>
            <a:r>
              <a:rPr/>
              <a:t> The variable will be used as an input (e.g., predictor, independent variable).</a:t>
            </a:r>
          </a:p>
          <a:p>
            <a:pPr lvl="0" indent="0" marL="0">
              <a:buNone/>
            </a:pPr>
            <a:r>
              <a:rPr b="1">
                <a:latin typeface="Courier"/>
              </a:rPr>
              <a:t>Target</a:t>
            </a:r>
            <a:r>
              <a:rPr b="1"/>
              <a:t>.</a:t>
            </a:r>
            <a:r>
              <a:rPr/>
              <a:t> The variable will be used as an output or target (e.g., dependent variable).</a:t>
            </a:r>
          </a:p>
          <a:p>
            <a:pPr lvl="0" indent="0" marL="0">
              <a:buNone/>
            </a:pPr>
            <a:r>
              <a:rPr b="1">
                <a:latin typeface="Courier"/>
              </a:rPr>
              <a:t>Both</a:t>
            </a:r>
            <a:r>
              <a:rPr b="1"/>
              <a:t>.</a:t>
            </a:r>
            <a:r>
              <a:rPr/>
              <a:t> The variable will be used as both input and output. This is the case with some aspects of the 2x2 design, but don’t get caught up with this.</a:t>
            </a:r>
          </a:p>
          <a:p>
            <a:pPr lvl="0" indent="0" marL="0">
              <a:buNone/>
            </a:pPr>
            <a:r>
              <a:rPr b="1">
                <a:latin typeface="Courier"/>
              </a:rPr>
              <a:t>None</a:t>
            </a:r>
            <a:r>
              <a:rPr b="1"/>
              <a:t>.</a:t>
            </a:r>
            <a:r>
              <a:rPr/>
              <a:t> The variable has no role assignment.</a:t>
            </a:r>
          </a:p>
          <a:p>
            <a:pPr lvl="0" indent="0" marL="0">
              <a:buNone/>
            </a:pPr>
            <a:r>
              <a:rPr b="1">
                <a:latin typeface="Courier"/>
              </a:rPr>
              <a:t>Partition</a:t>
            </a:r>
            <a:r>
              <a:rPr b="1"/>
              <a:t>.</a:t>
            </a:r>
            <a:r>
              <a:rPr/>
              <a:t> The variable will be used to partition the data into separate samples for training, testing, and validation. Or if you will exclude some participants based on the value.</a:t>
            </a:r>
          </a:p>
          <a:p>
            <a:pPr lvl="0" indent="0" marL="0">
              <a:buNone/>
            </a:pPr>
            <a:r>
              <a:rPr b="1">
                <a:latin typeface="Courier"/>
              </a:rPr>
              <a:t>Split</a:t>
            </a:r>
            <a:r>
              <a:rPr b="1"/>
              <a:t>.</a:t>
            </a:r>
            <a:r>
              <a:rPr/>
              <a:t> Is used for advanced functions I won’t go into here.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Open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Inputting your data for the various 2x2 designs.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this series of toy examples, I’m running an experiment examining the effect of Puzzle Difficulty (IV1 with 2 levels - Easy, Hard) and Background Music (IV2 with 2 levels - Slow, Fast) on Solving Time (DV in Seconds).</a:t>
            </a:r>
          </a:p>
          <a:p>
            <a:pPr lvl="0" indent="0" marL="0">
              <a:buNone/>
            </a:pPr>
            <a:r>
              <a:rPr/>
              <a:t>You will see that I couldn’t quite make up my mind on what the optimal 2x2 design was for this study, and so we can try it in all 3 ‘flavours’ of 2x2 or two-way ANOVA</a:t>
            </a:r>
          </a:p>
          <a:p>
            <a:pPr lvl="0"/>
            <a:r>
              <a:rPr/>
              <a:t>Independent (or between-groups) ANOVA</a:t>
            </a:r>
          </a:p>
          <a:p>
            <a:pPr lvl="0"/>
            <a:r>
              <a:rPr/>
              <a:t>Repeated Measures (paired samples or within-participant) ANOVA</a:t>
            </a:r>
          </a:p>
          <a:p>
            <a:pPr lvl="0"/>
            <a:r>
              <a:rPr/>
              <a:t>Mixed ANOVA</a:t>
            </a:r>
          </a:p>
          <a:p>
            <a:pPr lvl="0" indent="0" marL="0">
              <a:buNone/>
            </a:pPr>
            <a:r>
              <a:rPr/>
              <a:t>For each design, I’ll include a participant ID number (which is good practice) and I shall show the </a:t>
            </a:r>
            <a:r>
              <a:rPr b="1"/>
              <a:t>Data View</a:t>
            </a:r>
            <a:r>
              <a:rPr/>
              <a:t> with </a:t>
            </a:r>
            <a:r>
              <a:rPr b="1"/>
              <a:t>numeric values</a:t>
            </a:r>
            <a:r>
              <a:rPr/>
              <a:t> on the left and with the </a:t>
            </a:r>
            <a:r>
              <a:rPr b="1"/>
              <a:t>variable labels</a:t>
            </a:r>
            <a:r>
              <a:rPr/>
              <a:t> on the right.</a:t>
            </a:r>
          </a:p>
        </p:txBody>
      </p:sp>
      <p:pic>
        <p:nvPicPr>
          <p:cNvPr descr="images/image-514939274.png" id="0" name="Picture 1"/>
          <p:cNvPicPr>
            <a:picLocks noGrp="1" noChangeAspect="1"/>
          </p:cNvPicPr>
          <p:nvPr/>
        </p:nvPicPr>
        <p:blipFill>
          <a:blip r:embed="rId2"/>
          <a:stretch>
            <a:fillRect/>
          </a:stretch>
        </p:blipFill>
        <p:spPr bwMode="auto">
          <a:xfrm>
            <a:off x="5626100" y="977900"/>
            <a:ext cx="5283200" cy="48641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This button toggles between the two and allows you to quickly see what you are working with.</a:t>
            </a:r>
          </a:p>
          <a:p>
            <a:pPr lvl="0" indent="0" marL="0">
              <a:buNone/>
            </a:pPr>
            <a:r>
              <a:rPr/>
              <a:t>I’ll then show you the </a:t>
            </a:r>
            <a:r>
              <a:rPr b="1">
                <a:latin typeface="Courier"/>
              </a:rPr>
              <a:t>Variable View</a:t>
            </a:r>
            <a:r>
              <a:rPr/>
              <a:t> , so that you can see how they are set up.</a:t>
            </a:r>
          </a:p>
          <a:p>
            <a:pPr lvl="0" indent="0" marL="0">
              <a:buNone/>
            </a:pPr>
            <a:r>
              <a:rPr/>
              <a:t>If you know what your specific design is, you can jump to that section below, but I recommend you take the time to think about how data are organised for all of the 3 ‘flavours’, as this will be useful next year.</a:t>
            </a:r>
          </a:p>
          <a:p>
            <a:pPr lvl="0" indent="0" marL="1270000">
              <a:buNone/>
            </a:pPr>
            <a:r>
              <a:rPr sz="2000" b="1"/>
              <a:t>Tip: Syntax</a:t>
            </a:r>
          </a:p>
          <a:p>
            <a:pPr lvl="0" indent="0" marL="1270000">
              <a:buNone/>
            </a:pPr>
            <a:r>
              <a:rPr sz="2000"/>
              <a:t>Even though your dataset may not yet be complete, you can dry-run the analysis, and then re-run it using ‘Syntax’. Simply put, syntax is the code that runs the SPSS analysis behind the scenes.</a:t>
            </a:r>
          </a:p>
          <a:p>
            <a:pPr lvl="0" indent="0" marL="1270000">
              <a:buNone/>
            </a:pPr>
            <a:r>
              <a:rPr sz="2000"/>
              <a:t>This is something you could ask about in the labs if you are interested. It’s not something we usually teach.</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2x2 Independent (between-groups) ANOVA</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a:t>In an independent ANOVA, each participant belongs in only one condition or cell in your 2x2 design grid, meaning that they are allocated to only one condition for each of your IVs out of the possible 4.</a:t>
            </a:r>
          </a:p>
          <a:p>
            <a:pPr lvl="0" indent="0" marL="0">
              <a:buNone/>
            </a:pPr>
            <a:r>
              <a:rPr/>
              <a:t>So in the example of my experiment examining the effect of Puzzle Difficulty (IV1 with 2 levels - Easy, Hard) and Background Music (IV2 with 2 levels - Slow, Fast) on Solving Time (DV in Seconds), I would randomly allocate people to solve one puzzle ONLY after informed consent. So there are four conditions and a participant in my study will only do one of them.</a:t>
            </a:r>
          </a:p>
          <a:p>
            <a:pPr lvl="0" indent="0" marL="0">
              <a:buNone/>
            </a:pPr>
            <a:r>
              <a:rPr/>
              <a:t>An easy puzzle with slow background music, an easy puzzle with fast background music, a difficult puzzle with slow background music or a difficult puzzle with fast background music.</a:t>
            </a:r>
          </a:p>
          <a:p>
            <a:pPr lvl="0" indent="0" marL="0">
              <a:buNone/>
            </a:pPr>
            <a:r>
              <a:rPr/>
              <a:t>You need to label the condition each participant was in for each of your IVs separately so that SPSS knows what puzzle condition they got and what music condition they got.</a:t>
            </a:r>
          </a:p>
          <a:p>
            <a:pPr lvl="0" indent="0" marL="0">
              <a:buNone/>
            </a:pPr>
            <a:r>
              <a:rPr/>
              <a:t>As always, each row corresponds to a single participant.</a:t>
            </a:r>
          </a:p>
          <a:p>
            <a:pPr lvl="0" indent="0" marL="0">
              <a:buNone/>
            </a:pPr>
            <a:r>
              <a:rPr/>
              <a:t>In this example, I’ve called Puzzle Difficulty </a:t>
            </a:r>
            <a:r>
              <a:rPr b="1">
                <a:latin typeface="Courier"/>
              </a:rPr>
              <a:t>IV1Difficulty</a:t>
            </a:r>
            <a:r>
              <a:rPr/>
              <a:t> so that you can replace this in your mind with your first IV. I’ve used the </a:t>
            </a:r>
            <a:r>
              <a:rPr b="1">
                <a:latin typeface="Courier"/>
              </a:rPr>
              <a:t>Label</a:t>
            </a:r>
            <a:r>
              <a:rPr/>
              <a:t> and </a:t>
            </a:r>
            <a:r>
              <a:rPr b="1">
                <a:latin typeface="Courier"/>
              </a:rPr>
              <a:t>Values</a:t>
            </a:r>
            <a:r>
              <a:rPr/>
              <a:t> to identify Easy puzzle group with 1 and the difficult puzzle group with 2. </a:t>
            </a:r>
            <a:r>
              <a:rPr b="1">
                <a:latin typeface="Courier"/>
              </a:rPr>
              <a:t>IV2MusicSpeed</a:t>
            </a:r>
            <a:r>
              <a:rPr/>
              <a:t> uses 1 to signify the Slow music condition and 2 to signify the Fast music condition</a:t>
            </a:r>
          </a:p>
          <a:p>
            <a:pPr lvl="0" indent="0" marL="0">
              <a:buNone/>
            </a:pPr>
            <a:r>
              <a:rPr/>
              <a:t>The first panel shows this in data view with </a:t>
            </a:r>
            <a:r>
              <a:rPr b="1">
                <a:latin typeface="Courier"/>
              </a:rPr>
              <a:t>numeric values</a:t>
            </a:r>
            <a:r>
              <a:rPr/>
              <a:t> , the right panel with </a:t>
            </a:r>
            <a:r>
              <a:rPr b="1">
                <a:latin typeface="Courier"/>
              </a:rPr>
              <a:t>value labels</a:t>
            </a:r>
            <a:r>
              <a:rPr/>
              <a:t>. The </a:t>
            </a:r>
            <a:r>
              <a:rPr b="1">
                <a:latin typeface="Courier"/>
              </a:rPr>
              <a:t>Variable View</a:t>
            </a:r>
            <a:r>
              <a:rPr/>
              <a:t> shows how I set this up.</a:t>
            </a:r>
          </a:p>
          <a:p>
            <a:pPr lvl="0" indent="0" marL="0">
              <a:buNone/>
            </a:pPr>
            <a:r>
              <a:rPr/>
              <a:t>The DV in my study is </a:t>
            </a:r>
            <a:r>
              <a:rPr>
                <a:latin typeface="Courier"/>
              </a:rPr>
              <a:t>DVSolveTime</a:t>
            </a:r>
            <a:r>
              <a:rPr/>
              <a:t> and is how many seconds it took to solve the puzzle.</a:t>
            </a:r>
          </a:p>
          <a:p>
            <a:pPr lvl="0" indent="0" marL="0">
              <a:buNone/>
            </a:pPr>
            <a:r>
              <a:rPr>
                <a:hlinkClick r:id="rId2"/>
              </a:rPr>
              <a:t>Download the 2x2 Independent ANOVA dataset here</a:t>
            </a:r>
          </a:p>
          <a:p>
            <a:pPr lvl="0" indent="0" marL="0">
              <a:buNone/>
            </a:pPr>
            <a:r>
              <a:rPr/>
              <a:t>Data view numeric values</a:t>
            </a:r>
          </a:p>
        </p:txBody>
      </p:sp>
      <p:pic>
        <p:nvPicPr>
          <p:cNvPr descr="images/image-939390968.png" id="0" name="Picture 1"/>
          <p:cNvPicPr>
            <a:picLocks noGrp="1" noChangeAspect="1"/>
          </p:cNvPicPr>
          <p:nvPr/>
        </p:nvPicPr>
        <p:blipFill>
          <a:blip r:embed="rId3"/>
          <a:stretch>
            <a:fillRect/>
          </a:stretch>
        </p:blipFill>
        <p:spPr bwMode="auto">
          <a:xfrm>
            <a:off x="5181600" y="2070100"/>
            <a:ext cx="6172200" cy="26797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Data view with variable labels</a:t>
            </a:r>
          </a:p>
        </p:txBody>
      </p:sp>
      <p:pic>
        <p:nvPicPr>
          <p:cNvPr descr="images/image-531484013.png" id="0" name="Picture 1"/>
          <p:cNvPicPr>
            <a:picLocks noGrp="1" noChangeAspect="1"/>
          </p:cNvPicPr>
          <p:nvPr/>
        </p:nvPicPr>
        <p:blipFill>
          <a:blip r:embed="rId2"/>
          <a:stretch>
            <a:fillRect/>
          </a:stretch>
        </p:blipFill>
        <p:spPr bwMode="auto">
          <a:xfrm>
            <a:off x="5181600" y="2082800"/>
            <a:ext cx="6172200" cy="26670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Variable view</a:t>
            </a:r>
          </a:p>
        </p:txBody>
      </p:sp>
      <p:pic>
        <p:nvPicPr>
          <p:cNvPr descr="images/image-1065206573.png" id="0" name="Picture 1"/>
          <p:cNvPicPr>
            <a:picLocks noGrp="1" noChangeAspect="1"/>
          </p:cNvPicPr>
          <p:nvPr/>
        </p:nvPicPr>
        <p:blipFill>
          <a:blip r:embed="rId2"/>
          <a:stretch>
            <a:fillRect/>
          </a:stretch>
        </p:blipFill>
        <p:spPr bwMode="auto">
          <a:xfrm>
            <a:off x="5181600" y="3035300"/>
            <a:ext cx="6172200" cy="7620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2x2 Repeated Measures ANOVA</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a:t>In a repeated measures ANOVA, each participant does all four conditions or cells in your 2x2 design grid. They would have been given all four conditions from a possible four.</a:t>
            </a:r>
          </a:p>
          <a:p>
            <a:pPr lvl="0" indent="0" marL="0">
              <a:buNone/>
            </a:pPr>
            <a:r>
              <a:rPr/>
              <a:t>So, in the example of my experiment examining the effect of Puzzle Difficulty (IV1 with 2 levels - Easy, Hard) and Background Music (IV2 with 2 levels - Slow, Fast) on Solving Time (DV in Seconds), I would randomly sequence the puzzles and music, but a participant in my study would solve four puzzles making up all the possible combinations of difficulty and music. In short, both levels of both of my IVs.</a:t>
            </a:r>
          </a:p>
          <a:p>
            <a:pPr lvl="0" indent="0" marL="0">
              <a:buNone/>
            </a:pPr>
            <a:r>
              <a:rPr/>
              <a:t>Every participant would have solved an easy puzzle with slow background music, an easy puzzle with fast background music, a difficult puzzle with slow background music and a difficult puzzle with fast background music. Busy day!</a:t>
            </a:r>
          </a:p>
          <a:p>
            <a:pPr lvl="0" indent="0" marL="0">
              <a:buNone/>
            </a:pPr>
            <a:r>
              <a:rPr/>
              <a:t>In the previous example, we had one DV measure and needed to tell SPSS which condition the participant was in. In this example, we have 4 measures of the DV (how long it took to solve each puzzle) so we need to let SPSS see which response time corresponds to each condition.</a:t>
            </a:r>
          </a:p>
          <a:p>
            <a:pPr lvl="0" indent="0" marL="0">
              <a:buNone/>
            </a:pPr>
            <a:r>
              <a:rPr/>
              <a:t>As always, each row corresponds to a single participant.</a:t>
            </a:r>
          </a:p>
          <a:p>
            <a:pPr lvl="0" indent="0" marL="0">
              <a:buNone/>
            </a:pPr>
            <a:r>
              <a:rPr/>
              <a:t>In a repeated measures ANOVA setup, we don’t need to use numbered groups or labels, instead we rely on using </a:t>
            </a:r>
            <a:r>
              <a:rPr b="1">
                <a:latin typeface="Courier"/>
              </a:rPr>
              <a:t>Name</a:t>
            </a:r>
            <a:r>
              <a:rPr/>
              <a:t> in </a:t>
            </a:r>
            <a:r>
              <a:rPr b="1">
                <a:latin typeface="Courier"/>
              </a:rPr>
              <a:t>Variable View</a:t>
            </a:r>
            <a:r>
              <a:rPr/>
              <a:t> to identify each of the 4 conditions the participant experienced. So this is one of the simplest data sets.</a:t>
            </a:r>
          </a:p>
          <a:p>
            <a:pPr lvl="0" indent="0" marL="0">
              <a:buNone/>
            </a:pPr>
            <a:r>
              <a:rPr>
                <a:hlinkClick r:id="rId2"/>
              </a:rPr>
              <a:t>Download the 2x2 Repeated Measures ANOVA dataset here</a:t>
            </a:r>
          </a:p>
          <a:p>
            <a:pPr lvl="0" indent="0" marL="0">
              <a:buNone/>
            </a:pPr>
            <a:r>
              <a:rPr/>
              <a:t>Data view numeric values</a:t>
            </a:r>
          </a:p>
        </p:txBody>
      </p:sp>
      <p:pic>
        <p:nvPicPr>
          <p:cNvPr descr="images/image-430396786.png" id="0" name="Picture 1"/>
          <p:cNvPicPr>
            <a:picLocks noGrp="1" noChangeAspect="1"/>
          </p:cNvPicPr>
          <p:nvPr/>
        </p:nvPicPr>
        <p:blipFill>
          <a:blip r:embed="rId3"/>
          <a:stretch>
            <a:fillRect/>
          </a:stretch>
        </p:blipFill>
        <p:spPr bwMode="auto">
          <a:xfrm>
            <a:off x="5181600" y="2209800"/>
            <a:ext cx="6172200" cy="24003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Variable View</a:t>
            </a:r>
          </a:p>
        </p:txBody>
      </p:sp>
      <p:pic>
        <p:nvPicPr>
          <p:cNvPr descr="images/image-2026587323.png" id="0" name="Picture 1"/>
          <p:cNvPicPr>
            <a:picLocks noGrp="1" noChangeAspect="1"/>
          </p:cNvPicPr>
          <p:nvPr/>
        </p:nvPicPr>
        <p:blipFill>
          <a:blip r:embed="rId2"/>
          <a:stretch>
            <a:fillRect/>
          </a:stretch>
        </p:blipFill>
        <p:spPr bwMode="auto">
          <a:xfrm>
            <a:off x="5181600" y="2997200"/>
            <a:ext cx="6172200" cy="838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2x2 Mixed ANOVA</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As you know, a repeated-measures ANOVA contains only </a:t>
            </a:r>
            <a:r>
              <a:rPr b="1"/>
              <a:t>within-participant</a:t>
            </a:r>
            <a:r>
              <a:rPr/>
              <a:t> variables (where participants take part in </a:t>
            </a:r>
            <a:r>
              <a:rPr i="1"/>
              <a:t>all</a:t>
            </a:r>
            <a:r>
              <a:rPr/>
              <a:t> conditions).</a:t>
            </a:r>
          </a:p>
          <a:p>
            <a:pPr lvl="0" indent="0" marL="0">
              <a:buNone/>
            </a:pPr>
            <a:r>
              <a:rPr/>
              <a:t>An independent ANOVA uses only </a:t>
            </a:r>
            <a:r>
              <a:rPr b="1"/>
              <a:t>between-group</a:t>
            </a:r>
            <a:r>
              <a:rPr/>
              <a:t> variables (where participants only take part in one condition),</a:t>
            </a:r>
          </a:p>
          <a:p>
            <a:pPr lvl="0" indent="0" marL="1270000">
              <a:buNone/>
            </a:pPr>
            <a:r>
              <a:rPr sz="2000"/>
              <a:t>A mixed ANOVA contains </a:t>
            </a:r>
            <a:r>
              <a:rPr sz="2000" b="1"/>
              <a:t>BOTH</a:t>
            </a:r>
            <a:r>
              <a:rPr sz="2000"/>
              <a:t> variable types. In this case, one of each. You will necessarily have one within-participant IV and one between-group IV.</a:t>
            </a:r>
          </a:p>
          <a:p>
            <a:pPr lvl="0" indent="0" marL="0">
              <a:buNone/>
            </a:pPr>
            <a:r>
              <a:rPr/>
              <a:t>In this last toy example using the puzzle music experiment, I decided that participants were allocated to </a:t>
            </a:r>
            <a:r>
              <a:rPr b="1"/>
              <a:t>either</a:t>
            </a:r>
            <a:r>
              <a:rPr/>
              <a:t> the Easy or the Difficult Puzzle condition (puzzle difficulty is the between-group IV with 2 levels)</a:t>
            </a:r>
          </a:p>
          <a:p>
            <a:pPr lvl="0" indent="0" marL="0">
              <a:buNone/>
            </a:pPr>
            <a:r>
              <a:rPr/>
              <a:t>Each participant then did two puzzles with both of the levels of the Background Music condition, one puzzle with Slow background music, and one puzzle with Fast background music (music is the within-participant IV with 2 levels).</a:t>
            </a:r>
          </a:p>
          <a:p>
            <a:pPr lvl="0" indent="0" marL="0">
              <a:buNone/>
            </a:pPr>
            <a:r>
              <a:rPr/>
              <a:t>As always, each row corresponds to a single participant.</a:t>
            </a:r>
          </a:p>
          <a:p>
            <a:pPr lvl="0" indent="0" marL="0">
              <a:buNone/>
            </a:pPr>
            <a:r>
              <a:rPr/>
              <a:t>In this case, each participant solved 2 puzzles and so needs two measures, but we need to identify the condition of the between-group IV that they were in Easy Puzzles or Difficult Puzzles.</a:t>
            </a:r>
          </a:p>
          <a:p>
            <a:pPr lvl="0" indent="0" marL="0">
              <a:buNone/>
            </a:pPr>
            <a:r>
              <a:rPr>
                <a:hlinkClick r:id="rId2"/>
              </a:rPr>
              <a:t>Download the 2x2 Mixed ANOVA dataset here</a:t>
            </a:r>
          </a:p>
          <a:p>
            <a:pPr lvl="0" indent="0" marL="0">
              <a:buNone/>
            </a:pPr>
            <a:r>
              <a:rPr/>
              <a:t>Data view numeric values</a:t>
            </a:r>
          </a:p>
        </p:txBody>
      </p:sp>
      <p:pic>
        <p:nvPicPr>
          <p:cNvPr descr="images/image-716864151.png" id="0" name="Picture 1"/>
          <p:cNvPicPr>
            <a:picLocks noGrp="1" noChangeAspect="1"/>
          </p:cNvPicPr>
          <p:nvPr/>
        </p:nvPicPr>
        <p:blipFill>
          <a:blip r:embed="rId3"/>
          <a:stretch>
            <a:fillRect/>
          </a:stretch>
        </p:blipFill>
        <p:spPr bwMode="auto">
          <a:xfrm>
            <a:off x="5181600" y="2171700"/>
            <a:ext cx="6172200" cy="2489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Data view with variable labels</a:t>
            </a:r>
          </a:p>
        </p:txBody>
      </p:sp>
      <p:pic>
        <p:nvPicPr>
          <p:cNvPr descr="images/image-2145723482.png" id="0" name="Picture 1"/>
          <p:cNvPicPr>
            <a:picLocks noGrp="1" noChangeAspect="1"/>
          </p:cNvPicPr>
          <p:nvPr/>
        </p:nvPicPr>
        <p:blipFill>
          <a:blip r:embed="rId2"/>
          <a:stretch>
            <a:fillRect/>
          </a:stretch>
        </p:blipFill>
        <p:spPr bwMode="auto">
          <a:xfrm>
            <a:off x="5181600" y="2171700"/>
            <a:ext cx="6172200" cy="24765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Variable view</a:t>
            </a:r>
          </a:p>
        </p:txBody>
      </p:sp>
      <p:pic>
        <p:nvPicPr>
          <p:cNvPr descr="images/image-1872373620.png" id="0" name="Picture 1"/>
          <p:cNvPicPr>
            <a:picLocks noGrp="1" noChangeAspect="1"/>
          </p:cNvPicPr>
          <p:nvPr/>
        </p:nvPicPr>
        <p:blipFill>
          <a:blip r:embed="rId2"/>
          <a:stretch>
            <a:fillRect/>
          </a:stretch>
        </p:blipFill>
        <p:spPr bwMode="auto">
          <a:xfrm>
            <a:off x="5181600" y="3048000"/>
            <a:ext cx="6172200" cy="723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requirements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Open Data is the concept of making research data accessible to everyone, promoting transparency, reproducibility, and collaboration in research - all critical features of an Open Science. In the field of psychology, sharing data is crucial for advancing scientific knowledge. This guide will provide step-by-step instructions for creating an Open Data submission for a psychology research project such as the Mini-Dissertation (and your Final Year Dissertations for that matter!).</a:t>
            </a:r>
          </a:p>
          <a:p>
            <a:pPr lvl="0" indent="0" marL="1270000">
              <a:buNone/>
            </a:pPr>
            <a:r>
              <a:rPr sz="2000" b="1"/>
              <a:t>Important</a:t>
            </a:r>
          </a:p>
          <a:p>
            <a:pPr lvl="0" indent="0" marL="1270000">
              <a:buNone/>
            </a:pPr>
            <a:r>
              <a:rPr sz="2000"/>
              <a:t>It is a compulsory that you submit your data. If you do not submit something, then your submission is not complete and the mark awarded will be impacted.</a:t>
            </a:r>
          </a:p>
          <a:p>
            <a:pPr lvl="0" indent="0" marL="1270000">
              <a:buNone/>
            </a:pPr>
            <a:r>
              <a:rPr sz="2000"/>
              <a:t>By taking the time to produce a clear Open Data submission, you will enhance the overall quality of your submission, and this will be reflected in your mark.</a:t>
            </a:r>
          </a:p>
          <a:p>
            <a:pPr lvl="0" indent="-257175" marL="257175">
              <a:buAutoNum type="arabicPeriod"/>
            </a:pPr>
            <a:r>
              <a:rPr/>
              <a:t>Prepare your data: Before submitting your data, ensure that it is well-organized, accurate, and complete. You might be fixated on doing the analysis, but in many ways, the way you treat and pre-process your data (prepare it for the analysis) is </a:t>
            </a:r>
            <a:r>
              <a:rPr u="sng"/>
              <a:t>even more</a:t>
            </a:r>
            <a:r>
              <a:rPr/>
              <a:t> critical to reliable results.</a:t>
            </a:r>
          </a:p>
          <a:p>
            <a:pPr lvl="0" indent="-257175" marL="257175">
              <a:buAutoNum type="arabicPeriod"/>
            </a:pPr>
            <a:r>
              <a:rPr/>
              <a:t>This includes:</a:t>
            </a:r>
          </a:p>
          <a:p>
            <a:pPr lvl="1" indent="0" marL="257175">
              <a:buNone/>
            </a:pPr>
            <a:r>
              <a:rPr/>
              <a:t>a. Cleaning and validating the data: Remove any errors, inconsistencies, or missing values. This may be down to participant error or a result of anything you might have done in this, your first data collection exercise (mistakes are to be EXPECTED! Don’t hide them!). Make sure the data is properly formatted (an example here might be consistent decimal places, or labelling in your variable headers.</a:t>
            </a:r>
          </a:p>
          <a:p>
            <a:pPr lvl="1" indent="0" marL="257175">
              <a:buNone/>
            </a:pPr>
            <a:r>
              <a:rPr/>
              <a:t>b. Anonymizing the data: To protect participants’ privacy, remove any personally identifiable information (PII), such as names, addresses, or user generated codes. Replace these with unique identifiers, if necessary. This can be as simple as a number from 1 - n (where n is your total sample size).</a:t>
            </a:r>
          </a:p>
          <a:p>
            <a:pPr lvl="0" indent="-257175" marL="257175">
              <a:buAutoNum type="arabicPeriod"/>
            </a:pPr>
            <a:r>
              <a:rPr/>
              <a:t>Create a data dictionary or codebook: A data dictionary is a simple document that describes the variables in your dataset, their definitions, units of measurement, and any coding schemes used, such as values for any categorised data e.g. gender (1 = female, 2 = male, 3 = prefer not to say).</a:t>
            </a:r>
          </a:p>
          <a:p>
            <a:pPr lvl="1" indent="0" marL="257175">
              <a:buNone/>
            </a:pPr>
            <a:r>
              <a:rPr/>
              <a:t>This will help others understand and use your data more effectively. Consider including the following information for each variable:</a:t>
            </a:r>
          </a:p>
          <a:p>
            <a:pPr lvl="1" indent="-257175" marL="514350">
              <a:buAutoNum type="alphaLcPeriod"/>
            </a:pPr>
            <a:r>
              <a:rPr/>
              <a:t>Variable name as it exists in your dataset</a:t>
            </a:r>
          </a:p>
          <a:p>
            <a:pPr lvl="1" indent="-257175" marL="514350">
              <a:buAutoNum type="alphaLcPeriod"/>
            </a:pPr>
            <a:r>
              <a:rPr/>
              <a:t>Variable description - what is the variable? Score on what measure of your Open Materials?</a:t>
            </a:r>
          </a:p>
          <a:p>
            <a:pPr lvl="1" indent="-257175" marL="514350">
              <a:buAutoNum type="alphaLcPeriod"/>
            </a:pPr>
            <a:r>
              <a:rPr/>
              <a:t>Data type (e.g., categorical, continuous, binary)</a:t>
            </a:r>
          </a:p>
          <a:p>
            <a:pPr lvl="1" indent="-257175" marL="514350">
              <a:buAutoNum type="alphaLcPeriod"/>
            </a:pPr>
            <a:r>
              <a:rPr/>
              <a:t>Units of measurement (if applicable, milliseconds, hours per day)</a:t>
            </a:r>
          </a:p>
          <a:p>
            <a:pPr lvl="1" indent="-257175" marL="514350">
              <a:buAutoNum type="alphaLcPeriod"/>
            </a:pPr>
            <a:r>
              <a:rPr/>
              <a:t>Consider count information, or summary information (mean, range etc)</a:t>
            </a:r>
          </a:p>
          <a:p>
            <a:pPr lvl="1" indent="-257175" marL="514350">
              <a:buAutoNum type="alphaLcPeriod"/>
            </a:pPr>
            <a:r>
              <a:rPr/>
              <a:t>Coding scheme (if applicable, 1 = strongly disagree, 2 = disagree etc.)</a:t>
            </a:r>
          </a:p>
          <a:p>
            <a:pPr lvl="0" indent="-257175" marL="257175">
              <a:buAutoNum type="arabicPeriod"/>
            </a:pPr>
            <a:r>
              <a:rPr/>
              <a:t>Information on any pre-processing you performed:</a:t>
            </a:r>
          </a:p>
          <a:p>
            <a:pPr lvl="1" indent="0" marL="257175">
              <a:buNone/>
            </a:pPr>
            <a:r>
              <a:rPr/>
              <a:t>What were your decision rules on missing data or participant exclusion? Your data set can be the original data set which includes data you later do not analyse, or the data set that had undergone pre-processing and had had all the missing values removed… in either case, I want to know the process involved, so that I will be able to do it if I try to replicate your analysis!</a:t>
            </a:r>
          </a:p>
          <a:p>
            <a:pPr lvl="0" indent="-257175" marL="257175">
              <a:buAutoNum type="arabicPeriod"/>
            </a:pPr>
            <a:r>
              <a:rPr/>
              <a:t>Choose a suitable format (or formats) for submission: In real research, you could host this on OSF.io or a similar data repository, but you are going to submit it as a supplementary file. Choose a format (or formats) that are usable. Ideally, I would like to be able to import your data directly, so it should be in a .csv, .xlsx, or .sav file, but Jamovi, R or equivalent is fine too.</a:t>
            </a:r>
          </a:p>
          <a:p>
            <a:pPr lvl="1" indent="0" marL="257175">
              <a:buNone/>
            </a:pPr>
            <a:r>
              <a:rPr/>
              <a:t>Any descriptive content (such as 3 or 4) could be in a pdf and submitted alongside the Mini-Dissertation (you can submit up to 5 files)</a:t>
            </a:r>
          </a:p>
          <a:p>
            <a:pPr lvl="0" indent="0" marL="0">
              <a:buNone/>
            </a:pPr>
            <a:r>
              <a:rPr/>
              <a:t>By following these guidelines, you will contribute to a more transparent and collaborative research environment in the field of psychology, ultimately promoting the advancement of scientific knowledge.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Some useful calculations in SPSS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Sometimes your data is not yet entirely ready for analysis and you need to calculate a value to make your data make sense or to permit further analysis. I shall present two useful calculations here.</a:t>
            </a:r>
          </a:p>
          <a:p>
            <a:pPr lvl="0" indent="0" marL="0">
              <a:buNone/>
            </a:pPr>
            <a:r>
              <a:rPr/>
              <a:t>It might be that you need to sum all the questions in a questionnaire to get a grand total. Or you need to find the average score on a group of questions or trials in an experiment.</a:t>
            </a:r>
          </a:p>
          <a:p>
            <a:pPr lvl="0" indent="0" marL="0">
              <a:buNone/>
            </a:pPr>
            <a:r>
              <a:rPr/>
              <a:t>I shall use that last example, </a:t>
            </a:r>
            <a:r>
              <a:rPr b="1"/>
              <a:t>calculating a mean score</a:t>
            </a:r>
            <a:r>
              <a:rPr/>
              <a:t> on a set of trials, to illustrate this functionality, but you can do lots of useful things the same way, simply by inserting variables in the SPSS dataset into a calculation.</a:t>
            </a:r>
          </a:p>
          <a:p>
            <a:pPr lvl="0" indent="0" marL="0">
              <a:buNone/>
            </a:pPr>
            <a:r>
              <a:rPr/>
              <a:t>Another thing that many of you may need to do is to perform a </a:t>
            </a:r>
            <a:r>
              <a:rPr b="1"/>
              <a:t>median split</a:t>
            </a:r>
            <a:r>
              <a:rPr/>
              <a:t> , where you take a continuous variable such as a score on a personality measure and ‘cut it in half’ so that 50% of your sample is considered low, and 50% is considered high.</a:t>
            </a:r>
          </a:p>
          <a:p>
            <a:pPr lvl="0" indent="0" marL="0">
              <a:buNone/>
            </a:pPr>
            <a:r>
              <a:rPr/>
              <a:t>So here’s an experiment that needs me to do both of these things.</a:t>
            </a:r>
          </a:p>
          <a:p>
            <a:pPr lvl="0" indent="0" marL="0">
              <a:buNone/>
            </a:pPr>
            <a:r>
              <a:rPr/>
              <a:t>It’s a 2x2 Mixed design experiment I ran recently, with 16 individuals in my dataset.</a:t>
            </a:r>
          </a:p>
          <a:p>
            <a:pPr lvl="0" indent="0" marL="0">
              <a:buNone/>
            </a:pPr>
            <a:r>
              <a:rPr/>
              <a:t>I have allocated each participant a unique ID number, and I have age and gender as demographic characteristics.</a:t>
            </a:r>
          </a:p>
          <a:p>
            <a:pPr lvl="0" indent="0" marL="0">
              <a:buNone/>
            </a:pPr>
            <a:r>
              <a:rPr/>
              <a:t>I have a variable to confirm their having given Informed Consent, and at this point I have already removed any identifying information, and so this is anonymous.</a:t>
            </a:r>
          </a:p>
          <a:p>
            <a:pPr lvl="0" indent="0" marL="0">
              <a:buNone/>
            </a:pPr>
            <a:r>
              <a:rPr/>
              <a:t>Participants completed a Psychopathy Questionnaire (The Triarchic Psychopathy Measure – TriPM) giving me a possible score of between 0 and 174 for each participant. I shall return to this measure when talking about SPSS Scoring Syntax and Syntax more generally.</a:t>
            </a:r>
          </a:p>
          <a:p>
            <a:pPr lvl="0" indent="0" marL="0">
              <a:buNone/>
            </a:pPr>
            <a:r>
              <a:rPr/>
              <a:t>They then took part in a decision-making task, where they responded to choices in 2 different scenarios. In one scenario they would be rewarded as part of a team, in another they would be rewarded individually. They each responded to two trials in each of the two conditions (within-subject IV with 2 levels - manipulation of reward type: team reward or individual reward).</a:t>
            </a:r>
          </a:p>
          <a:p>
            <a:pPr lvl="0" indent="0" marL="0">
              <a:buNone/>
            </a:pPr>
            <a:r>
              <a:rPr/>
              <a:t>Reaction Time was recorded for each trial to indicate how quickly the participant made the decision.</a:t>
            </a:r>
          </a:p>
          <a:p>
            <a:pPr lvl="0" indent="0" marL="0">
              <a:buNone/>
            </a:pPr>
            <a:r>
              <a:rPr/>
              <a:t>Below is a snapshot of the Variable View and Data View. You’ll see that I need to complete the Median Split variable, and the two mean scores variables at the right hand side.</a:t>
            </a:r>
          </a:p>
          <a:p>
            <a:pPr lvl="0" indent="0" marL="0">
              <a:buNone/>
            </a:pPr>
            <a:r>
              <a:rPr/>
              <a:t>Variable View.</a:t>
            </a:r>
          </a:p>
        </p:txBody>
      </p:sp>
      <p:pic>
        <p:nvPicPr>
          <p:cNvPr descr="images/image-530148639.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Data View with numeric values (e.g. gender 1,2,3)</a:t>
            </a:r>
          </a:p>
        </p:txBody>
      </p:sp>
      <p:pic>
        <p:nvPicPr>
          <p:cNvPr descr="images/image-452186581.png" id="0" name="Picture 1"/>
          <p:cNvPicPr>
            <a:picLocks noGrp="1" noChangeAspect="1"/>
          </p:cNvPicPr>
          <p:nvPr/>
        </p:nvPicPr>
        <p:blipFill>
          <a:blip r:embed="rId2"/>
          <a:stretch>
            <a:fillRect/>
          </a:stretch>
        </p:blipFill>
        <p:spPr bwMode="auto">
          <a:xfrm>
            <a:off x="5181600" y="2387600"/>
            <a:ext cx="6172200" cy="2057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Data View with value labels (using the value labels button above) (see gender)</a:t>
            </a:r>
          </a:p>
        </p:txBody>
      </p:sp>
      <p:pic>
        <p:nvPicPr>
          <p:cNvPr descr="images/image-1264672667.png" id="0" name="Picture 1"/>
          <p:cNvPicPr>
            <a:picLocks noGrp="1" noChangeAspect="1"/>
          </p:cNvPicPr>
          <p:nvPr/>
        </p:nvPicPr>
        <p:blipFill>
          <a:blip r:embed="rId2"/>
          <a:stretch>
            <a:fillRect/>
          </a:stretch>
        </p:blipFill>
        <p:spPr bwMode="auto">
          <a:xfrm>
            <a:off x="5181600" y="2387600"/>
            <a:ext cx="6172200" cy="20447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Performing a Median Split in SPSS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Performing a median split allows you to categorise participants into discreet groups based on a continuous variable. You turn a continuous variable into a dichotomous variable (low &amp; high, for example). The median is used because it is the number at which point 50% of values lie above, and 50% lie below. This means that usually, you get a nice equal sample size in both groups.</a:t>
            </a:r>
          </a:p>
          <a:p>
            <a:pPr lvl="0" indent="0" marL="0">
              <a:buNone/>
            </a:pPr>
            <a:r>
              <a:rPr/>
              <a:t>The median split procedure is sometimes better than using a cut off score or threshold, as a median split uses the data that you have in hand, and doesn’t assume anything about the sample of scores that you have.</a:t>
            </a:r>
          </a:p>
          <a:p>
            <a:pPr lvl="0" indent="0" marL="0">
              <a:buNone/>
            </a:pPr>
            <a:r>
              <a:rPr/>
              <a:t>I want to categorise my 16 participants into ‘LowPsychopathy’ and ‘HighPsychopathy’ groups of equal size (hopefully) using a </a:t>
            </a:r>
            <a:r>
              <a:rPr b="1"/>
              <a:t>median split</a:t>
            </a:r>
            <a:r>
              <a:rPr/>
              <a:t> procedure (essentially turning this into a quasi-experimental between-group IV with 2 levels).</a:t>
            </a:r>
          </a:p>
          <a:p>
            <a:pPr lvl="0" indent="0" marL="0">
              <a:buNone/>
            </a:pPr>
            <a:r>
              <a:rPr/>
              <a:t>I could just work out the median with descriptive statistics, and then by hand label each person as lower than the median or higher than the median. With 16 participants, it might be quicker to do it that way, but with more it would be very dull indeed and I’d probably still get mixed up and make a mistake. So, I want to find a way to do it automatically and accurately.</a:t>
            </a:r>
          </a:p>
          <a:p>
            <a:pPr lvl="0" indent="0" marL="0">
              <a:buNone/>
            </a:pPr>
            <a:r>
              <a:rPr/>
              <a:t>Here is the step-by-step procedure.</a:t>
            </a:r>
          </a:p>
          <a:p>
            <a:pPr lvl="0" indent="0" marL="0">
              <a:buNone/>
            </a:pPr>
            <a:r>
              <a:rPr/>
              <a:t>Go to the </a:t>
            </a:r>
            <a:r>
              <a:rPr b="1">
                <a:latin typeface="Courier"/>
              </a:rPr>
              <a:t>Transform</a:t>
            </a:r>
            <a:r>
              <a:rPr/>
              <a:t> menu and select </a:t>
            </a:r>
            <a:r>
              <a:rPr b="1">
                <a:latin typeface="Courier"/>
              </a:rPr>
              <a:t>Visual Binning</a:t>
            </a:r>
          </a:p>
        </p:txBody>
      </p:sp>
      <p:pic>
        <p:nvPicPr>
          <p:cNvPr descr="images/image-13544354.png" id="0" name="Picture 1"/>
          <p:cNvPicPr>
            <a:picLocks noGrp="1" noChangeAspect="1"/>
          </p:cNvPicPr>
          <p:nvPr/>
        </p:nvPicPr>
        <p:blipFill>
          <a:blip r:embed="rId2"/>
          <a:stretch>
            <a:fillRect/>
          </a:stretch>
        </p:blipFill>
        <p:spPr bwMode="auto">
          <a:xfrm>
            <a:off x="6616700" y="977900"/>
            <a:ext cx="3302000" cy="4864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Simply put, this allows you to put participants into ‘bins’ based on a set of rules you make.</a:t>
            </a:r>
          </a:p>
          <a:p>
            <a:pPr lvl="0" indent="0" marL="0">
              <a:buNone/>
            </a:pPr>
            <a:r>
              <a:rPr/>
              <a:t>Select the variable you are going to use to divide people up. In this case, I choose the total score for my TriPM Psychopathy measure (</a:t>
            </a:r>
            <a:r>
              <a:rPr>
                <a:latin typeface="Courier"/>
              </a:rPr>
              <a:t>TotalScoreTriPm</a:t>
            </a:r>
            <a:r>
              <a:rPr/>
              <a:t>), move it into the </a:t>
            </a:r>
            <a:r>
              <a:rPr b="1">
                <a:latin typeface="Courier"/>
              </a:rPr>
              <a:t>Variables to Bin</a:t>
            </a:r>
            <a:r>
              <a:rPr/>
              <a:t> field and click </a:t>
            </a:r>
            <a:r>
              <a:rPr b="1">
                <a:latin typeface="Courier"/>
              </a:rPr>
              <a:t>continue</a:t>
            </a:r>
            <a:r>
              <a:rPr/>
              <a:t>.</a:t>
            </a:r>
          </a:p>
        </p:txBody>
      </p:sp>
      <p:pic>
        <p:nvPicPr>
          <p:cNvPr descr="images/image-1092678164.png" id="0" name="Picture 1"/>
          <p:cNvPicPr>
            <a:picLocks noGrp="1" noChangeAspect="1"/>
          </p:cNvPicPr>
          <p:nvPr/>
        </p:nvPicPr>
        <p:blipFill>
          <a:blip r:embed="rId2"/>
          <a:stretch>
            <a:fillRect/>
          </a:stretch>
        </p:blipFill>
        <p:spPr bwMode="auto">
          <a:xfrm>
            <a:off x="5181600" y="1536700"/>
            <a:ext cx="6172200" cy="3759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I’m then presented with this view of the distribution of the data.</a:t>
            </a:r>
          </a:p>
        </p:txBody>
      </p:sp>
      <p:pic>
        <p:nvPicPr>
          <p:cNvPr descr="images/image-886603242.png" id="0" name="Picture 1"/>
          <p:cNvPicPr>
            <a:picLocks noGrp="1" noChangeAspect="1"/>
          </p:cNvPicPr>
          <p:nvPr/>
        </p:nvPicPr>
        <p:blipFill>
          <a:blip r:embed="rId2"/>
          <a:stretch>
            <a:fillRect/>
          </a:stretch>
        </p:blipFill>
        <p:spPr bwMode="auto">
          <a:xfrm>
            <a:off x="5181600" y="1473200"/>
            <a:ext cx="6172200" cy="38735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 we want to find the median, or the point at which we cut the data in half. We click the </a:t>
            </a:r>
            <a:r>
              <a:rPr b="1">
                <a:latin typeface="Courier"/>
              </a:rPr>
              <a:t>Make Cutpoints</a:t>
            </a:r>
            <a:r>
              <a:rPr/>
              <a:t> button.</a:t>
            </a:r>
          </a:p>
          <a:p>
            <a:pPr lvl="0" indent="0" marL="0">
              <a:buNone/>
            </a:pPr>
            <a:r>
              <a:rPr/>
              <a:t>In the section marked </a:t>
            </a:r>
            <a:r>
              <a:rPr b="1">
                <a:latin typeface="Courier"/>
              </a:rPr>
              <a:t>Equal percentiles based on scanned</a:t>
            </a:r>
            <a:r>
              <a:rPr>
                <a:latin typeface="Courier"/>
              </a:rPr>
              <a:t>cases</a:t>
            </a:r>
            <a:r>
              <a:rPr/>
              <a:t> </a:t>
            </a:r>
            <a:r>
              <a:rPr b="1"/>
              <a:t>we input 1 in the</a:t>
            </a:r>
            <a:r>
              <a:rPr/>
              <a:t> </a:t>
            </a:r>
            <a:r>
              <a:rPr>
                <a:latin typeface="Courier"/>
              </a:rPr>
              <a:t>number of cutpoints</a:t>
            </a:r>
            <a:r>
              <a:rPr/>
              <a:t> </a:t>
            </a:r>
            <a:r>
              <a:rPr b="1"/>
              <a:t>box and it automagically fills</a:t>
            </a:r>
            <a:r>
              <a:rPr/>
              <a:t> 50% </a:t>
            </a:r>
            <a:r>
              <a:rPr b="1"/>
              <a:t>in the</a:t>
            </a:r>
            <a:r>
              <a:rPr/>
              <a:t> width </a:t>
            </a:r>
            <a:r>
              <a:rPr b="1"/>
              <a:t>box. Click</a:t>
            </a:r>
            <a:r>
              <a:rPr/>
              <a:t> </a:t>
            </a:r>
            <a:r>
              <a:rPr>
                <a:latin typeface="Courier"/>
              </a:rPr>
              <a:t>Apply</a:t>
            </a:r>
          </a:p>
        </p:txBody>
      </p:sp>
      <p:pic>
        <p:nvPicPr>
          <p:cNvPr descr="images/image-1289870961.png" id="0" name="Picture 1"/>
          <p:cNvPicPr>
            <a:picLocks noGrp="1" noChangeAspect="1"/>
          </p:cNvPicPr>
          <p:nvPr/>
        </p:nvPicPr>
        <p:blipFill>
          <a:blip r:embed="rId2"/>
          <a:stretch>
            <a:fillRect/>
          </a:stretch>
        </p:blipFill>
        <p:spPr bwMode="auto">
          <a:xfrm>
            <a:off x="5981700" y="977900"/>
            <a:ext cx="4584700" cy="48641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Think about that. We asked SPSS to cut our variable into equal groups based on observed data with a single chop! It could only ever be at the Median! It’s a funny set of commands, but makes sense, right?</a:t>
            </a:r>
          </a:p>
          <a:p>
            <a:pPr lvl="0" indent="0" marL="0">
              <a:buNone/>
            </a:pPr>
            <a:r>
              <a:rPr/>
              <a:t>If we asked for 2 cutpoints, it would give Low, Medium and High groups cut at 33.33% and 66.66%. Two cuts with equal numbers on each side = 3 groups – a tertile split or trichotomized variable. But I digress.</a:t>
            </a:r>
          </a:p>
          <a:p>
            <a:pPr lvl="0" indent="0" marL="0">
              <a:buNone/>
            </a:pPr>
            <a:r>
              <a:rPr/>
              <a:t>Now just label your new variable in the </a:t>
            </a:r>
            <a:r>
              <a:rPr b="1">
                <a:latin typeface="Courier"/>
              </a:rPr>
              <a:t>Binned Variable</a:t>
            </a:r>
            <a:r>
              <a:rPr/>
              <a:t> box and label the values.</a:t>
            </a:r>
          </a:p>
          <a:p>
            <a:pPr lvl="0" indent="0" marL="0">
              <a:buNone/>
            </a:pPr>
            <a:r>
              <a:rPr/>
              <a:t>You’ll notice that for the data I used, the value is up to and including 54 as low and anything over 54 is considered high. Bearing in mind the scale goes up to 174, and cutoff are usually much higher than 54, the median split is better for my data than that cutoff. There wouldn’t be ANYBODY in the high group.</a:t>
            </a:r>
          </a:p>
        </p:txBody>
      </p:sp>
      <p:pic>
        <p:nvPicPr>
          <p:cNvPr descr="images/image-1118506612.png" id="0" name="Picture 1"/>
          <p:cNvPicPr>
            <a:picLocks noGrp="1" noChangeAspect="1"/>
          </p:cNvPicPr>
          <p:nvPr/>
        </p:nvPicPr>
        <p:blipFill>
          <a:blip r:embed="rId2"/>
          <a:stretch>
            <a:fillRect/>
          </a:stretch>
        </p:blipFill>
        <p:spPr bwMode="auto">
          <a:xfrm>
            <a:off x="5181600" y="1498600"/>
            <a:ext cx="6172200" cy="3835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When you click on </a:t>
            </a:r>
            <a:r>
              <a:rPr>
                <a:latin typeface="Courier"/>
              </a:rPr>
              <a:t>OK</a:t>
            </a:r>
            <a:r>
              <a:rPr/>
              <a:t>, it pops a new variable at the end of the data set with the information you need (highlighted in blue below). From here, I would move that variable to it’s rightful place in my dataset, or copy and paste the values into the relevant column if I had already set it up. Alternatively, I could have given it exactly the same name in the </a:t>
            </a:r>
            <a:r>
              <a:rPr b="1">
                <a:latin typeface="Courier"/>
              </a:rPr>
              <a:t>Binned Variable</a:t>
            </a:r>
            <a:r>
              <a:rPr/>
              <a:t> label setting and it would have replaced the empty cells. But I wanted you to see that new variables usually pop to the far end of the data set.</a:t>
            </a:r>
          </a:p>
        </p:txBody>
      </p:sp>
      <p:pic>
        <p:nvPicPr>
          <p:cNvPr descr="images/image-1710620886.png" id="0" name="Picture 1"/>
          <p:cNvPicPr>
            <a:picLocks noGrp="1" noChangeAspect="1"/>
          </p:cNvPicPr>
          <p:nvPr/>
        </p:nvPicPr>
        <p:blipFill>
          <a:blip r:embed="rId2"/>
          <a:stretch>
            <a:fillRect/>
          </a:stretch>
        </p:blipFill>
        <p:spPr bwMode="auto">
          <a:xfrm>
            <a:off x="5181600" y="2540000"/>
            <a:ext cx="6172200" cy="17526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Calculating a mean score variable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Now to calculate the mean score across a series of variables. In this instance, I want to calculate the mean response time for decisions in the two individual reward trials, so that for each participant I have a mean response time across all trials of that type.</a:t>
            </a:r>
          </a:p>
        </p:txBody>
      </p:sp>
      <p:pic>
        <p:nvPicPr>
          <p:cNvPr descr="images/image-379338339.png" id="0" name="Picture 1"/>
          <p:cNvPicPr>
            <a:picLocks noGrp="1" noChangeAspect="1"/>
          </p:cNvPicPr>
          <p:nvPr/>
        </p:nvPicPr>
        <p:blipFill>
          <a:blip r:embed="rId2"/>
          <a:stretch>
            <a:fillRect/>
          </a:stretch>
        </p:blipFill>
        <p:spPr bwMode="auto">
          <a:xfrm>
            <a:off x="6642100" y="977900"/>
            <a:ext cx="32385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14 - Getting set up to run your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Goals and outcomes of this week:</a:t>
            </a:r>
          </a:p>
          <a:p>
            <a:pPr lvl="0"/>
            <a:r>
              <a:rPr/>
              <a:t>A quick review of the SPSS Data editor window and some useful menu options</a:t>
            </a:r>
          </a:p>
          <a:p>
            <a:pPr lvl="0"/>
            <a:r>
              <a:rPr/>
              <a:t>Inputting data into SPSS for your specific ANOVA design</a:t>
            </a:r>
          </a:p>
          <a:p>
            <a:pPr lvl="1"/>
            <a:r>
              <a:rPr>
                <a:hlinkClick r:id="rId2" action="ppaction://hlinksldjump"/>
              </a:rPr>
              <a:t>2x2 Independent (between-groups) ANOVA</a:t>
            </a:r>
          </a:p>
          <a:p>
            <a:pPr lvl="1"/>
            <a:r>
              <a:rPr>
                <a:hlinkClick r:id="rId3" action="ppaction://hlinksldjump"/>
              </a:rPr>
              <a:t>2x2 Repeated measures ANOVA</a:t>
            </a:r>
          </a:p>
          <a:p>
            <a:pPr lvl="1"/>
            <a:r>
              <a:rPr>
                <a:hlinkClick r:id="rId4" action="ppaction://hlinksldjump"/>
              </a:rPr>
              <a:t>2x2 Mixed ANOVA</a:t>
            </a:r>
          </a:p>
          <a:p>
            <a:pPr lvl="0"/>
            <a:r>
              <a:rPr/>
              <a:t>Some useful calculations in SPSS</a:t>
            </a:r>
          </a:p>
          <a:p>
            <a:pPr lvl="1"/>
            <a:r>
              <a:rPr>
                <a:hlinkClick r:id="rId5" action="ppaction://hlinksldjump"/>
              </a:rPr>
              <a:t>Performing a Median Split in SPSS</a:t>
            </a:r>
          </a:p>
          <a:p>
            <a:pPr lvl="1"/>
            <a:r>
              <a:rPr>
                <a:hlinkClick r:id="rId6" action="ppaction://hlinksldjump"/>
              </a:rPr>
              <a:t>Calculating a mean score variable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From the </a:t>
            </a:r>
            <a:r>
              <a:rPr b="1">
                <a:latin typeface="Courier"/>
              </a:rPr>
              <a:t>Transform</a:t>
            </a:r>
            <a:r>
              <a:rPr/>
              <a:t> menu, you want to select </a:t>
            </a:r>
            <a:r>
              <a:rPr b="1">
                <a:latin typeface="Courier"/>
              </a:rPr>
              <a:t>Compute Variable</a:t>
            </a:r>
            <a:r>
              <a:rPr/>
              <a:t> and the following window will open up.</a:t>
            </a:r>
          </a:p>
          <a:p>
            <a:pPr lvl="0" indent="0" marL="0">
              <a:buNone/>
            </a:pPr>
            <a:r>
              <a:rPr/>
              <a:t>Firstly, in </a:t>
            </a:r>
            <a:r>
              <a:rPr b="1">
                <a:latin typeface="Courier"/>
              </a:rPr>
              <a:t>Target Variabl</a:t>
            </a:r>
            <a:r>
              <a:rPr b="1"/>
              <a:t>e</a:t>
            </a:r>
            <a:r>
              <a:rPr/>
              <a:t> type in the name of the variable you want to calculate. I’ve chosen ‘</a:t>
            </a:r>
            <a:r>
              <a:rPr>
                <a:latin typeface="Courier"/>
              </a:rPr>
              <a:t>Mean_IndividualReward</a:t>
            </a:r>
            <a:r>
              <a:rPr/>
              <a:t>’.</a:t>
            </a:r>
          </a:p>
          <a:p>
            <a:pPr lvl="0" indent="0" marL="0">
              <a:buNone/>
            </a:pPr>
            <a:r>
              <a:rPr/>
              <a:t>Then double click </a:t>
            </a:r>
            <a:r>
              <a:rPr b="1">
                <a:latin typeface="Courier"/>
              </a:rPr>
              <a:t>All</a:t>
            </a:r>
            <a:r>
              <a:rPr/>
              <a:t> in the </a:t>
            </a:r>
            <a:r>
              <a:rPr b="1">
                <a:latin typeface="Courier"/>
              </a:rPr>
              <a:t>Function group</a:t>
            </a:r>
            <a:r>
              <a:rPr b="1"/>
              <a:t>:</a:t>
            </a:r>
            <a:r>
              <a:rPr/>
              <a:t> dropdown to see all the calculations you could use. Scroll down to </a:t>
            </a:r>
            <a:r>
              <a:rPr b="1">
                <a:latin typeface="Courier"/>
              </a:rPr>
              <a:t>Mean</a:t>
            </a:r>
            <a:r>
              <a:rPr/>
              <a:t> in the </a:t>
            </a:r>
            <a:r>
              <a:rPr b="1">
                <a:latin typeface="Courier"/>
              </a:rPr>
              <a:t>Functions and Special Variables</a:t>
            </a:r>
            <a:r>
              <a:rPr/>
              <a:t> dropdown. Have a look at some of the other options. You can see </a:t>
            </a:r>
            <a:r>
              <a:rPr b="1">
                <a:latin typeface="Courier"/>
              </a:rPr>
              <a:t>Sum</a:t>
            </a:r>
            <a:r>
              <a:rPr/>
              <a:t> and </a:t>
            </a:r>
            <a:r>
              <a:rPr b="1">
                <a:latin typeface="Courier"/>
              </a:rPr>
              <a:t>Sqrt</a:t>
            </a:r>
            <a:r>
              <a:rPr/>
              <a:t> for example, which is a calculated sum total and square root, respectively.</a:t>
            </a:r>
          </a:p>
        </p:txBody>
      </p:sp>
      <p:pic>
        <p:nvPicPr>
          <p:cNvPr descr="images/image-1431336267.png" id="0" name="Picture 1"/>
          <p:cNvPicPr>
            <a:picLocks noGrp="1" noChangeAspect="1"/>
          </p:cNvPicPr>
          <p:nvPr/>
        </p:nvPicPr>
        <p:blipFill>
          <a:blip r:embed="rId2"/>
          <a:stretch>
            <a:fillRect/>
          </a:stretch>
        </p:blipFill>
        <p:spPr bwMode="auto">
          <a:xfrm>
            <a:off x="5181600" y="1028700"/>
            <a:ext cx="6172200" cy="47625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Using the </a:t>
            </a:r>
            <a:r>
              <a:rPr b="1"/>
              <a:t>little blue arrow</a:t>
            </a:r>
            <a:r>
              <a:rPr/>
              <a:t> pointing upwards, put </a:t>
            </a:r>
            <a:r>
              <a:rPr b="1">
                <a:latin typeface="Courier"/>
              </a:rPr>
              <a:t>Mean</a:t>
            </a:r>
            <a:r>
              <a:rPr/>
              <a:t> into the </a:t>
            </a:r>
            <a:r>
              <a:rPr b="1">
                <a:latin typeface="Courier"/>
              </a:rPr>
              <a:t>Numeric Expression</a:t>
            </a:r>
            <a:r>
              <a:rPr/>
              <a:t> box. This is where you put in a simple formula to tell SPSS how to calculate the new variable. You can use this just like a calculator, and insert a variable then + then another variable using the calculator keyboard. It’s super easy.</a:t>
            </a:r>
          </a:p>
        </p:txBody>
      </p:sp>
      <p:pic>
        <p:nvPicPr>
          <p:cNvPr descr="images/image-1958330990.png" id="0" name="Picture 1"/>
          <p:cNvPicPr>
            <a:picLocks noGrp="1" noChangeAspect="1"/>
          </p:cNvPicPr>
          <p:nvPr/>
        </p:nvPicPr>
        <p:blipFill>
          <a:blip r:embed="rId2"/>
          <a:stretch>
            <a:fillRect/>
          </a:stretch>
        </p:blipFill>
        <p:spPr bwMode="auto">
          <a:xfrm>
            <a:off x="5181600" y="1041400"/>
            <a:ext cx="6172200" cy="47371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should look like the window above, and quite simply, you replace the ‘</a:t>
            </a:r>
            <a:r>
              <a:rPr>
                <a:latin typeface="Courier"/>
              </a:rPr>
              <a:t>?</a:t>
            </a:r>
            <a:r>
              <a:rPr/>
              <a:t>’ with the variables you want to use from the left hand column. So, you can double click on the variables in the left hand column to send them up to the </a:t>
            </a:r>
            <a:r>
              <a:rPr b="1">
                <a:latin typeface="Courier"/>
              </a:rPr>
              <a:t>Numeric Expression</a:t>
            </a:r>
            <a:r>
              <a:rPr/>
              <a:t> box and separate them with commas.</a:t>
            </a:r>
          </a:p>
        </p:txBody>
      </p:sp>
      <p:pic>
        <p:nvPicPr>
          <p:cNvPr descr="images/image-1943639971.png" id="0" name="Picture 1"/>
          <p:cNvPicPr>
            <a:picLocks noGrp="1" noChangeAspect="1"/>
          </p:cNvPicPr>
          <p:nvPr/>
        </p:nvPicPr>
        <p:blipFill>
          <a:blip r:embed="rId2"/>
          <a:stretch>
            <a:fillRect/>
          </a:stretch>
        </p:blipFill>
        <p:spPr bwMode="auto">
          <a:xfrm>
            <a:off x="5181600" y="1028700"/>
            <a:ext cx="6172200" cy="47498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mage-1786701273.png" id="0" name="Picture 1"/>
          <p:cNvPicPr>
            <a:picLocks noGrp="1" noChangeAspect="1"/>
          </p:cNvPicPr>
          <p:nvPr/>
        </p:nvPicPr>
        <p:blipFill>
          <a:blip r:embed="rId2"/>
          <a:stretch>
            <a:fillRect/>
          </a:stretch>
        </p:blipFill>
        <p:spPr bwMode="auto">
          <a:xfrm>
            <a:off x="3302000" y="1816100"/>
            <a:ext cx="5588000" cy="43434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see I have calculated the mean of 2 trials, but you can do this for any number of variables. This is a useful tool and works like excel formulae. It will then just pop a new column at the end of your dataset with the relevant output of the calculation.</a:t>
            </a:r>
          </a:p>
        </p:txBody>
      </p:sp>
      <p:pic>
        <p:nvPicPr>
          <p:cNvPr descr="images/image-431115263.png" id="0" name="Picture 1"/>
          <p:cNvPicPr>
            <a:picLocks noGrp="1" noChangeAspect="1"/>
          </p:cNvPicPr>
          <p:nvPr/>
        </p:nvPicPr>
        <p:blipFill>
          <a:blip r:embed="rId2"/>
          <a:stretch>
            <a:fillRect/>
          </a:stretch>
        </p:blipFill>
        <p:spPr bwMode="auto">
          <a:xfrm>
            <a:off x="7594600" y="977900"/>
            <a:ext cx="1346200" cy="48641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remember that if you want to perform other calculations, you can find excellent help on the internet. Don’t be afraid of trying things out and exploring the features of SPSS. It is confusing at times, but once you understand what it is trying to do, you’ll find that it is very clever and can save you time.</a:t>
            </a:r>
          </a:p>
          <a:p>
            <a:pPr lvl="0" indent="0" marL="1270000">
              <a:buNone/>
            </a:pPr>
            <a:r>
              <a:rPr sz="2000" b="1"/>
              <a:t>Warning</a:t>
            </a:r>
          </a:p>
          <a:p>
            <a:pPr lvl="0" indent="0" marL="1270000">
              <a:buNone/>
            </a:pPr>
            <a:r>
              <a:rPr sz="2000" b="1"/>
              <a:t>NOW SAVE YOUR DATA! AND STORE IT IN THE CLOUD!</a:t>
            </a:r>
          </a:p>
          <a:p>
            <a:pPr lvl="0" indent="0" marL="1270000">
              <a:buNone/>
            </a:pPr>
            <a:r>
              <a:rPr sz="2000"/>
              <a:t>You do NOT want to have to redo things because your computer crashes!</a:t>
            </a:r>
          </a:p>
          <a:p>
            <a:pPr lvl="0" indent="0" marL="0">
              <a:buNone/>
            </a:pPr>
            <a:r>
              <a:rPr/>
              <a:t>Well done and stay awesome!!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Analysing your data starts here… with good set up!</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know that you have used SPSS plenty already, but it is normally the case that you’ve only worked on downloaded pre-existing data sets, or followed step-by-step guides as a class. This time, these are YOUR data, of which you should be proud! Nobody has ever seen these data before.</a:t>
            </a:r>
          </a:p>
          <a:p>
            <a:pPr lvl="0" indent="0" marL="0">
              <a:buNone/>
            </a:pPr>
            <a:r>
              <a:rPr>
                <a:hlinkClick r:id="rId2"/>
              </a:rPr>
              <a:t>Examples of the 3 flavours of dataset can be found on the VLE.</a:t>
            </a:r>
          </a:p>
          <a:p>
            <a:pPr lvl="0" indent="0" marL="0">
              <a:buNone/>
            </a:pPr>
            <a:r>
              <a:rPr/>
              <a:t>For your Mini-Dissertations you are going through all the stages of a research project, from idea origination, through to the final presentation of the report. One of the parts that often (unnecessarily) causes anxiety is the analysis. Don’t let it! You’ll get lots of help in the labs after Reading Week!</a:t>
            </a:r>
          </a:p>
          <a:p>
            <a:pPr lvl="0" indent="0" marL="0">
              <a:buNone/>
            </a:pPr>
            <a:r>
              <a:rPr/>
              <a:t>It is important that you go about the process of data preparation and analysis methodically and with care. You’ve worked hard to generate these data, give them the attention they deserve. And at the end of the process… you get to see what happened in your experiment.</a:t>
            </a:r>
          </a:p>
          <a:p>
            <a:pPr lvl="0" indent="0" marL="0">
              <a:buNone/>
            </a:pPr>
            <a:r>
              <a:rPr/>
              <a:t>This worksheet will offer you tools to start off well. I don’t doubt that you will have an occasional mishap, but that is how we learn and improve. And I still google things sometimes!</a:t>
            </a:r>
          </a:p>
          <a:p>
            <a:pPr lvl="0" indent="0" marL="0">
              <a:buNone/>
            </a:pPr>
            <a:r>
              <a:rPr/>
              <a:t>Remember, the mini-dissertation is carefully constrained to a 2x2 design, but by using this as a case-study, we can equip you with all the skills necessary for something more exotic next year.</a:t>
            </a:r>
          </a:p>
          <a:p>
            <a:pPr lvl="0" indent="0" marL="0">
              <a:buNone/>
            </a:pPr>
            <a:r>
              <a:rPr/>
              <a:t>When you open SPSS, you’ll see the familiar Data Editor screen. Let me point a few things out.</a:t>
            </a:r>
          </a:p>
        </p:txBody>
      </p:sp>
      <p:pic>
        <p:nvPicPr>
          <p:cNvPr descr="images/image-416753022.png" id="0" name="Picture 1"/>
          <p:cNvPicPr>
            <a:picLocks noGrp="1" noChangeAspect="1"/>
          </p:cNvPicPr>
          <p:nvPr/>
        </p:nvPicPr>
        <p:blipFill>
          <a:blip r:embed="rId3"/>
          <a:stretch>
            <a:fillRect/>
          </a:stretch>
        </p:blipFill>
        <p:spPr bwMode="auto">
          <a:xfrm>
            <a:off x="5181600" y="1054100"/>
            <a:ext cx="6172200" cy="4724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mage-1643419274.png" id="0" name="Picture 1"/>
          <p:cNvPicPr>
            <a:picLocks noGrp="1" noChangeAspect="1"/>
          </p:cNvPicPr>
          <p:nvPr/>
        </p:nvPicPr>
        <p:blipFill>
          <a:blip r:embed="rId2"/>
          <a:stretch>
            <a:fillRect/>
          </a:stretch>
        </p:blipFill>
        <p:spPr bwMode="auto">
          <a:xfrm>
            <a:off x="3632200" y="1816100"/>
            <a:ext cx="49403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Open data document. This is where you can navigate to open your data set. Obvious, I know.</a:t>
            </a:r>
          </a:p>
        </p:txBody>
      </p:sp>
      <p:pic>
        <p:nvPicPr>
          <p:cNvPr descr="images/image-1272547429.png" id="0" name="Picture 1"/>
          <p:cNvPicPr>
            <a:picLocks noGrp="1" noChangeAspect="1"/>
          </p:cNvPicPr>
          <p:nvPr/>
        </p:nvPicPr>
        <p:blipFill>
          <a:blip r:embed="rId2"/>
          <a:stretch>
            <a:fillRect/>
          </a:stretch>
        </p:blipFill>
        <p:spPr bwMode="auto">
          <a:xfrm>
            <a:off x="5943600" y="977900"/>
            <a:ext cx="4648200" cy="4864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This button saves your data set. Use this regularly. And save your data set in the cloud. You do not want to have to redo data preparation. And use version control. If you spend time on a data set and reach the end of a session, save it with the date and start the next session with a copy. I dearly hope you listen to this, and don’t learn the hard way.</a:t>
            </a:r>
          </a:p>
        </p:txBody>
      </p:sp>
      <p:pic>
        <p:nvPicPr>
          <p:cNvPr descr="images/image-1667930257.png" id="0" name="Picture 1"/>
          <p:cNvPicPr>
            <a:picLocks noGrp="1" noChangeAspect="1"/>
          </p:cNvPicPr>
          <p:nvPr/>
        </p:nvPicPr>
        <p:blipFill>
          <a:blip r:embed="rId2"/>
          <a:stretch>
            <a:fillRect/>
          </a:stretch>
        </p:blipFill>
        <p:spPr bwMode="auto">
          <a:xfrm>
            <a:off x="5283200" y="977900"/>
            <a:ext cx="5969000" cy="4864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Recently used dialogues. Allows you to pick from a dropdown menu of operations you have performed previously. Most people don’t get to know this button exists and spend hours clicking through the menus. Using this button is the easiest way to do what you did last time, but make a slight modification (e.g. you forgot to select something).</a:t>
            </a:r>
          </a:p>
        </p:txBody>
      </p:sp>
      <p:pic>
        <p:nvPicPr>
          <p:cNvPr descr="images/image-241978957.png" id="0" name="Picture 1"/>
          <p:cNvPicPr>
            <a:picLocks noGrp="1" noChangeAspect="1"/>
          </p:cNvPicPr>
          <p:nvPr/>
        </p:nvPicPr>
        <p:blipFill>
          <a:blip r:embed="rId2"/>
          <a:stretch>
            <a:fillRect/>
          </a:stretch>
        </p:blipFill>
        <p:spPr bwMode="auto">
          <a:xfrm>
            <a:off x="5181600" y="1943100"/>
            <a:ext cx="6172200" cy="2946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2024-02-18T22:58:25Z</dcterms:created>
  <dcterms:modified xsi:type="dcterms:W3CDTF">2024-02-18T22:58:25Z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30,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03 - Open Data</vt:lpwstr>
  </property>
  <property fmtid="{D5CDD505-2E9C-101B-9397-08002B2CF9AE}" pid="19" name="toc-title">
    <vt:lpwstr>Table of contents</vt:lpwstr>
  </property>
</Properties>
</file>