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1" Type="http://schemas.openxmlformats.org/officeDocument/2006/relationships/slideMaster" Target="slideMasters/slideMaster1.xml" /><Relationship Id="rId30" Type="http://schemas.openxmlformats.org/officeDocument/2006/relationships/theme" Target="theme/theme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26.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11:  Kickoff Term 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Filling the toolbox</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Ask a specific question – and answer it.</a:t>
            </a:r>
          </a:p>
          <a:p>
            <a:pPr lvl="0"/>
            <a:r>
              <a:rPr/>
              <a:t>Intro, body, conclusion structure.</a:t>
            </a:r>
          </a:p>
          <a:p>
            <a:pPr lvl="0"/>
            <a:r>
              <a:rPr/>
              <a:t>Reflect on the topic and give your own opinion as to the answer!</a:t>
            </a:r>
          </a:p>
          <a:p>
            <a:pPr lvl="0"/>
            <a:r>
              <a:rPr/>
              <a:t>Present a journey in your learning or appreciation of the topic</a:t>
            </a:r>
          </a:p>
          <a:p>
            <a:pPr lvl="0"/>
            <a:r>
              <a:rPr/>
              <a:t>Ensure your answer is argued using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2 should focus on at least one of the OTHER topics covered in the course.</a:t>
            </a:r>
          </a:p>
          <a:p>
            <a:pPr lvl="0"/>
            <a:r>
              <a:rPr/>
              <a:t>This answer should focus on a primary reading and then any further reading you have done (strongly encouraged).</a:t>
            </a:r>
          </a:p>
          <a:p>
            <a:pPr lvl="0"/>
            <a:r>
              <a:rPr/>
              <a:t>You must identify that primary reading explicitly in the essay itself.</a:t>
            </a:r>
          </a:p>
          <a:p>
            <a:pPr lvl="0"/>
            <a:r>
              <a:rPr/>
              <a:t>You should not simply restate what the authors thought or found, but rather briefly summarise and build</a:t>
            </a:r>
          </a:p>
          <a:p>
            <a:pPr lvl="0"/>
            <a:r>
              <a:rPr/>
              <a:t>Think about your perspective on the issues.</a:t>
            </a:r>
          </a:p>
          <a:p>
            <a:pPr lvl="0"/>
            <a:r>
              <a:rPr/>
              <a:t>What do you think about this debate or issue? We want to know!</a:t>
            </a:r>
          </a:p>
          <a:p>
            <a:pPr lvl="0"/>
            <a:r>
              <a:rPr/>
              <a:t>And what do you think are interesting directions for psychologists to take this debate or issue in the future?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2 tips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Explicitly identify a single initial reading and build upon that.</a:t>
            </a:r>
          </a:p>
          <a:p>
            <a:pPr lvl="0"/>
            <a:r>
              <a:rPr/>
              <a:t>Discuss a debate or issue that you think is interesting or important</a:t>
            </a:r>
          </a:p>
          <a:p>
            <a:pPr lvl="0"/>
            <a:r>
              <a:rPr/>
              <a:t>Give your own opinion and how this has developed or changed as a result of the lecture, the course more widely, and/or the reading.</a:t>
            </a:r>
          </a:p>
          <a:p>
            <a:pPr lvl="0"/>
            <a:r>
              <a:rPr/>
              <a:t>Argue your opinion explicitly, own it and back it up with examples</a:t>
            </a:r>
          </a:p>
          <a:p>
            <a:pPr lvl="0"/>
            <a:r>
              <a:rPr/>
              <a:t>Use evidence in your argument from a range of sources, ideally do some strategic wider reading</a:t>
            </a:r>
          </a:p>
          <a:p>
            <a:pPr lvl="0"/>
            <a:r>
              <a:rPr/>
              <a:t>Present and reference it well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Overlapping content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 can combine across different topics in Essay 2 (e.g., you could talk about Evolution and Consciousness, or Inclusivity and Science), and thinking about links between topics is strongly encouraged.</a:t>
            </a:r>
          </a:p>
          <a:p>
            <a:pPr lvl="0"/>
            <a:r>
              <a:rPr/>
              <a:t>However, the material covered in Essay 2 must be different from Essay 1. Students will be penalised for covering identical topics.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Due: Friday, 12 April 2024, 12:00 Noon - about 3 weeks after the end of term</a:t>
            </a:r>
          </a:p>
          <a:p>
            <a:pPr lvl="0"/>
            <a:r>
              <a:rPr/>
              <a:t>n.b. Mini-Dissertation Due: Friday, 22 March 2024, 12:00 Noon</a:t>
            </a:r>
          </a:p>
          <a:p>
            <a:pPr lvl="0"/>
            <a:r>
              <a:rPr/>
              <a:t>Both answers should be written in essay-style prose (e.g., with APA references where you refer to sources) put in a single document and submitted to the coursework submission page.</a:t>
            </a:r>
          </a:p>
          <a:p>
            <a:pPr lvl="0"/>
            <a:r>
              <a:rPr/>
              <a:t>Max 600 words per answer (references not included in word count)</a:t>
            </a:r>
          </a:p>
          <a:p>
            <a:pPr lvl="0"/>
            <a:r>
              <a:rPr/>
              <a:t>Remember that this only accounts for a smaller portion of the module grade (15%). Should hopefully be an enjoyable way to reflect on issues on the course you found interesting.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coming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data preparation and desk research</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Email Gordon for Study Swap and recruit/participate in studies!</a:t>
            </a:r>
          </a:p>
          <a:p>
            <a:pPr lvl="0"/>
            <a:r>
              <a:rPr/>
              <a:t>In week 11 - We begin the process of focusing on Writing &amp; Analysis - Literature &amp; Introduction</a:t>
            </a:r>
          </a:p>
          <a:p>
            <a:pPr lvl="0"/>
            <a:r>
              <a:rPr/>
              <a:t>In week 12 - We will be focusing on ‘Writing up your Method section’</a:t>
            </a:r>
          </a:p>
          <a:p>
            <a:pPr lvl="0"/>
            <a:r>
              <a:rPr/>
              <a:t>In week 13 - We will be talking about ‘Planning your analysis’</a:t>
            </a:r>
          </a:p>
          <a:p>
            <a:pPr lvl="0"/>
            <a:r>
              <a:rPr/>
              <a:t>In week 14 – A workshop on ‘Data Screening &amp; Cleaning’ &amp; Open Data</a:t>
            </a:r>
          </a:p>
          <a:p>
            <a:pPr lvl="0"/>
            <a:r>
              <a:rPr/>
              <a:t>In week 15 – We will be showcasing your work to the 1</a:t>
            </a:r>
            <a:r>
              <a:rPr baseline="30000"/>
              <a:t>st</a:t>
            </a:r>
            <a:r>
              <a:rPr/>
              <a:t> Years! (I think)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Remember.. Available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Apologies for my absence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apologise for my unexpected absence at the end of last term.</a:t>
            </a:r>
          </a:p>
          <a:p>
            <a:pPr lvl="0" indent="0" marL="0">
              <a:buNone/>
            </a:pPr>
            <a:r>
              <a:rPr/>
              <a:t>It was unavoidable, but I shall endeavour to repay your patience this year.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sz="1800"/>
              <a:t>1. Not really a surprise!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 11, Let’s go!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An overview of the CHIP Learning Log coursework</a:t>
            </a:r>
          </a:p>
          <a:p>
            <a:pPr lvl="0"/>
            <a:r>
              <a:rPr/>
              <a:t>Lab activity this term - Data collection, data preparation, analysis and writing 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CHIP Learning Log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Learning Log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Designed to allow you to reflect on:</a:t>
            </a:r>
          </a:p>
          <a:p>
            <a:pPr lvl="0"/>
            <a:r>
              <a:rPr/>
              <a:t>Conceptual and Historical &amp; Integrative issues in Psychology</a:t>
            </a:r>
          </a:p>
          <a:p>
            <a:pPr lvl="0"/>
            <a:r>
              <a:rPr/>
              <a:t>Big picture stuff! Controversies and debates!</a:t>
            </a:r>
          </a:p>
          <a:p>
            <a:pPr lvl="0"/>
            <a:r>
              <a:rPr/>
              <a:t>Now that you are Psychological Researchers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shall be uploading materials from popular topics from previous years (recordings or articles/blogs) that you can access at your leisure, such as:</a:t>
            </a:r>
          </a:p>
          <a:p>
            <a:pPr lvl="0"/>
            <a:r>
              <a:rPr/>
              <a:t>Is Psychology a Science?</a:t>
            </a:r>
          </a:p>
          <a:p>
            <a:pPr lvl="0"/>
            <a:r>
              <a:rPr/>
              <a:t>Evolutionary Psychology &amp; Cultural Evolutionary Psychology</a:t>
            </a:r>
          </a:p>
          <a:p>
            <a:pPr lvl="0"/>
            <a:r>
              <a:rPr/>
              <a:t>Statistical (Re)Thinking</a:t>
            </a:r>
          </a:p>
          <a:p>
            <a:pPr lvl="0"/>
            <a:r>
              <a:rPr/>
              <a:t>Eugenics: A very dark history</a:t>
            </a:r>
          </a:p>
          <a:p>
            <a:pPr lvl="0"/>
            <a:r>
              <a:rPr/>
              <a:t>Mental Illness: Nature or Nurture?</a:t>
            </a:r>
          </a:p>
          <a:p>
            <a:pPr lvl="0" indent="0" marL="0">
              <a:buNone/>
            </a:pPr>
            <a:r>
              <a:rPr/>
              <a:t>and more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Surprise* hit last year</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Inclusivity – 2 lectures from Dr Tegan Penton</a:t>
            </a:r>
            <a:r>
              <a:rPr baseline="30000">
                <a:hlinkClick r:id="rId2" action="ppaction://hlinksldjump"/>
              </a:rPr>
              <a:t>1</a:t>
            </a:r>
          </a:p>
        </p:txBody>
      </p:sp>
      <p:pic>
        <p:nvPicPr>
          <p:cNvPr descr="images/TeagyPenty%20Inclusivity.png" id="0" name="Picture 1"/>
          <p:cNvPicPr>
            <a:picLocks noGrp="1" noChangeAspect="1"/>
          </p:cNvPicPr>
          <p:nvPr/>
        </p:nvPicPr>
        <p:blipFill>
          <a:blip r:embed="rId3"/>
          <a:stretch>
            <a:fillRect/>
          </a:stretch>
        </p:blipFill>
        <p:spPr bwMode="auto">
          <a:xfrm>
            <a:off x="5181600" y="2374900"/>
            <a:ext cx="6172200" cy="2082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CHIP Assignment(s)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Coursework piece designed to allow you to engage reflexively with the ‘big picture’ of your degree</a:t>
            </a:r>
          </a:p>
          <a:p>
            <a:pPr lvl="0"/>
            <a:r>
              <a:rPr/>
              <a:t>Think about how these issues link into psychology as a discipline, and how they relate to your own thoughts about what psychology is or should be</a:t>
            </a:r>
          </a:p>
          <a:p>
            <a:pPr lvl="0"/>
            <a:r>
              <a:rPr/>
              <a:t>Two ‘reflective accounts’ of max 600 words each (Not including obligatory reference list)</a:t>
            </a:r>
          </a:p>
          <a:p>
            <a:pPr lvl="0"/>
            <a:r>
              <a:rPr b="1" u="sng"/>
              <a:t>Marks are awarded for reflection</a:t>
            </a:r>
            <a:r>
              <a:rPr/>
              <a:t>, evidence of learning and bring topics together. Please see marking criteria for both accounts.</a:t>
            </a:r>
          </a:p>
          <a:p>
            <a:pPr lvl="0"/>
            <a:r>
              <a:rPr/>
              <a:t>Not looking for a restatement of the facts in the lectures etc.</a:t>
            </a:r>
          </a:p>
          <a:p>
            <a:pPr lvl="0"/>
            <a:r>
              <a:rPr b="1" u="sng"/>
              <a:t>They are designed to be personal and reflective – embrace this aspect!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Reflective Account 1</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Essay 1 is based on the content of ONE of the topics and should adopt at least two of the following 6 ‘perspectives’.</a:t>
            </a:r>
          </a:p>
          <a:p>
            <a:pPr lvl="0"/>
            <a:r>
              <a:rPr/>
              <a:t>As a </a:t>
            </a:r>
            <a:r>
              <a:rPr b="1"/>
              <a:t>STUDENT</a:t>
            </a:r>
            <a:r>
              <a:rPr/>
              <a:t> of psychology</a:t>
            </a:r>
          </a:p>
          <a:p>
            <a:pPr lvl="0"/>
            <a:r>
              <a:rPr/>
              <a:t>As a </a:t>
            </a:r>
            <a:r>
              <a:rPr b="1"/>
              <a:t>TRAINEE</a:t>
            </a:r>
            <a:r>
              <a:rPr/>
              <a:t> psychologist</a:t>
            </a:r>
          </a:p>
          <a:p>
            <a:pPr lvl="0"/>
            <a:r>
              <a:rPr/>
              <a:t>In relation to a </a:t>
            </a:r>
            <a:r>
              <a:rPr b="1"/>
              <a:t>RESEARCH</a:t>
            </a:r>
            <a:r>
              <a:rPr/>
              <a:t> application in your future</a:t>
            </a:r>
          </a:p>
          <a:p>
            <a:pPr lvl="0"/>
            <a:r>
              <a:rPr/>
              <a:t>As an </a:t>
            </a:r>
            <a:r>
              <a:rPr b="1"/>
              <a:t>HISTORIAN</a:t>
            </a:r>
            <a:r>
              <a:rPr/>
              <a:t> of psychology</a:t>
            </a:r>
          </a:p>
          <a:p>
            <a:pPr lvl="0"/>
            <a:r>
              <a:rPr/>
              <a:t>Reporting on the culture or </a:t>
            </a:r>
            <a:r>
              <a:rPr b="1"/>
              <a:t>PRACTICE</a:t>
            </a:r>
            <a:r>
              <a:rPr/>
              <a:t> of psychology as it currently exists here or across cultures</a:t>
            </a:r>
          </a:p>
          <a:p>
            <a:pPr lvl="0"/>
            <a:r>
              <a:rPr/>
              <a:t>As a critic or supporter of psychology’s status as a </a:t>
            </a:r>
            <a:r>
              <a:rPr b="1"/>
              <a:t>SCIENCE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   Kickoff Term 2</dc:title>
  <dc:creator>Dr. Gordon Wright</dc:creator>
  <cp:keywords/>
  <dcterms:created xsi:type="dcterms:W3CDTF">2024-02-18T22:58:30Z</dcterms:created>
  <dcterms:modified xsi:type="dcterms:W3CDTF">2024-02-18T22:58:30Z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January 8, 2024</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subtitle">
    <vt:lpwstr>Filling the toolbox</vt:lpwstr>
  </property>
  <property fmtid="{D5CDD505-2E9C-101B-9397-08002B2CF9AE}" pid="23" name="toc-title">
    <vt:lpwstr>Table of contents</vt:lpwstr>
  </property>
</Properties>
</file>