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4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3" Type="http://schemas.openxmlformats.org/officeDocument/2006/relationships/theme" Target="theme/theme1.xml" /><Relationship Id="rId22" Type="http://schemas.openxmlformats.org/officeDocument/2006/relationships/viewProps" Target="viewProps.xml" /><Relationship Id="rId21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7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126/science.aac4716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-jstor-org.gold.idm.oclc.org/stable/24749235?sid=primo#metadata_info_tab_contents" TargetMode="External" /><Relationship Id="rId3" Type="http://schemas.openxmlformats.org/officeDocument/2006/relationships/hyperlink" Target="https://www-jstor-org.gold.idm.oclc.org/stable/24749235?sid=primo#metadata_info_tab_contents" TargetMode="External" /><Relationship Id="rId4" Type="http://schemas.openxmlformats.org/officeDocument/2006/relationships/hyperlink" Target="https://www-jstor-org.gold.idm.oclc.org/stable/24749235?sid=primo#metadata_info_tab_contents" TargetMode="External" /><Relationship Id="rId5" Type="http://schemas.openxmlformats.org/officeDocument/2006/relationships/hyperlink" Target="https://www-jstor-org.gold.idm.oclc.org/stable/24749235?sid=primo#metadata_info_tab_contents" TargetMode="External" /><Relationship Id="rId6" Type="http://schemas.openxmlformats.org/officeDocument/2006/relationships/hyperlink" Target="https://www-jstor-org.gold.idm.oclc.org/stable/24749235?sid=primo#metadata_info_tab_contents" TargetMode="External" /><Relationship Id="rId9" Type="http://schemas.openxmlformats.org/officeDocument/2006/relationships/image" Target="../media/image5.png" /><Relationship Id="rId8" Type="http://schemas.openxmlformats.org/officeDocument/2006/relationships/image" Target="../media/image4.png" /><Relationship Id="rId7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98/rsos.160384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ncbi.nlm.nih.gov/pmc/articles/PMC4640843/" TargetMode="External" /><Relationship Id="rId3" Type="http://schemas.openxmlformats.org/officeDocument/2006/relationships/hyperlink" Target="https://www.ncbi.nlm.nih.gov/pmc/articles/PMC4640843/" TargetMode="External" /><Relationship Id="rId4" Type="http://schemas.openxmlformats.org/officeDocument/2006/relationships/hyperlink" Target="https://www.ncbi.nlm.nih.gov/pmc/articles/PMC4640843/" TargetMode="External" /><Relationship Id="rId5" Type="http://schemas.openxmlformats.org/officeDocument/2006/relationships/hyperlink" Target="https://www.ncbi.nlm.nih.gov/pmc/articles/PMC4640843/" TargetMode="External" /><Relationship Id="rId6" Type="http://schemas.openxmlformats.org/officeDocument/2006/relationships/hyperlink" Target="https://www.ncbi.nlm.nih.gov/pmc/articles/PMC4640843/" TargetMode="External" /><Relationship Id="rId7" Type="http://schemas.openxmlformats.org/officeDocument/2006/relationships/image" Target="../media/image7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05: The Open Science movement in Psychology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Doing better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30,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(Taken from guidance to authors at journal Psychological Science)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Familiar?</a:t>
            </a:r>
          </a:p>
        </p:txBody>
      </p:sp>
      <p:pic>
        <p:nvPicPr>
          <p:cNvPr descr="images/paste-4E86DEB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054100"/>
            <a:ext cx="6172200" cy="471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goal</a:t>
            </a:r>
          </a:p>
        </p:txBody>
      </p:sp>
      <p:pic>
        <p:nvPicPr>
          <p:cNvPr descr="images/paste-4567CC4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19800" y="977900"/>
            <a:ext cx="44958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‘normal’ process</a:t>
            </a:r>
          </a:p>
        </p:txBody>
      </p:sp>
      <p:pic>
        <p:nvPicPr>
          <p:cNvPr descr="images/paste-5DD37D8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578100"/>
            <a:ext cx="6172200" cy="1663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better solution?</a:t>
            </a:r>
          </a:p>
        </p:txBody>
      </p:sp>
      <p:pic>
        <p:nvPicPr>
          <p:cNvPr descr="images/paste-138DDF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654300"/>
            <a:ext cx="6172200" cy="152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Do scientists already ‘know’ which results to trust?</a:t>
            </a:r>
          </a:p>
          <a:p>
            <a:pPr lvl="0"/>
            <a:r>
              <a:rPr/>
              <a:t>The unnerving thing about the ‘replication crisis’ seems to be that psychological theories are built on foundations of sand. But is this true?</a:t>
            </a:r>
          </a:p>
          <a:p>
            <a:pPr lvl="0"/>
            <a:r>
              <a:rPr/>
              <a:t>Camerer and colleagues attempted to replicate 21 social science studies (including psychology) and found around 13 replicated.</a:t>
            </a:r>
          </a:p>
          <a:p>
            <a:pPr lvl="0"/>
            <a:r>
              <a:rPr/>
              <a:t>However, the study also ran a prediction market where scientists (PhD or PhD student) had to bet on which studies would replicate and which wouldn’t</a:t>
            </a:r>
          </a:p>
          <a:p>
            <a:pPr lvl="0"/>
            <a:r>
              <a:rPr/>
              <a:t>We should want our journal to publish things that are robust – but if scientists have a good sense of what is reliable, is this really a ‘crisis’?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Camerer et al. (2018)</a:t>
            </a:r>
          </a:p>
        </p:txBody>
      </p:sp>
      <p:pic>
        <p:nvPicPr>
          <p:cNvPr descr="images/paste-DD465B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070100"/>
            <a:ext cx="61722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Findings</a:t>
            </a:r>
          </a:p>
        </p:txBody>
      </p:sp>
      <p:pic>
        <p:nvPicPr>
          <p:cNvPr descr="images/paste-EE5BC29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409700"/>
            <a:ext cx="6172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Dubious efforts to replicate</a:t>
            </a:r>
          </a:p>
          <a:p>
            <a:pPr lvl="0" indent="0" marL="0">
              <a:buNone/>
            </a:pPr>
            <a:r>
              <a:rPr/>
              <a:t>Researchers who do replication studies also have flexibility in their design and analysis choices.</a:t>
            </a:r>
          </a:p>
          <a:p>
            <a:pPr lvl="0" indent="0" marL="0">
              <a:buNone/>
            </a:pPr>
            <a:r>
              <a:rPr/>
              <a:t>There may be a bias to not replicate certain findings (e.g., because you are sceptical of the result in the first place)</a:t>
            </a:r>
          </a:p>
        </p:txBody>
      </p:sp>
      <p:pic>
        <p:nvPicPr>
          <p:cNvPr descr="images/paste-D5100BB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752600"/>
            <a:ext cx="6172200" cy="3314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No reason to worry</a:t>
            </a:r>
          </a:p>
          <a:p>
            <a:pPr lvl="0" indent="0" marL="0">
              <a:buNone/>
            </a:pPr>
            <a:r>
              <a:rPr/>
              <a:t>Some have suggested that low replication rates are not necessarily a sign of bad research</a:t>
            </a:r>
          </a:p>
          <a:p>
            <a:pPr lvl="0" indent="0" marL="0">
              <a:buNone/>
            </a:pPr>
            <a:r>
              <a:rPr/>
              <a:t>Alexander Bird (philosopher of science) suggests worries about replication reflect base rate fallacy</a:t>
            </a:r>
          </a:p>
          <a:p>
            <a:pPr lvl="0" indent="0" marL="0">
              <a:buNone/>
            </a:pPr>
            <a:r>
              <a:rPr/>
              <a:t>Most hypotheses are wrong so we wouldn’t expect them to replicate in future studies</a:t>
            </a:r>
          </a:p>
          <a:p>
            <a:pPr lvl="0" indent="0" marL="0">
              <a:buNone/>
            </a:pPr>
            <a:r>
              <a:rPr/>
              <a:t>What do you think?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Alexander Bird (2018)</a:t>
            </a:r>
          </a:p>
        </p:txBody>
      </p:sp>
      <p:pic>
        <p:nvPicPr>
          <p:cNvPr descr="images/paste-9C1EB2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06500"/>
            <a:ext cx="6172200" cy="441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Are we worry about the wrong thing?</a:t>
            </a:r>
          </a:p>
          <a:p>
            <a:pPr lvl="0"/>
            <a:r>
              <a:rPr/>
              <a:t>Other psychologists have argued that focus on replicability, statistical robustness etc. is misguided</a:t>
            </a:r>
          </a:p>
          <a:p>
            <a:pPr lvl="0"/>
            <a:r>
              <a:rPr/>
              <a:t>The real problem psychology has is the absence of strong theories</a:t>
            </a:r>
          </a:p>
          <a:p>
            <a:pPr lvl="0"/>
            <a:r>
              <a:rPr/>
              <a:t>This “theory crisis” cannot be solved with more and more attention to statistics</a:t>
            </a:r>
          </a:p>
          <a:p>
            <a:pPr lvl="0"/>
            <a:r>
              <a:rPr/>
              <a:t>Theory is the thing we should be caring about? Not specific effects in specific studies</a:t>
            </a:r>
          </a:p>
          <a:p>
            <a:pPr lvl="0"/>
            <a:r>
              <a:rPr/>
              <a:t>No statistics can help us to test a theory that is poorly thought out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Summary</a:t>
            </a:r>
          </a:p>
          <a:p>
            <a:pPr lvl="0" indent="0" marL="0">
              <a:buNone/>
            </a:pPr>
            <a:r>
              <a:rPr/>
              <a:t>You should now know:</a:t>
            </a:r>
          </a:p>
          <a:p>
            <a:pPr lvl="0"/>
            <a:r>
              <a:rPr/>
              <a:t>Why scientists are concerned about the reliability of psychological studies</a:t>
            </a:r>
          </a:p>
          <a:p>
            <a:pPr lvl="0"/>
            <a:r>
              <a:rPr/>
              <a:t>Steps the scientific community are taking to overcome these worries</a:t>
            </a:r>
          </a:p>
          <a:p>
            <a:pPr lvl="0"/>
            <a:r>
              <a:rPr/>
              <a:t>Not everyone is convinced that the ‘crisis’ is as serious as it seems, or whether these changes will help solve psychology’s problems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Lab activities</a:t>
            </a:r>
          </a:p>
          <a:p>
            <a:pPr lvl="0" indent="0" marL="1270000">
              <a:buNone/>
            </a:pPr>
            <a:r>
              <a:rPr sz="2000"/>
              <a:t>Power Calculations in preparation for your Ethics Applications</a:t>
            </a:r>
          </a:p>
          <a:p>
            <a:pPr lvl="0" indent="0" marL="1270000">
              <a:buNone/>
            </a:pPr>
            <a:r>
              <a:rPr sz="2000"/>
              <a:t>Pay close attention to the lab slides - Step by Step guidance for EVERY ANOVA flavour</a:t>
            </a:r>
          </a:p>
          <a:p>
            <a:pPr lvl="0" indent="0" marL="1270000">
              <a:buNone/>
            </a:pPr>
            <a:r>
              <a:rPr sz="2000"/>
              <a:t>Access to detailed Ethics VLE page and resources (Please Review)</a:t>
            </a:r>
          </a:p>
          <a:p>
            <a:pPr lvl="0" indent="0" marL="1270000">
              <a:buNone/>
            </a:pPr>
            <a:r>
              <a:rPr sz="2000"/>
              <a:t>Lab Priority is the Critical Proposal Target Paper approval/confirmation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  <a:p>
            <a:pPr lvl="0" indent="0" marL="0">
              <a:buNone/>
            </a:pPr>
            <a:r>
              <a:rPr/>
              <a:t>Open Science Collaboration. (2015). Estimating the reproducibility of psychological science.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349</a:t>
            </a:r>
            <a:r>
              <a:rPr/>
              <a:t>(6251), aac4716. </a:t>
            </a:r>
            <a:r>
              <a:rPr>
                <a:hlinkClick r:id="rId2"/>
              </a:rPr>
              <a:t>https://doi.org/10.1126/science.aac4716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topics today</a:t>
            </a:r>
          </a:p>
          <a:p>
            <a:pPr lvl="0" indent="0" marL="0">
              <a:buNone/>
            </a:pPr>
            <a:r>
              <a:rPr/>
              <a:t>The week ahead (week 5)</a:t>
            </a:r>
          </a:p>
          <a:p>
            <a:pPr lvl="0"/>
            <a:r>
              <a:rPr/>
              <a:t>Personal Tutor Meeting about essay writing - bring your questions</a:t>
            </a:r>
          </a:p>
          <a:p>
            <a:pPr lvl="0"/>
            <a:r>
              <a:rPr/>
              <a:t>Design &amp; Analysis Quiz due this week (week 5)</a:t>
            </a:r>
          </a:p>
          <a:p>
            <a:pPr lvl="0"/>
            <a:r>
              <a:rPr/>
              <a:t>Open Science</a:t>
            </a:r>
          </a:p>
          <a:p>
            <a:pPr lvl="0"/>
            <a:r>
              <a:rPr/>
              <a:t>Labs - Critical Proposal and Power Calculations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Personal Tutor Meeting Week 5</a:t>
            </a:r>
          </a:p>
          <a:p>
            <a:pPr lvl="0" indent="0" marL="0">
              <a:buNone/>
            </a:pPr>
            <a:r>
              <a:rPr/>
              <a:t>This week (week 5) your PT session is all about essay writing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Some of you have expressed doubts about this. Please see this as an opportunity to get answers to any questions.</a:t>
            </a:r>
          </a:p>
          <a:p>
            <a:pPr lvl="0" indent="0" marL="1270000">
              <a:buNone/>
            </a:pPr>
            <a:r>
              <a:rPr sz="2000"/>
              <a:t>Make sure to use your feedback!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So…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But what does that mean?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Open Science Collaboration (2015)</a:t>
            </a:r>
          </a:p>
        </p:txBody>
      </p:sp>
      <p:pic>
        <p:nvPicPr>
          <p:cNvPr descr="images/paste-A60F728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120900"/>
            <a:ext cx="61722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Open Science Collaboration. (2015). Estimating the reproducibility of psychological science. </a:t>
            </a:r>
            <a:r>
              <a:rPr i="1">
                <a:hlinkClick r:id="rId3"/>
              </a:rPr>
              <a:t>Science</a:t>
            </a:r>
            <a:r>
              <a:rPr>
                <a:hlinkClick r:id="rId4"/>
              </a:rPr>
              <a:t>, </a:t>
            </a:r>
            <a:r>
              <a:rPr i="1">
                <a:hlinkClick r:id="rId5"/>
              </a:rPr>
              <a:t>349</a:t>
            </a:r>
            <a:r>
              <a:rPr>
                <a:hlinkClick r:id="rId6"/>
              </a:rPr>
              <a:t>(6251), 943–943. http://www.jstor.org/stable/24749235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replication crisis</a:t>
            </a:r>
          </a:p>
          <a:p>
            <a:pPr lvl="0"/>
            <a:r>
              <a:rPr/>
              <a:t>The Open Science Collaboration (2015) (c.f. Brian Nosek) conducted 100 replications of psychology studies published in three psychology journals</a:t>
            </a:r>
          </a:p>
          <a:p>
            <a:pPr lvl="0"/>
            <a:r>
              <a:rPr/>
              <a:t>While 97 of previous studies reported significant results, only 36 were significant in the replication attempt. And effects were smaller than originally reported…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Violin plots</a:t>
            </a:r>
          </a:p>
        </p:txBody>
      </p:sp>
      <p:pic>
        <p:nvPicPr>
          <p:cNvPr descr="images/paste-3443FDA7.png" id="0" name="Picture 1"/>
          <p:cNvPicPr>
            <a:picLocks noGrp="1" noChangeAspect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838200" y="2946400"/>
            <a:ext cx="3924300" cy="152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359400"/>
            <a:ext cx="39243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Violin Plots of Replication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Raincloud plots</a:t>
            </a:r>
          </a:p>
        </p:txBody>
      </p:sp>
      <p:pic>
        <p:nvPicPr>
          <p:cNvPr descr="images/paste-BF2CE1A8.png" id="0" name="Picture 1"/>
          <p:cNvPicPr>
            <a:picLocks noGrp="1" noChangeAspect="1"/>
          </p:cNvPicPr>
          <p:nvPr/>
        </p:nvPicPr>
        <p:blipFill>
          <a:blip r:embed="rId8"/>
          <a:stretch>
            <a:fillRect/>
          </a:stretch>
        </p:blipFill>
        <p:spPr bwMode="auto">
          <a:xfrm>
            <a:off x="838200" y="2159000"/>
            <a:ext cx="39243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359400"/>
            <a:ext cx="39243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Raincloud Plots of Replication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aren’t we replicating?</a:t>
            </a:r>
          </a:p>
          <a:p>
            <a:pPr lvl="0"/>
            <a:r>
              <a:rPr/>
              <a:t>Some point the finger at scientific fraud (i.e. bad scientists making up their data)</a:t>
            </a:r>
          </a:p>
          <a:p>
            <a:pPr lvl="0"/>
            <a:r>
              <a:rPr/>
              <a:t>However, others point to more systematic problems</a:t>
            </a:r>
          </a:p>
          <a:p>
            <a:pPr lvl="0"/>
            <a:r>
              <a:rPr/>
              <a:t>Low statistical power</a:t>
            </a:r>
          </a:p>
          <a:p>
            <a:pPr lvl="0"/>
            <a:r>
              <a:rPr/>
              <a:t>Questionable research practices (QRPs)</a:t>
            </a:r>
          </a:p>
          <a:p>
            <a:pPr lvl="0"/>
            <a:r>
              <a:rPr/>
              <a:t>Publication bias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Statistical power</a:t>
            </a:r>
          </a:p>
          <a:p>
            <a:pPr lvl="0"/>
            <a:r>
              <a:rPr/>
              <a:t>Since 1960s, sample sizes in standard psychology studies have remained too small – giving them low power</a:t>
            </a:r>
          </a:p>
          <a:p>
            <a:pPr lvl="0"/>
            <a:r>
              <a:rPr/>
              <a:t>Low power is normally a problem because it means that you don’t find significant effects</a:t>
            </a:r>
          </a:p>
          <a:p>
            <a:pPr lvl="0"/>
            <a:r>
              <a:rPr/>
              <a:t>An underappreciated downside of low power is that if you do find effect, it is probably spuriously exaggerated</a:t>
            </a:r>
          </a:p>
          <a:p>
            <a:pPr lvl="0"/>
            <a:r>
              <a:rPr/>
              <a:t>This will mean that when you try to replicate it, it will be smaller (not significant)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We are training you in best practice</a:t>
            </a:r>
          </a:p>
          <a:p>
            <a:pPr lvl="0" indent="0" marL="0">
              <a:buNone/>
            </a:pPr>
            <a:r>
              <a:rPr/>
              <a:t>If you have had trouble finding an effect size in your Personality Essay or Critical Proposal…</a:t>
            </a:r>
          </a:p>
          <a:p>
            <a:pPr lvl="0" indent="0" marL="0">
              <a:buNone/>
            </a:pPr>
            <a:r>
              <a:rPr/>
              <a:t>This is either because the new best practice hasn’t been adopted, or the research team dropped the ball.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Power plot</a:t>
            </a:r>
          </a:p>
        </p:txBody>
      </p:sp>
      <p:pic>
        <p:nvPicPr>
          <p:cNvPr descr="images/paste-C20C3B09.png" id="0" name="Picture 1"/>
          <p:cNvPicPr>
            <a:picLocks noGrp="1" noChangeAspect="1"/>
          </p:cNvPicPr>
          <p:nvPr/>
        </p:nvPicPr>
        <p:blipFill>
          <a:blip r:embed="rId9"/>
          <a:stretch>
            <a:fillRect/>
          </a:stretch>
        </p:blipFill>
        <p:spPr bwMode="auto">
          <a:xfrm>
            <a:off x="5181600" y="1536700"/>
            <a:ext cx="617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Smaldino, P. E., &amp; McElreath, R. (2016). The natural selection of bad science. </a:t>
            </a:r>
            <a:r>
              <a:rPr i="1"/>
              <a:t>Royal Society Open Science</a:t>
            </a:r>
            <a:r>
              <a:rPr/>
              <a:t>, </a:t>
            </a:r>
            <a:r>
              <a:rPr i="1"/>
              <a:t>3</a:t>
            </a:r>
            <a:r>
              <a:rPr/>
              <a:t>(9), 160384. </a:t>
            </a:r>
            <a:r>
              <a:rPr>
                <a:hlinkClick r:id="rId2"/>
              </a:rPr>
              <a:t>https://doi.org/10.1098/rsos.160384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Power and Power Calculations in Psychology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power?</a:t>
            </a:r>
          </a:p>
          <a:p>
            <a:pPr lvl="0"/>
            <a:r>
              <a:rPr/>
              <a:t>Power is the probability of rejecting the null hypothesis when it is false.</a:t>
            </a:r>
          </a:p>
          <a:p>
            <a:pPr lvl="0"/>
            <a:r>
              <a:rPr/>
              <a:t>Power depends on the significance level, sample size, and effect size of a test.</a:t>
            </a:r>
          </a:p>
          <a:p>
            <a:pPr lvl="0"/>
            <a:r>
              <a:rPr/>
              <a:t>Power is important for planning and evaluating studies.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How to calculate power?</a:t>
            </a:r>
          </a:p>
          <a:p>
            <a:pPr lvl="0"/>
            <a:r>
              <a:rPr/>
              <a:t>Use online tools or statistical software like G*Power.</a:t>
            </a:r>
          </a:p>
          <a:p>
            <a:pPr lvl="0"/>
            <a:r>
              <a:rPr/>
              <a:t>Specify the type of test, the alpha level, the effect size, and the desired power or sample size.</a:t>
            </a:r>
          </a:p>
          <a:p>
            <a:pPr lvl="0"/>
            <a:r>
              <a:rPr/>
              <a:t>For complex research designs, you may need to calculate a number of potential effect sizes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Why is power low in psychology?</a:t>
            </a:r>
          </a:p>
          <a:p>
            <a:pPr lvl="0"/>
            <a:r>
              <a:rPr/>
              <a:t>Small sample sizes are common in psychological research.</a:t>
            </a:r>
          </a:p>
          <a:p>
            <a:pPr lvl="0"/>
            <a:r>
              <a:rPr/>
              <a:t>Effect sizes are often unknown or overestimated.</a:t>
            </a:r>
          </a:p>
          <a:p>
            <a:pPr lvl="0"/>
            <a:r>
              <a:rPr/>
              <a:t>Researchers may not use power analysis or understand its meaning.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How to improve power in psychology?</a:t>
            </a:r>
          </a:p>
          <a:p>
            <a:pPr lvl="0"/>
            <a:r>
              <a:rPr/>
              <a:t>Increase sample size or use more sensitive measures.</a:t>
            </a:r>
          </a:p>
          <a:p>
            <a:pPr lvl="0"/>
            <a:r>
              <a:rPr/>
              <a:t>Use meta-analysis or replication to estimate effect sizes.</a:t>
            </a:r>
          </a:p>
          <a:p>
            <a:pPr lvl="0"/>
            <a:r>
              <a:rPr/>
              <a:t>Educate researchers and reviewers about power and its implications.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Questionable Research Practices (QRPs)</a:t>
            </a:r>
          </a:p>
          <a:p>
            <a:pPr lvl="0" indent="0" marL="0">
              <a:buNone/>
            </a:pPr>
            <a:r>
              <a:rPr b="1"/>
              <a:t>Selective reporting of participants</a:t>
            </a:r>
          </a:p>
          <a:p>
            <a:pPr lvl="0" indent="0" marL="0">
              <a:buNone/>
            </a:pPr>
            <a:r>
              <a:rPr/>
              <a:t>E.g., excluding data from some participants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Selective reporting of manipulations or variables</a:t>
            </a:r>
          </a:p>
          <a:p>
            <a:pPr lvl="0" indent="0" marL="0">
              <a:buNone/>
            </a:pPr>
            <a:r>
              <a:rPr/>
              <a:t>E.g., measuring many different variables in a study, but only writing up the variables that ‘worked’ (were significant)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Optional stopping rules</a:t>
            </a:r>
          </a:p>
          <a:p>
            <a:pPr lvl="0" indent="0" marL="0">
              <a:buNone/>
            </a:pPr>
            <a:r>
              <a:rPr/>
              <a:t>E.g., continuing to add participants to a sample until it is just significant (p&lt;.05)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QRPs Continued</a:t>
            </a:r>
          </a:p>
          <a:p>
            <a:pPr lvl="0" indent="0" marL="0">
              <a:buNone/>
            </a:pPr>
            <a:r>
              <a:rPr b="1"/>
              <a:t>Flexible data analysis</a:t>
            </a:r>
          </a:p>
          <a:p>
            <a:pPr lvl="0" indent="0" marL="0">
              <a:buNone/>
            </a:pPr>
            <a:r>
              <a:rPr/>
              <a:t>E.g., Adding covariates (without good reason) to ‘improve’ statistical results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HARKing (Hypothesising After Results are Known)</a:t>
            </a:r>
          </a:p>
          <a:p>
            <a:pPr lvl="0" indent="0" marL="0">
              <a:buNone/>
            </a:pPr>
            <a:r>
              <a:rPr/>
              <a:t>Running a study, and then generating a hypothesis that fits the results (even if they were not what you originally predicted)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What these practices all have in common is they involve capitalising on chance to create a significant result (which may not be reliable)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Novelty and glamour</a:t>
            </a:r>
          </a:p>
          <a:p>
            <a:pPr lvl="0"/>
            <a:r>
              <a:rPr/>
              <a:t>Scientists want to communicate their science, but they also want successful careers</a:t>
            </a:r>
          </a:p>
          <a:p>
            <a:pPr lvl="0"/>
            <a:r>
              <a:rPr/>
              <a:t>An important metric for success in science is publishing in ‘top journals’ (e.g., Nature, Science)</a:t>
            </a:r>
          </a:p>
          <a:p>
            <a:pPr lvl="0"/>
            <a:r>
              <a:rPr/>
              <a:t>Getting published in these journals gets your science out to a wide audience (because lots of people read them) but also carries prestige – you get jobs, grants, funding and prizes from publishing regularly in these journals</a:t>
            </a:r>
          </a:p>
          <a:p>
            <a:pPr lvl="0"/>
            <a:r>
              <a:rPr/>
              <a:t>But top journals want to publish novel or surprising results.</a:t>
            </a:r>
          </a:p>
          <a:p>
            <a:pPr lvl="0"/>
            <a:r>
              <a:rPr/>
              <a:t>Why do you think that could be a problem?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Lust for Impact Factors!</a:t>
            </a:r>
          </a:p>
        </p:txBody>
      </p:sp>
      <p:pic>
        <p:nvPicPr>
          <p:cNvPr descr="images/paste-896344A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15000" y="977900"/>
            <a:ext cx="51181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Paulus, F. M., Rademacher, L., Schäfer, T. A., Müller-Pinzler, L., &amp; Krach, S. (2015). Journal Impact Factor Shapes Scientists’ Reward Signal in the Prospect of Publication. </a:t>
            </a:r>
            <a:r>
              <a:rPr i="1">
                <a:hlinkClick r:id="rId3"/>
              </a:rPr>
              <a:t>PloS one</a:t>
            </a:r>
            <a:r>
              <a:rPr>
                <a:hlinkClick r:id="rId4"/>
              </a:rPr>
              <a:t>, </a:t>
            </a:r>
            <a:r>
              <a:rPr i="1">
                <a:hlinkClick r:id="rId5"/>
              </a:rPr>
              <a:t>10</a:t>
            </a:r>
            <a:r>
              <a:rPr>
                <a:hlinkClick r:id="rId6"/>
              </a:rPr>
              <a:t>(11), e0142537. https://doi.org/10.1371/journal.pone.0142537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Biases in journals: File drawer problem</a:t>
            </a:r>
          </a:p>
          <a:p>
            <a:pPr lvl="0"/>
            <a:r>
              <a:rPr/>
              <a:t>Even beyond ‘prestige’ journals, journals are biased to publish positive (i.e. significant) findings</a:t>
            </a:r>
          </a:p>
          <a:p>
            <a:pPr lvl="0"/>
            <a:r>
              <a:rPr/>
              <a:t>Because it is much easier to publish positive results, rather than nonsignificant results or failed replications, science has a ‘file drawer problem’</a:t>
            </a:r>
          </a:p>
          <a:p>
            <a:pPr lvl="0"/>
            <a:r>
              <a:rPr/>
              <a:t>Scientists don’t try to publish their null results, and/or journals make it hard to publish them</a:t>
            </a:r>
          </a:p>
          <a:p>
            <a:pPr lvl="0"/>
            <a:r>
              <a:rPr/>
              <a:t>This means the published literature is biased to contain significant results (that come from a distribution where there is no true effect)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Let’s work the probabilities</a:t>
            </a:r>
          </a:p>
          <a:p>
            <a:pPr lvl="0" indent="0" marL="0">
              <a:buNone/>
            </a:pPr>
            <a:r>
              <a:rPr/>
              <a:t>With an alpha level of p=.05, if we have 40 scientists testing any hypothesis we would expect one to find a significant result in one direction, and another to find a significant result in another direction just by random chance</a:t>
            </a:r>
          </a:p>
        </p:txBody>
      </p:sp>
      <p:pic>
        <p:nvPicPr>
          <p:cNvPr descr="images/paste-43AFCEF9.png" id="0" name="Picture 1"/>
          <p:cNvPicPr>
            <a:picLocks noGrp="1" noChangeAspect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5181600" y="1739900"/>
            <a:ext cx="61722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credibility revolution?</a:t>
            </a:r>
          </a:p>
          <a:p>
            <a:pPr lvl="0" indent="0" marL="0">
              <a:buNone/>
            </a:pPr>
            <a:r>
              <a:rPr/>
              <a:t>Recent years have seen several changes to how psychological science is conducted to overcome concerns about reliability – dubbed the ‘credibility revolution’</a:t>
            </a:r>
          </a:p>
        </p:txBody>
      </p:sp>
      <p:pic>
        <p:nvPicPr>
          <p:cNvPr descr="images/paste-22D4632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625600"/>
            <a:ext cx="6172200" cy="356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Recommendations and changes</a:t>
            </a:r>
          </a:p>
          <a:p>
            <a:pPr lvl="0" indent="0" marL="0">
              <a:buNone/>
            </a:pPr>
            <a:r>
              <a:rPr/>
              <a:t>Low statistical power? Report power analyses and justify sample sizes</a:t>
            </a:r>
          </a:p>
        </p:txBody>
      </p:sp>
      <p:pic>
        <p:nvPicPr>
          <p:cNvPr descr="images/paste-FF37A85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159000"/>
            <a:ext cx="6172200" cy="250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05: The Open Science movement in Psychology</dc:title>
  <dc:creator>Dr. Gordon Wright</dc:creator>
  <cp:keywords/>
  <dcterms:created xsi:type="dcterms:W3CDTF">2024-02-18T23:01:52Z</dcterms:created>
  <dcterms:modified xsi:type="dcterms:W3CDTF">2024-02-18T23:01:52Z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30,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Doing better</vt:lpwstr>
  </property>
  <property fmtid="{D5CDD505-2E9C-101B-9397-08002B2CF9AE}" pid="24" name="toc-title">
    <vt:lpwstr>Table of contents</vt:lpwstr>
  </property>
</Properties>
</file>