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5" Type="http://schemas.openxmlformats.org/officeDocument/2006/relationships/tableStyles" Target="tableStyles.xml" /><Relationship Id="rId1" Type="http://schemas.openxmlformats.org/officeDocument/2006/relationships/slideMaster" Target="slideMasters/slideMaster1.xml" /><Relationship Id="rId14" Type="http://schemas.openxmlformats.org/officeDocument/2006/relationships/theme" Target="theme/theme1.xml" /><Relationship Id="rId13" Type="http://schemas.openxmlformats.org/officeDocument/2006/relationships/viewProps" Target="viewProps.xml" /><Relationship Id="rId12"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quarto.org/" TargetMode="External" /><Relationship Id="rId3" Type="http://schemas.openxmlformats.org/officeDocument/2006/relationships/hyperlink" Target="https://posit.co/products/enterprise/academy/" TargetMode="External" /><Relationship Id="rId4" Type="http://schemas.openxmlformats.org/officeDocument/2006/relationships/image" Target="../media/image2.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brailleinstitute.org/freefont"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pantone.com/uk/en/color-of-the-year/2023" TargetMode="External" /><Relationship Id="rId3" Type="http://schemas.openxmlformats.org/officeDocument/2006/relationships/hyperlink" Target="https://www.pantone.com/color-of-the-year-2022"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 00:  No lab in Welcome Week</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But just a big HELLO!</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September 29,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References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This is not the Lab you are looking for.</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Tips on RevealJS Slideshows (like this)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These slides are created in </a:t>
            </a:r>
            <a:r>
              <a:rPr>
                <a:hlinkClick r:id="rId2"/>
              </a:rPr>
              <a:t>Quarto</a:t>
            </a:r>
            <a:r>
              <a:rPr/>
              <a:t>, an academic publishing system built by the makers of R (Posit). We will talk about </a:t>
            </a:r>
            <a:r>
              <a:rPr>
                <a:hlinkClick r:id="rId3"/>
              </a:rPr>
              <a:t>R, RStudio and Python</a:t>
            </a:r>
            <a:r>
              <a:rPr/>
              <a:t> a little bit this year.</a:t>
            </a:r>
          </a:p>
          <a:p>
            <a:pPr lvl="0" indent="0" marL="1270000">
              <a:buNone/>
            </a:pPr>
            <a:r>
              <a:rPr sz="2000" b="1"/>
              <a:t>Note</a:t>
            </a:r>
          </a:p>
          <a:p>
            <a:pPr lvl="0" indent="0" marL="1270000">
              <a:buNone/>
            </a:pPr>
            <a:r>
              <a:rPr sz="2000"/>
              <a:t>Slides, worksheets and the Website for the Module are all written using this system.</a:t>
            </a:r>
          </a:p>
          <a:p>
            <a:pPr lvl="0" indent="0" marL="0">
              <a:buNone/>
            </a:pPr>
            <a:r>
              <a:rPr/>
              <a:t>It automatically creates pdf, pptx, docs, html (and more) versions of the material, and is accessible and can combine complex calculations and written work, whether journal articles, presentations, or websites. You will see lots of this in action this year, but it is the new gold-standard for scientific publishing and teaching material production, and I have been using it for the last couple of years.</a:t>
            </a:r>
          </a:p>
          <a:p>
            <a:pPr lvl="0" indent="0" marL="0">
              <a:buNone/>
            </a:pPr>
            <a:r>
              <a:rPr/>
              <a:t>If you wonder how to work the slideshows that appear in the VLE like this yourself, here is a cheatsheet. You can navigate with the Arrow keys, and you can get an overview or go fullscreen with </a:t>
            </a:r>
            <a:r>
              <a:rPr>
                <a:latin typeface="Courier"/>
              </a:rPr>
              <a:t>O</a:t>
            </a:r>
            <a:r>
              <a:rPr/>
              <a:t> and </a:t>
            </a:r>
            <a:r>
              <a:rPr>
                <a:latin typeface="Courier"/>
              </a:rPr>
              <a:t>F</a:t>
            </a:r>
            <a:r>
              <a:rPr/>
              <a:t> respectively. Give it a shot if you are viewing this embedded in the VLE, or choose the RevealJS format in the right hand menu if you are on the website!</a:t>
            </a:r>
            <a:br/>
          </a:p>
          <a:p>
            <a:pPr lvl="0" indent="0" marL="0">
              <a:buNone/>
            </a:pPr>
            <a:r>
              <a:rPr/>
              <a:t>I shall be using these exact materials in the lectures and labs, so please feel free to ask any questions, or to ask for any changes.</a:t>
            </a:r>
          </a:p>
        </p:txBody>
      </p:sp>
      <p:pic>
        <p:nvPicPr>
          <p:cNvPr descr="images/RevealKeyBoardShortcuts.png" id="0" name="Picture 1"/>
          <p:cNvPicPr>
            <a:picLocks noGrp="1" noChangeAspect="1"/>
          </p:cNvPicPr>
          <p:nvPr/>
        </p:nvPicPr>
        <p:blipFill>
          <a:blip r:embed="rId4"/>
          <a:stretch>
            <a:fillRect/>
          </a:stretch>
        </p:blipFill>
        <p:spPr bwMode="auto">
          <a:xfrm>
            <a:off x="6248400" y="977900"/>
            <a:ext cx="4038600" cy="48641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Accessibility is important</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Because this system uses markdown (text files) as input, rather than proprietary software formats like PowerPoint, it can be translated and transferred very easily.</a:t>
            </a:r>
          </a:p>
          <a:p>
            <a:pPr lvl="0" indent="0" marL="0">
              <a:buNone/>
            </a:pPr>
            <a:r>
              <a:rPr/>
              <a:t>The first couple of slides looked like this when I wrote them, and I can update them on my phone if I want and publish them to the website automatically in all formats.</a:t>
            </a:r>
          </a:p>
        </p:txBody>
      </p:sp>
      <p:pic>
        <p:nvPicPr>
          <p:cNvPr descr="images/Markdown%20example@2x.png" id="0" name="Picture 1"/>
          <p:cNvPicPr>
            <a:picLocks noGrp="1" noChangeAspect="1"/>
          </p:cNvPicPr>
          <p:nvPr/>
        </p:nvPicPr>
        <p:blipFill>
          <a:blip r:embed="rId2"/>
          <a:stretch>
            <a:fillRect/>
          </a:stretch>
        </p:blipFill>
        <p:spPr bwMode="auto">
          <a:xfrm>
            <a:off x="5689600" y="977900"/>
            <a:ext cx="5168900" cy="48641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font I am using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font I am using is called “Atkinson Hyperlegible” and was developed by the Braille Institute in 2022 to make materials more easily viewed by anyone with impaired vision, dyslexia, or with screen-readers. Have a look here </a:t>
            </a:r>
            <a:r>
              <a:rPr>
                <a:hlinkClick r:id="rId2"/>
              </a:rPr>
              <a:t>Atkinson Hyperlegible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Colours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am colour blind and so I have used an app to assess the contrast for all colours used on the site and the materials I produce. I have chosen Viva Magenta as the hero colour for the Lecture Slides and the Website - it was </a:t>
            </a:r>
            <a:r>
              <a:rPr>
                <a:hlinkClick r:id="rId2"/>
              </a:rPr>
              <a:t>Pantone Colour of the year in 2023</a:t>
            </a:r>
            <a:r>
              <a:rPr/>
              <a:t>. The Lab slides use </a:t>
            </a:r>
            <a:r>
              <a:rPr>
                <a:hlinkClick r:id="rId3"/>
              </a:rPr>
              <a:t>Veri Peri (Colour of the year 2022)</a:t>
            </a:r>
            <a:r>
              <a:rPr/>
              <a: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Apologies for pictures of Dougal</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Once we get up and running with the year, I shall bring Dougal (my dog) in to visit, assuming nobody objects. He’s a good boy and I can’t resist sharing a couple of AI generated pictures of him.</a:t>
            </a:r>
          </a:p>
        </p:txBody>
      </p:sp>
      <p:pic>
        <p:nvPicPr>
          <p:cNvPr descr="images/124.png" id="0" name="Picture 1"/>
          <p:cNvPicPr>
            <a:picLocks noGrp="1" noChangeAspect="1"/>
          </p:cNvPicPr>
          <p:nvPr/>
        </p:nvPicPr>
        <p:blipFill>
          <a:blip r:embed="rId2"/>
          <a:stretch>
            <a:fillRect/>
          </a:stretch>
        </p:blipFill>
        <p:spPr bwMode="auto">
          <a:xfrm>
            <a:off x="5181600" y="1092200"/>
            <a:ext cx="6172200" cy="4114800"/>
          </a:xfrm>
          <a:prstGeom prst="rect">
            <a:avLst/>
          </a:prstGeom>
          <a:noFill/>
          <a:ln w="9525">
            <a:noFill/>
            <a:headEnd/>
            <a:tailEnd/>
          </a:ln>
        </p:spPr>
      </p:pic>
      <p:sp>
        <p:nvSpPr>
          <p:cNvPr id="1" name="TextBox 3"/>
          <p:cNvSpPr txBox="1"/>
          <p:nvPr/>
        </p:nvSpPr>
        <p:spPr>
          <a:xfrm>
            <a:off x="5181600" y="5334000"/>
            <a:ext cx="6172200" cy="508000"/>
          </a:xfrm>
          <a:prstGeom prst="rect">
            <a:avLst/>
          </a:prstGeom>
          <a:noFill/>
        </p:spPr>
        <p:txBody>
          <a:bodyPr/>
          <a:lstStyle/>
          <a:p>
            <a:pPr lvl="0" indent="0" marL="0" algn="ctr">
              <a:buNone/>
            </a:pPr>
            <a:r>
              <a:rPr/>
              <a:t>Sir Dougal</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110.png" id="0" name="Picture 1"/>
          <p:cNvPicPr>
            <a:picLocks noGrp="1" noChangeAspect="1"/>
          </p:cNvPicPr>
          <p:nvPr/>
        </p:nvPicPr>
        <p:blipFill>
          <a:blip r:embed="rId2"/>
          <a:stretch>
            <a:fillRect/>
          </a:stretch>
        </p:blipFill>
        <p:spPr bwMode="auto">
          <a:xfrm>
            <a:off x="3225800" y="1816100"/>
            <a:ext cx="5753100" cy="3835400"/>
          </a:xfrm>
          <a:prstGeom prst="rect">
            <a:avLst/>
          </a:prstGeom>
          <a:noFill/>
          <a:ln w="9525">
            <a:noFill/>
            <a:headEnd/>
            <a:tailEnd/>
          </a:ln>
        </p:spPr>
      </p:pic>
      <p:sp>
        <p:nvSpPr>
          <p:cNvPr id="1" name="TextBox 3"/>
          <p:cNvSpPr txBox="1"/>
          <p:nvPr/>
        </p:nvSpPr>
        <p:spPr>
          <a:xfrm>
            <a:off x="838200" y="5651500"/>
            <a:ext cx="10515600" cy="508000"/>
          </a:xfrm>
          <a:prstGeom prst="rect">
            <a:avLst/>
          </a:prstGeom>
          <a:noFill/>
        </p:spPr>
        <p:txBody>
          <a:bodyPr/>
          <a:lstStyle/>
          <a:p>
            <a:pPr lvl="0" indent="0" marL="0" algn="ctr">
              <a:buNone/>
            </a:pPr>
            <a:r>
              <a:rPr/>
              <a:t>SpaceCatDougal!</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183.png" id="0" name="Picture 1"/>
          <p:cNvPicPr>
            <a:picLocks noGrp="1" noChangeAspect="1"/>
          </p:cNvPicPr>
          <p:nvPr/>
        </p:nvPicPr>
        <p:blipFill>
          <a:blip r:embed="rId2"/>
          <a:stretch>
            <a:fillRect/>
          </a:stretch>
        </p:blipFill>
        <p:spPr bwMode="auto">
          <a:xfrm>
            <a:off x="3225800" y="1816100"/>
            <a:ext cx="5753100" cy="3835400"/>
          </a:xfrm>
          <a:prstGeom prst="rect">
            <a:avLst/>
          </a:prstGeom>
          <a:noFill/>
          <a:ln w="9525">
            <a:noFill/>
            <a:headEnd/>
            <a:tailEnd/>
          </a:ln>
        </p:spPr>
      </p:pic>
      <p:sp>
        <p:nvSpPr>
          <p:cNvPr id="1" name="TextBox 3"/>
          <p:cNvSpPr txBox="1"/>
          <p:nvPr/>
        </p:nvSpPr>
        <p:spPr>
          <a:xfrm>
            <a:off x="838200" y="5651500"/>
            <a:ext cx="10515600" cy="508000"/>
          </a:xfrm>
          <a:prstGeom prst="rect">
            <a:avLst/>
          </a:prstGeom>
          <a:noFill/>
        </p:spPr>
        <p:txBody>
          <a:bodyPr/>
          <a:lstStyle/>
          <a:p>
            <a:pPr lvl="0" indent="0" marL="0" algn="ctr">
              <a:buNone/>
            </a:pPr>
            <a:r>
              <a:rPr/>
              <a:t>Dougal with a laser gun!</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00:   No lab in Welcome Week</dc:title>
  <dc:creator>Dr. Gordon Wright</dc:creator>
  <cp:keywords/>
  <dcterms:created xsi:type="dcterms:W3CDTF">2023-10-23T13:35:10Z</dcterms:created>
  <dcterms:modified xsi:type="dcterms:W3CDTF">2023-10-23T13:35:10Z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September 29, 2023</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lab.png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params">
    <vt:lpwstr/>
  </property>
  <property fmtid="{D5CDD505-2E9C-101B-9397-08002B2CF9AE}" pid="23" name="subtitle">
    <vt:lpwstr>But just a big HELLO!</vt:lpwstr>
  </property>
  <property fmtid="{D5CDD505-2E9C-101B-9397-08002B2CF9AE}" pid="24" name="toc-title">
    <vt:lpwstr>Table of contents</vt:lpwstr>
  </property>
</Properties>
</file>