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5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4" Type="http://schemas.openxmlformats.org/officeDocument/2006/relationships/theme" Target="theme/theme1.xml" /><Relationship Id="rId23" Type="http://schemas.openxmlformats.org/officeDocument/2006/relationships/viewProps" Target="viewProps.xml" /><Relationship Id="rId2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jp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2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3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4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5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6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apa.org/ed/precollege/psn/2019/02/skillful-student" TargetMode="External" /><Relationship Id="rId3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apa.org/careers/resources/guides/transferable-skills.pdf" TargetMode="External" /><Relationship Id="rId3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01:  Let’s start at the beginning!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This is the way!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2, 2023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These are valuable skills</a:t>
            </a:r>
          </a:p>
          <a:p>
            <a:pPr lvl="0" indent="0" marL="0">
              <a:buNone/>
            </a:pPr>
            <a:r>
              <a:rPr/>
              <a:t>I’m going to try to ‘connect the dots’ for you along the way</a:t>
            </a:r>
          </a:p>
          <a:p>
            <a:pPr lvl="0"/>
            <a:r>
              <a:rPr/>
              <a:t>Cognitive (e.g., creativity and information management).</a:t>
            </a:r>
          </a:p>
          <a:p>
            <a:pPr lvl="0"/>
            <a:r>
              <a:rPr/>
              <a:t>Communication (e.g., active listening and public speaking).</a:t>
            </a:r>
          </a:p>
          <a:p>
            <a:pPr lvl="0"/>
            <a:r>
              <a:rPr/>
              <a:t>Personal (e.g., conscientiousness and integrity).</a:t>
            </a:r>
          </a:p>
          <a:p>
            <a:pPr lvl="0"/>
            <a:r>
              <a:rPr/>
              <a:t>Social (e.g., collaboration and leadership abilities).</a:t>
            </a:r>
          </a:p>
          <a:p>
            <a:pPr lvl="0"/>
            <a:r>
              <a:rPr/>
              <a:t>Technological (e.g., flexibility and familiarity with hardware and software).</a:t>
            </a:r>
          </a:p>
          <a:p>
            <a:pPr lvl="0"/>
            <a:r>
              <a:rPr/>
              <a:t>No actual mention of the ‘content’ - </a:t>
            </a:r>
            <a:r>
              <a:rPr b="1"/>
              <a:t>Psychology</a:t>
            </a:r>
            <a:r>
              <a:rPr/>
              <a:t> or </a:t>
            </a:r>
            <a:r>
              <a:rPr b="1"/>
              <a:t>Research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You aren’t spectators any more, you’re Scientists!</a:t>
            </a:r>
          </a:p>
          <a:p>
            <a:pPr lvl="0" indent="0" marL="0">
              <a:buNone/>
            </a:pPr>
            <a:r>
              <a:rPr/>
              <a:t>In small groups of 3 or 4 people,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 (Critical Proposal)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 with Open Data and Materials (Mini-Diss)</a:t>
            </a:r>
          </a:p>
          <a:p>
            <a:pPr lvl="0"/>
            <a:r>
              <a:rPr/>
              <a:t>Reflect on your learning and development journey (CHIP Learning Log)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Consider it a ‘warm up’ for your Y3 Dissertation</a:t>
            </a:r>
          </a:p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 - but all the same moving parts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Opportunities to think carefully about your final year Dissertation, and how to crush it!!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Support and guidance</a:t>
            </a:r>
          </a:p>
          <a:p>
            <a:pPr lvl="0"/>
            <a:r>
              <a:rPr/>
              <a:t>Gordon (Module Coordinator and Enthusiast in Chief)</a:t>
            </a:r>
          </a:p>
          <a:p>
            <a:pPr lvl="0"/>
            <a:r>
              <a:rPr/>
              <a:t>6 gobsmackingly amazing Lab Tutors</a:t>
            </a:r>
          </a:p>
          <a:p>
            <a:pPr lvl="0"/>
            <a:r>
              <a:rPr/>
              <a:t>Your Mini-Dissertation group (3 or 4)</a:t>
            </a:r>
          </a:p>
          <a:p>
            <a:pPr lvl="0"/>
            <a:r>
              <a:rPr/>
              <a:t>Your Personal Tutor</a:t>
            </a:r>
          </a:p>
          <a:p>
            <a:pPr lvl="0"/>
            <a:r>
              <a:rPr/>
              <a:t>Your PT group</a:t>
            </a:r>
          </a:p>
          <a:p>
            <a:pPr lvl="0"/>
            <a:r>
              <a:rPr/>
              <a:t>The entire Goldsmiths Research Community!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Access to me</a:t>
            </a:r>
          </a:p>
          <a:p>
            <a:pPr lvl="0" indent="0" marL="0">
              <a:buNone/>
            </a:pPr>
            <a:r>
              <a:rPr/>
              <a:t>I will be in every Research Methods lecture and I have a Student Hour from 1-2 (TBC) every Monday.</a:t>
            </a:r>
          </a:p>
          <a:p>
            <a:pPr lvl="0" indent="0" marL="0">
              <a:buNone/>
            </a:pPr>
            <a:r>
              <a:rPr b="1"/>
              <a:t>Available at g.wright@gold.ac.uk and my office is WB200/1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So please talk to me and help me get to know you!</a:t>
            </a:r>
          </a:p>
          <a:p>
            <a:pPr lvl="0" indent="0" marL="0">
              <a:buNone/>
            </a:pPr>
            <a:r>
              <a:rPr/>
              <a:t>Questions relating to Module Content must be asked via the Forum. There will be no exceptions.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friendly warning</a:t>
            </a:r>
          </a:p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rules.</a:t>
            </a:r>
          </a:p>
          <a:p>
            <a:pPr lvl="0" indent="0" marL="1270000">
              <a:buNone/>
            </a:pPr>
            <a:r>
              <a:rPr sz="2000"/>
              <a:t>Just don’t risk it. Be mindful of how you read, take notes and share coursework.</a:t>
            </a:r>
          </a:p>
          <a:p>
            <a:pPr lvl="0" indent="0" marL="1270000">
              <a:buNone/>
            </a:pPr>
            <a:r>
              <a:rPr sz="2000"/>
              <a:t>See previous information about the use of AI. It can be a wonderful tool, but do NOT use it for the wholesale production of written content. It must be a support, not a shortcut. You’ll regret it.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Module structure</a:t>
            </a:r>
          </a:p>
          <a:p>
            <a:pPr lvl="0" indent="0" marL="0">
              <a:buNone/>
            </a:pPr>
            <a:r>
              <a:rPr/>
              <a:t>1 x 1 hr Lecture per week (Monday 11-12 PSH LG02 (winter term))</a:t>
            </a:r>
          </a:p>
          <a:p>
            <a:pPr lvl="0" indent="0" marL="0">
              <a:buNone/>
            </a:pPr>
            <a:r>
              <a:rPr/>
              <a:t>1 x 2 hr Lab per week (Tuesday - see personal timetable)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Weekly Structure</a:t>
            </a:r>
          </a:p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Overview to set out the main topics and to give you a set of milestones or preparatory activities</a:t>
            </a:r>
            <a:r>
              <a:rPr/>
              <a:t>’ designed to keep you on track.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available as a Reveal Slideshow via Quarto and as pdf, docx, and if you wish for anything else, please just ask.)</a:t>
            </a:r>
          </a:p>
          <a:p>
            <a:pPr lvl="0" indent="0" marL="0">
              <a:buNone/>
            </a:pPr>
            <a:r>
              <a:rPr b="1"/>
              <a:t>Lab</a:t>
            </a:r>
          </a:p>
        </p:txBody>
      </p:sp>
      <p:pic>
        <p:nvPicPr>
          <p:cNvPr descr="images/LabSession.drawi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549400"/>
            <a:ext cx="6172200" cy="3213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Lab structure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Lab Notebook</a:t>
            </a:r>
            <a:r>
              <a:rPr/>
              <a:t> - find a solution that works for you, but make sure that you have it every week, so a cloud-based system would be best. You will be expected to show notes of your progress to your Lab Tutor</a:t>
            </a:r>
          </a:p>
          <a:p>
            <a:pPr lvl="0"/>
            <a:r>
              <a:rPr/>
              <a:t>Lots can be achieved in the labs, but independent study and coordinated group work will be required. We will be asking about this aspect of the process regularly.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DangerZone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Kenny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113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651500"/>
            <a:ext cx="5181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All hail the Kenny!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You’ll never say hello to you,</a:t>
            </a:r>
            <a:br/>
            <a:r>
              <a:rPr/>
              <a:t>Until you get it on the red line overload.</a:t>
            </a:r>
            <a:br/>
            <a:r>
              <a:rPr/>
              <a:t>You’ll never know what you can do,</a:t>
            </a:r>
            <a:br/>
            <a:r>
              <a:rPr/>
              <a:t>Until you get it up as high as you can go!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Coursework</a:t>
            </a:r>
          </a:p>
          <a:p>
            <a:pPr lvl="0" indent="0" marL="0">
              <a:buNone/>
            </a:pPr>
            <a:r>
              <a:rPr/>
              <a:t>The courseworks ALL require critical reflection and meta-cognitive practice. This will be discussed in a number of lectures, but it contributes to effective learning and your integration of the skills and experience of doing this research exercise.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Time management and teamwork</a:t>
            </a:r>
          </a:p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Resources</a:t>
            </a:r>
          </a:p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Before tomorrow, please…</a:t>
            </a:r>
          </a:p>
          <a:p>
            <a:pPr lvl="0" indent="0" marL="0">
              <a:buNone/>
            </a:pPr>
            <a:r>
              <a:rPr/>
              <a:t>Add an email signature to your college email, including your student number, programme, lab tutor, and personal tutor. It will speed up responses to any emails you send to staff.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Lectures Term One</a:t>
            </a:r>
          </a:p>
        </p:txBody>
      </p:sp>
      <p:pic>
        <p:nvPicPr>
          <p:cNvPr descr="images/Term1%20Lectur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155700"/>
            <a:ext cx="6172200" cy="4508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Lectures Term Two</a:t>
            </a:r>
          </a:p>
        </p:txBody>
      </p:sp>
      <p:pic>
        <p:nvPicPr>
          <p:cNvPr descr="images/Term2%20Lectur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155700"/>
            <a:ext cx="6172200" cy="4508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Labs Term One</a:t>
            </a:r>
          </a:p>
        </p:txBody>
      </p:sp>
      <p:pic>
        <p:nvPicPr>
          <p:cNvPr descr="images/Term1%20Lab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257300"/>
            <a:ext cx="6172200" cy="431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Labs Term Two</a:t>
            </a:r>
          </a:p>
        </p:txBody>
      </p:sp>
      <p:pic>
        <p:nvPicPr>
          <p:cNvPr descr="images/Term2%20lab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498600"/>
            <a:ext cx="6172200" cy="382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Mini-Dissertation structure</a:t>
            </a:r>
          </a:p>
          <a:p>
            <a:pPr lvl="0" indent="0" marL="0">
              <a:buNone/>
            </a:pPr>
            <a:r>
              <a:rPr/>
              <a:t>Your individual Mini-Dissertation project </a:t>
            </a:r>
            <a:r>
              <a:rPr b="1"/>
              <a:t>MUST</a:t>
            </a:r>
            <a:r>
              <a:rPr/>
              <a:t> conform to the following definitive rules:</a:t>
            </a:r>
          </a:p>
          <a:p>
            <a:pPr lvl="0"/>
            <a:r>
              <a:rPr b="1"/>
              <a:t>2x2 ANOVA design with 2 categorical IVs (each with 2 levels) and a single continuous DV</a:t>
            </a:r>
          </a:p>
          <a:p>
            <a:pPr lvl="0"/>
            <a:r>
              <a:rPr b="1"/>
              <a:t>You must obtain ethical approval and show individual involvement in the process of application</a:t>
            </a:r>
          </a:p>
          <a:p>
            <a:pPr lvl="0"/>
            <a:r>
              <a:rPr b="1"/>
              <a:t>You must make a sample size estimation / Power calculation</a:t>
            </a:r>
          </a:p>
          <a:p>
            <a:pPr lvl="0"/>
            <a:r>
              <a:rPr b="1"/>
              <a:t>You must contribute to group recruitment and data collection efforts either online or in-person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Mini-Dissertation Submission</a:t>
            </a:r>
          </a:p>
          <a:p>
            <a:pPr lvl="0" indent="0" marL="0">
              <a:buNone/>
            </a:pPr>
            <a:r>
              <a:rPr b="1"/>
              <a:t>Your Mini-Dissertation final submission must comprise ALL of the following COMPULSORY elements:</a:t>
            </a:r>
          </a:p>
          <a:p>
            <a:pPr lvl="0"/>
            <a:r>
              <a:rPr/>
              <a:t>a 2,500 word APA7 empirical paper with a complete reference list and appendices</a:t>
            </a:r>
          </a:p>
          <a:p>
            <a:pPr lvl="0"/>
            <a:r>
              <a:rPr/>
              <a:t>Open Data - a single, cleaned, clearly-labelled data set</a:t>
            </a:r>
          </a:p>
          <a:p>
            <a:pPr lvl="0"/>
            <a:r>
              <a:rPr/>
              <a:t>Open Materials - a complete, replication-ready materials package detailing materials relevant to your individual write-up</a:t>
            </a:r>
          </a:p>
          <a:p>
            <a:pPr lvl="0"/>
            <a:r>
              <a:rPr/>
              <a:t>A reflective account covering the Mini-Dissertation (not a moan about your group or strikes or having to do research)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Illustrative MD topics</a:t>
            </a:r>
          </a:p>
          <a:p>
            <a:pPr lvl="0"/>
            <a:r>
              <a:rPr/>
              <a:t>The effect of gender stereotype and task difficulty on memory performance</a:t>
            </a:r>
          </a:p>
          <a:p>
            <a:pPr lvl="0"/>
            <a:r>
              <a:rPr/>
              <a:t>The role of facial symmetry and filter type on ratings of attractiveness of online dating profile pictures</a:t>
            </a:r>
          </a:p>
          <a:p>
            <a:pPr lvl="0"/>
            <a:r>
              <a:rPr/>
              <a:t>Exposure to negative news media, trait anxiety and the BAME community under COVID-19</a:t>
            </a:r>
          </a:p>
          <a:p>
            <a:pPr lvl="0"/>
            <a:r>
              <a:rPr/>
              <a:t>The effects of Agentic and Communal Narcissism, attitudes towards COVID-19 and lockdown compliance</a:t>
            </a:r>
          </a:p>
          <a:p>
            <a:pPr lvl="0"/>
            <a:r>
              <a:rPr/>
              <a:t>The effect of personality and sleep disturbance on academic performance</a:t>
            </a:r>
          </a:p>
          <a:p>
            <a:pPr lvl="0"/>
            <a:r>
              <a:rPr/>
              <a:t>Need for cognition, pre-sentencing information and perceptions of guilt in a jury decision making task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But let’s deep dive this one</a:t>
            </a:r>
          </a:p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</a:p>
          <a:p>
            <a:pPr lvl="0"/>
            <a:r>
              <a:rPr i="1"/>
              <a:t>The effect of Independent Variable A and Independent Variable B on a continuous Dependent Variable</a:t>
            </a:r>
            <a:r>
              <a:rPr/>
              <a:t> </a:t>
            </a:r>
          </a:p>
          <a:p>
            <a:pPr lvl="0"/>
            <a:r>
              <a:rPr/>
              <a:t>Conscientiousness IV(A1) Low or IV(A2) high - Independent Variable IV(A)</a:t>
            </a:r>
          </a:p>
          <a:p>
            <a:pPr lvl="0"/>
            <a:r>
              <a:rPr/>
              <a:t>Caffeine intake IV(B1) Low or IV(B2) high - Independent Variable IV(B)</a:t>
            </a:r>
          </a:p>
          <a:p>
            <a:pPr lvl="0"/>
            <a:r>
              <a:rPr/>
              <a:t>Academic Self-Handicapping (6 item 1-5 Likert style, ‘continuous’ Dependent Variable DV)</a:t>
            </a:r>
          </a:p>
          <a:p>
            <a:pPr lvl="0"/>
            <a:r>
              <a:rPr/>
              <a:t>What about the other 3 people in the group?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Rest of the group:</a:t>
            </a:r>
          </a:p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Extraversion</a:t>
            </a:r>
            <a:r>
              <a:rPr/>
              <a:t> (Low/High) &amp; Sleep (Sound/Disturbed)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Openness to experience</a:t>
            </a:r>
            <a:r>
              <a:rPr/>
              <a:t> (Low/High) &amp; Family Attitude to Education (Pro/Con)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Neuroticism</a:t>
            </a:r>
            <a:r>
              <a:rPr/>
              <a:t> (Low/High) &amp; Attitude to Feedback (Open/Sensitive) on </a:t>
            </a:r>
            <a:r>
              <a:rPr u="sng"/>
              <a:t>ASH</a:t>
            </a:r>
          </a:p>
          <a:p>
            <a:pPr lvl="1"/>
            <a:r>
              <a:rPr/>
              <a:t>Not too complicated, right?</a:t>
            </a:r>
          </a:p>
          <a:p>
            <a:pPr lvl="1"/>
            <a:r>
              <a:rPr/>
              <a:t>Can you see the economies of effort and implicit support opportunities?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Experimental Design Schematic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You will be asked to keep and update the following image in draw.io</a:t>
            </a:r>
          </a:p>
        </p:txBody>
      </p:sp>
      <p:pic>
        <p:nvPicPr>
          <p:cNvPr descr="images/Thisismydesign.drawi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384300"/>
            <a:ext cx="6172200" cy="405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Lab 01</a:t>
            </a:r>
          </a:p>
          <a:p>
            <a:pPr lvl="0"/>
            <a:r>
              <a:rPr/>
              <a:t>Scan your attendance, find a place to sit.</a:t>
            </a:r>
          </a:p>
          <a:p>
            <a:pPr lvl="0"/>
            <a:r>
              <a:rPr/>
              <a:t>Verify access to IT systems (e.g. the critically important OneDrive) and add a signature to your emails to assist College answering any questions you have.</a:t>
            </a:r>
          </a:p>
          <a:p>
            <a:pPr lvl="0"/>
            <a:r>
              <a:rPr/>
              <a:t>Start brainstorming ideas for research topics for your Mini-Dissertation.</a:t>
            </a:r>
          </a:p>
          <a:p>
            <a:pPr lvl="0"/>
            <a:r>
              <a:rPr/>
              <a:t>Consider ‘how’ you want to work this year</a:t>
            </a:r>
          </a:p>
          <a:p>
            <a:pPr lvl="0"/>
            <a:r>
              <a:rPr/>
              <a:t>Detailed information in Lab 01 worksheet, but allow the Lab Tutor to guide you and try to get involved!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Please don’t get hung up on topic selection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 might think coming up with a research topic is a difficult thing. For this year, it is NOT super-important. Your Lab Tutors will be available to help you make sure it’s feasible, challenging enough but not too difficult etc.</a:t>
            </a:r>
          </a:p>
          <a:p>
            <a:pPr lvl="0" indent="0" marL="1270000">
              <a:buNone/>
            </a:pPr>
            <a:r>
              <a:rPr sz="2000"/>
              <a:t>It does help if you are interested in it though, as it will help keep motivation up!</a:t>
            </a:r>
          </a:p>
          <a:p>
            <a:pPr lvl="0" indent="0" marL="1270000">
              <a:buNone/>
            </a:pPr>
            <a:r>
              <a:rPr sz="2000"/>
              <a:t>If in doubt.. What about Academic Success? What aspects of personality, lifestyle, behaviour, attitude, life history etc contribute to it? And how on earth do you measure Academic Success?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Advance warning</a:t>
            </a:r>
          </a:p>
          <a:p>
            <a:pPr lvl="0" indent="0" marL="1270000">
              <a:buNone/>
            </a:pPr>
            <a:r>
              <a:rPr sz="2000" b="1"/>
              <a:t>Important</a:t>
            </a:r>
          </a:p>
          <a:p>
            <a:pPr lvl="0" indent="0" marL="1270000">
              <a:buNone/>
            </a:pPr>
            <a:r>
              <a:rPr sz="2000"/>
              <a:t>You will confirm your group members (3 or 4), a group name (puns encouraged), and maybe a topic area in the first half hour of Lab 02. There will be no more time available. But that will have allowed you over a week to work it out. Leave this week’s lab either with a pretty good idea of who you want to work with, ot a list of the people still un-grouped in your PT group. And then sort it out.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Some things to consider</a:t>
            </a:r>
          </a:p>
          <a:p>
            <a:pPr lvl="0" indent="0" marL="1270000">
              <a:buNone/>
            </a:pPr>
            <a:r>
              <a:rPr sz="2000" b="1"/>
              <a:t>Caution</a:t>
            </a:r>
          </a:p>
          <a:p>
            <a:pPr lvl="0"/>
            <a:r>
              <a:rPr sz="2000"/>
              <a:t>Picking something without much of a literature behind it can make life VERY difficult</a:t>
            </a:r>
          </a:p>
          <a:p>
            <a:pPr lvl="0"/>
            <a:r>
              <a:rPr sz="2000"/>
              <a:t>We will try to make sure things remain manageable, we are not trying to ‘restrict’ you</a:t>
            </a:r>
          </a:p>
          <a:p>
            <a:pPr lvl="0"/>
            <a:r>
              <a:rPr sz="2000"/>
              <a:t>You will not be able to do research</a:t>
            </a:r>
          </a:p>
          <a:p>
            <a:pPr lvl="1"/>
            <a:r>
              <a:rPr sz="2000"/>
              <a:t>on Children</a:t>
            </a:r>
          </a:p>
          <a:p>
            <a:pPr lvl="1"/>
            <a:r>
              <a:rPr sz="2000"/>
              <a:t>on Vulnerable or protected groups</a:t>
            </a:r>
          </a:p>
          <a:p>
            <a:pPr lvl="1"/>
            <a:r>
              <a:rPr sz="2000"/>
              <a:t>using methods that require extensive training or specialist facilities (e.g. EEG, TMS)</a:t>
            </a:r>
          </a:p>
          <a:p>
            <a:pPr lvl="1"/>
            <a:r>
              <a:rPr sz="2000"/>
              <a:t>that raises anything more than minimal ethical considerations</a:t>
            </a:r>
          </a:p>
          <a:p>
            <a:pPr lvl="1"/>
            <a:r>
              <a:rPr sz="2000"/>
              <a:t>for which recruitment will be too onerous or time-consuming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Data Carpentry suggests the following for their labs</a:t>
            </a:r>
          </a:p>
          <a:p>
            <a:pPr lvl="0"/>
            <a:r>
              <a:rPr/>
              <a:t>Use welcoming and inclusive language</a:t>
            </a:r>
          </a:p>
          <a:p>
            <a:pPr lvl="0"/>
            <a:r>
              <a:rPr/>
              <a:t>Be respectful of different viewpoints and experiences</a:t>
            </a:r>
          </a:p>
          <a:p>
            <a:pPr lvl="0"/>
            <a:r>
              <a:rPr/>
              <a:t>Gracefully accept constructive criticism</a:t>
            </a:r>
          </a:p>
          <a:p>
            <a:pPr lvl="0"/>
            <a:r>
              <a:rPr/>
              <a:t>Focus on what is best for the community</a:t>
            </a:r>
          </a:p>
          <a:p>
            <a:pPr lvl="0"/>
            <a:r>
              <a:rPr/>
              <a:t>Show courtesy and respect towards other community members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Recurse Center ‘Social Rules’</a:t>
            </a:r>
          </a:p>
        </p:txBody>
      </p:sp>
      <p:pic>
        <p:nvPicPr>
          <p:cNvPr descr="images/paste-753EB69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42100" y="977900"/>
            <a:ext cx="32512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Attendance QR Code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topics today</a:t>
            </a:r>
          </a:p>
          <a:p>
            <a:pPr lvl="0"/>
            <a:r>
              <a:rPr/>
              <a:t>Module structure and coursework introduction</a:t>
            </a:r>
          </a:p>
          <a:p>
            <a:pPr lvl="1" indent="-257175" marL="514350">
              <a:buAutoNum type="romanLcPeriod"/>
            </a:pPr>
            <a:r>
              <a:rPr/>
              <a:t>Critical Proposal (15%)</a:t>
            </a:r>
          </a:p>
          <a:p>
            <a:pPr lvl="1" indent="-257175" marL="514350">
              <a:buAutoNum type="romanLcPeriod"/>
            </a:pPr>
            <a:r>
              <a:rPr/>
              <a:t>Mini-Dissertation (70%)</a:t>
            </a:r>
          </a:p>
          <a:p>
            <a:pPr lvl="1" indent="-257175" marL="514350">
              <a:buAutoNum type="romanLcPeriod"/>
            </a:pPr>
            <a:r>
              <a:rPr/>
              <a:t>Conceptual, Historical &amp; Integrative Perspectives Log (CHIP Log) (15%)</a:t>
            </a:r>
          </a:p>
          <a:p>
            <a:pPr lvl="0"/>
            <a:r>
              <a:rPr/>
              <a:t>Labs in general and the lab tomorrow</a:t>
            </a:r>
          </a:p>
          <a:p>
            <a:pPr lvl="0"/>
            <a:r>
              <a:rPr/>
              <a:t>Materials, independent study, SUCCESS!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bit about me…</a:t>
            </a:r>
          </a:p>
          <a:p>
            <a:pPr lvl="0"/>
            <a:r>
              <a:rPr/>
              <a:t>Formerly worked in the advertising industry for top London agencies</a:t>
            </a:r>
          </a:p>
          <a:p>
            <a:pPr lvl="0"/>
            <a:r>
              <a:rPr/>
              <a:t>Impulsively started a Psych degree in 2006 (age 30+)</a:t>
            </a:r>
          </a:p>
          <a:p>
            <a:pPr lvl="0"/>
            <a:r>
              <a:rPr/>
              <a:t>My research interests are interpersonal deception, antagonistic personalities and behaviours, and how people obtain, process, and use social information/person perception in their everyday lives</a:t>
            </a:r>
          </a:p>
          <a:p>
            <a:pPr lvl="0"/>
            <a:r>
              <a:rPr/>
              <a:t>Got my PhD in 2014, post-doc with the Intelligence Agencies, Teaching Fellow then Lecturer in the department of Psychology</a:t>
            </a:r>
          </a:p>
          <a:p>
            <a:pPr lvl="0"/>
            <a:r>
              <a:rPr/>
              <a:t>And I LOVE IT !! The Psychology we do here is unique and thrilling!</a:t>
            </a:r>
          </a:p>
          <a:p>
            <a:pPr lvl="0"/>
            <a:r>
              <a:rPr/>
              <a:t>My mission is to turn you into Research Rebels and Data-Driven Disruptors!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But first</a:t>
            </a:r>
          </a:p>
          <a:p>
            <a:pPr lvl="0"/>
            <a:r>
              <a:rPr/>
              <a:t>The importance of your ‘participation’</a:t>
            </a:r>
          </a:p>
          <a:p>
            <a:pPr lvl="0"/>
            <a:r>
              <a:rPr/>
              <a:t>If you don’t engage, it is difficult to respond to your needs</a:t>
            </a:r>
          </a:p>
          <a:p>
            <a:pPr lvl="0"/>
            <a:r>
              <a:rPr/>
              <a:t>I want you to find </a:t>
            </a:r>
            <a:r>
              <a:rPr b="1"/>
              <a:t>“MyPsychology”</a:t>
            </a:r>
          </a:p>
          <a:p>
            <a:pPr lvl="0"/>
            <a:r>
              <a:rPr/>
              <a:t>Easier to keep up than catch-up</a:t>
            </a:r>
          </a:p>
          <a:p>
            <a:pPr lvl="0"/>
            <a:r>
              <a:rPr/>
              <a:t>We have numerous safeguards in place to protect you this year, but be your own best friend</a:t>
            </a:r>
          </a:p>
          <a:p>
            <a:pPr lvl="0"/>
            <a:r>
              <a:rPr/>
              <a:t>The only thing that should be worried this year is Shoddy Science!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On behalf of the whole teaching team</a:t>
            </a:r>
          </a:p>
          <a:p>
            <a:pPr lvl="0" indent="0" marL="0">
              <a:buNone/>
            </a:pPr>
            <a:r>
              <a:rPr/>
              <a:t>Have a wonderful year!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Any Questions?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References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Overview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Module weighting and assessment</a:t>
            </a:r>
          </a:p>
          <a:p>
            <a:pPr lvl="0" indent="0" marL="0">
              <a:buNone/>
            </a:pPr>
            <a:r>
              <a:rPr/>
              <a:t>Research Methods is a 30 credit weighted module. As I always say, a coursework essay, say for Cognitive Psychology, is worth 1/10th of your Mini-Dissertation. It does NOT make sense to miss a lab working on an essay that might not even count towards your grade.</a:t>
            </a:r>
          </a:p>
          <a:p>
            <a:pPr lvl="0" indent="0" marL="0">
              <a:buNone/>
            </a:pPr>
            <a:r>
              <a:rPr/>
              <a:t>To pass, you must pass all 3 assessment elements:</a:t>
            </a:r>
          </a:p>
          <a:p>
            <a:pPr lvl="0" indent="0" marL="0">
              <a:buNone/>
            </a:pPr>
            <a:r>
              <a:rPr/>
              <a:t>Critical Proposal 1,800 words (15%)</a:t>
            </a:r>
          </a:p>
          <a:p>
            <a:pPr lvl="0" indent="0" marL="0">
              <a:buNone/>
            </a:pPr>
            <a:r>
              <a:rPr/>
              <a:t>Mini-Dissertation 2,500 words (70%)</a:t>
            </a:r>
          </a:p>
          <a:p>
            <a:pPr lvl="0" indent="0" marL="0">
              <a:buNone/>
            </a:pPr>
            <a:r>
              <a:rPr/>
              <a:t>CHIP Learning Log 1,200 words (15%)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Gannt Chart</a:t>
            </a:r>
          </a:p>
        </p:txBody>
      </p:sp>
      <p:pic>
        <p:nvPicPr>
          <p:cNvPr descr="images/Gantt%20of%20deadlin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155700"/>
            <a:ext cx="6172200" cy="400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Deadlines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 what’s the point?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APA Skillful Psychology Student</a:t>
            </a:r>
          </a:p>
        </p:txBody>
      </p:sp>
      <p:pic>
        <p:nvPicPr>
          <p:cNvPr descr="images/paste-51D3847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400800" y="977900"/>
            <a:ext cx="37338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Naufel, K. Z., Appleby, D. C., Young, J., Van Kirk, J. F., Spencer, S. M., Rudmann, J., …Richmond, A. S. (2018).The skillful psychology student: Prepared for success in the 21st century workplace. Retrieved from: </a:t>
            </a:r>
            <a:r>
              <a:rPr>
                <a:hlinkClick r:id="rId2"/>
              </a:rPr>
              <a:t>https://www.apa.org/careers/resources/guides/transferable-skills.pdf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Cognitive Skills</a:t>
            </a:r>
          </a:p>
        </p:txBody>
      </p:sp>
      <p:pic>
        <p:nvPicPr>
          <p:cNvPr descr="images/paste-B0779020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81600" y="2578100"/>
            <a:ext cx="6172200" cy="1651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Communication Skills</a:t>
            </a:r>
          </a:p>
        </p:txBody>
      </p:sp>
      <p:pic>
        <p:nvPicPr>
          <p:cNvPr descr="images/paste-B710C4C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870200"/>
            <a:ext cx="6172200" cy="106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Personal Skills</a:t>
            </a:r>
          </a:p>
        </p:txBody>
      </p:sp>
      <p:pic>
        <p:nvPicPr>
          <p:cNvPr descr="images/paste-839343D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794000"/>
            <a:ext cx="6172200" cy="123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Social Skills</a:t>
            </a:r>
          </a:p>
        </p:txBody>
      </p:sp>
      <p:pic>
        <p:nvPicPr>
          <p:cNvPr descr="images/paste-245BC02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451100"/>
            <a:ext cx="6172200" cy="190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Technological Skills</a:t>
            </a:r>
          </a:p>
        </p:txBody>
      </p:sp>
      <p:pic>
        <p:nvPicPr>
          <p:cNvPr descr="images/paste-2BE9795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882900"/>
            <a:ext cx="6172200" cy="105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01:   Let’s start at the beginning!</dc:title>
  <dc:creator>Dr. Gordon Wright</dc:creator>
  <cp:keywords/>
  <dcterms:created xsi:type="dcterms:W3CDTF">2023-10-23T13:34:24Z</dcterms:created>
  <dcterms:modified xsi:type="dcterms:W3CDTF">2023-10-23T13:34:24Z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October 2,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lecture.png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params">
    <vt:lpwstr/>
  </property>
  <property fmtid="{D5CDD505-2E9C-101B-9397-08002B2CF9AE}" pid="23" name="subtitle">
    <vt:lpwstr>This is the way!</vt:lpwstr>
  </property>
  <property fmtid="{D5CDD505-2E9C-101B-9397-08002B2CF9AE}" pid="24" name="toc-title">
    <vt:lpwstr>Table of contents</vt:lpwstr>
  </property>
</Properties>
</file>