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vox.com/2014/7/15/5881947/myersbriggs-personality-test-meaningless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07:  Psychometrics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 Reliability and Validity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20,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Charles Darwin’s (1809–1882) Origin of the Species impacts scientific thinking in 19 th century</a:t>
            </a:r>
          </a:p>
          <a:p>
            <a:pPr lvl="0" indent="0" marL="0">
              <a:buNone/>
            </a:pPr>
            <a:r>
              <a:rPr/>
              <a:t>– Evolution (anthropology) combined with quantification (allure of numbers)</a:t>
            </a:r>
          </a:p>
          <a:p>
            <a:pPr lvl="0" indent="0" marL="0">
              <a:buNone/>
            </a:pPr>
            <a:r>
              <a:rPr/>
              <a:t>– Francis Galton (1822–1911) builds on cousin Darwin’s ideas with measurement and statistics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brief history of psychometrics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Galton developed the theory underpinning correlation and regression</a:t>
            </a:r>
          </a:p>
          <a:p>
            <a:pPr lvl="0" indent="0" marL="0">
              <a:buNone/>
            </a:pPr>
            <a:r>
              <a:rPr/>
              <a:t>– Used this theory to try to explain the heritability of human ability and achievement (amongst many other things)</a:t>
            </a:r>
          </a:p>
          <a:p>
            <a:pPr lvl="0" indent="0" marL="0">
              <a:buNone/>
            </a:pPr>
            <a:r>
              <a:rPr/>
              <a:t>– Developed a lab and tests for many concepts e.g. prayer, boredom, beauty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a psychometric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Sample of affect, behaviour, cognition etc</a:t>
            </a:r>
          </a:p>
          <a:p>
            <a:pPr lvl="0"/>
            <a:r>
              <a:rPr/>
              <a:t>Obtained under standardized conditions</a:t>
            </a:r>
          </a:p>
          <a:p>
            <a:pPr lvl="0"/>
            <a:r>
              <a:rPr/>
              <a:t>Scored using rules that provide allow for comparison of individuals</a:t>
            </a:r>
          </a:p>
          <a:p>
            <a:pPr lvl="0"/>
            <a:r>
              <a:rPr/>
              <a:t>Ideally, we would like:</a:t>
            </a:r>
          </a:p>
          <a:p>
            <a:pPr lvl="1"/>
            <a:r>
              <a:rPr/>
              <a:t>Multiple samples</a:t>
            </a:r>
          </a:p>
          <a:p>
            <a:pPr lvl="1"/>
            <a:r>
              <a:rPr/>
              <a:t>Multiple situations (contexts, several occasions)</a:t>
            </a:r>
          </a:p>
          <a:p>
            <a:pPr lvl="1"/>
            <a:r>
              <a:rPr/>
              <a:t>Multiple methods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can’t always get what you want…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Often, must measure individuals on</a:t>
            </a:r>
          </a:p>
          <a:p>
            <a:pPr lvl="0"/>
            <a:r>
              <a:rPr/>
              <a:t>One occasion</a:t>
            </a:r>
          </a:p>
          <a:p>
            <a:pPr lvl="0"/>
            <a:r>
              <a:rPr/>
              <a:t>Timed/ restricted conditions</a:t>
            </a:r>
          </a:p>
          <a:p>
            <a:pPr lvl="0" indent="0" marL="0">
              <a:buNone/>
            </a:pPr>
            <a:r>
              <a:rPr/>
              <a:t>So must use efficient methods</a:t>
            </a:r>
          </a:p>
          <a:p>
            <a:pPr lvl="0"/>
            <a:r>
              <a:rPr/>
              <a:t>Many opportunities (multiple choice tests)</a:t>
            </a:r>
          </a:p>
          <a:p>
            <a:pPr lvl="0"/>
            <a:r>
              <a:rPr/>
              <a:t>Objective scoring (no judgment involved)</a:t>
            </a:r>
          </a:p>
          <a:p>
            <a:pPr lvl="0"/>
            <a:r>
              <a:rPr/>
              <a:t>Adaptive item selection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Differences between a psychometric test and a general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Scientific rationale</a:t>
            </a:r>
          </a:p>
          <a:p>
            <a:pPr lvl="0"/>
            <a:r>
              <a:rPr/>
              <a:t>Careful item development and test construction</a:t>
            </a:r>
          </a:p>
          <a:p>
            <a:pPr lvl="0"/>
            <a:r>
              <a:rPr/>
              <a:t>Objective</a:t>
            </a:r>
          </a:p>
          <a:p>
            <a:pPr lvl="0"/>
            <a:r>
              <a:rPr/>
              <a:t>Standardised</a:t>
            </a:r>
          </a:p>
          <a:p>
            <a:pPr lvl="0"/>
            <a:r>
              <a:rPr/>
              <a:t>Instructions</a:t>
            </a:r>
          </a:p>
          <a:p>
            <a:pPr lvl="0"/>
            <a:r>
              <a:rPr/>
              <a:t>Scoring procedure</a:t>
            </a:r>
          </a:p>
          <a:p>
            <a:pPr lvl="0"/>
            <a:r>
              <a:rPr/>
              <a:t>Reliable</a:t>
            </a:r>
          </a:p>
          <a:p>
            <a:pPr lvl="0"/>
            <a:r>
              <a:rPr/>
              <a:t>Valid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Clinical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current functioning</a:t>
            </a:r>
          </a:p>
          <a:p>
            <a:pPr lvl="0"/>
            <a:r>
              <a:rPr/>
              <a:t>Further investigate impressions from less formal evaluation approaches</a:t>
            </a:r>
          </a:p>
          <a:p>
            <a:pPr lvl="0"/>
            <a:r>
              <a:rPr/>
              <a:t>Identify therapeutic needs</a:t>
            </a:r>
          </a:p>
          <a:p>
            <a:pPr lvl="0"/>
            <a:r>
              <a:rPr/>
              <a:t>Aid in differential diagnosis of disorder</a:t>
            </a:r>
          </a:p>
          <a:p>
            <a:pPr lvl="0"/>
            <a:r>
              <a:rPr/>
              <a:t>Monitor treatment over time to monitor success and identify new treatment needs</a:t>
            </a:r>
          </a:p>
          <a:p>
            <a:pPr lvl="0"/>
            <a:r>
              <a:rPr/>
              <a:t>Provide empathetic feedback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Occupational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hiring</a:t>
            </a:r>
          </a:p>
          <a:p>
            <a:pPr lvl="0"/>
            <a:r>
              <a:rPr/>
              <a:t>Job selection</a:t>
            </a:r>
          </a:p>
          <a:p>
            <a:pPr lvl="0"/>
            <a:r>
              <a:rPr/>
              <a:t>Team development</a:t>
            </a:r>
          </a:p>
          <a:p>
            <a:pPr lvl="0"/>
            <a:r>
              <a:rPr/>
              <a:t>Career counseling</a:t>
            </a:r>
          </a:p>
          <a:p>
            <a:pPr lvl="0"/>
            <a:r>
              <a:rPr/>
              <a:t>Training readiness</a:t>
            </a:r>
          </a:p>
          <a:p>
            <a:pPr lvl="0"/>
            <a:r>
              <a:rPr/>
              <a:t>Succession planning</a:t>
            </a:r>
          </a:p>
          <a:p>
            <a:pPr lvl="0"/>
            <a:r>
              <a:rPr/>
              <a:t>Performance assessment</a:t>
            </a:r>
          </a:p>
          <a:p>
            <a:pPr lvl="0"/>
            <a:r>
              <a:rPr/>
              <a:t>Promotion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Educational uses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Counseling</a:t>
            </a:r>
          </a:p>
          <a:p>
            <a:pPr lvl="0"/>
            <a:r>
              <a:rPr/>
              <a:t>School exams</a:t>
            </a:r>
          </a:p>
          <a:p>
            <a:pPr lvl="0"/>
            <a:r>
              <a:rPr/>
              <a:t>University entrance exams</a:t>
            </a:r>
          </a:p>
          <a:p>
            <a:pPr lvl="0"/>
            <a:r>
              <a:rPr/>
              <a:t>Course exams</a:t>
            </a:r>
          </a:p>
          <a:p>
            <a:pPr lvl="0"/>
            <a:r>
              <a:rPr/>
              <a:t>Learning disabilities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Maximum performance test (can do)</a:t>
            </a:r>
          </a:p>
          <a:p>
            <a:pPr lvl="0"/>
            <a:r>
              <a:rPr/>
              <a:t>Intelligence tests (basic reasoning ability common to a variety of intellectual tasks)</a:t>
            </a:r>
          </a:p>
          <a:p>
            <a:pPr lvl="0"/>
            <a:r>
              <a:rPr/>
              <a:t>Attainment tests (mastery tests, e.g., your exams, certification testing)</a:t>
            </a:r>
          </a:p>
          <a:p>
            <a:pPr lvl="0" indent="0" marL="0">
              <a:buNone/>
            </a:pPr>
            <a:r>
              <a:rPr/>
              <a:t>Typical performance test (will do)</a:t>
            </a:r>
          </a:p>
          <a:p>
            <a:pPr lvl="0"/>
            <a:r>
              <a:rPr/>
              <a:t>Personality tests (ways of thinking, feeling and behaving)</a:t>
            </a:r>
          </a:p>
          <a:p>
            <a:pPr lvl="0"/>
            <a:r>
              <a:rPr/>
              <a:t>Careers and interests tests</a:t>
            </a:r>
          </a:p>
          <a:p>
            <a:pPr lvl="0" indent="0" marL="0">
              <a:buNone/>
            </a:pPr>
            <a:r>
              <a:rPr/>
              <a:t>– Different answer demands: effort versus candid truth</a:t>
            </a:r>
          </a:p>
          <a:p>
            <a:pPr lvl="0" indent="0" marL="0">
              <a:buNone/>
            </a:pPr>
            <a:r>
              <a:rPr/>
              <a:t>– Context dependent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maximum performance items (ability)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Odd one out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Tree, Man, Paper, Mouse</a:t>
            </a:r>
          </a:p>
          <a:p>
            <a:pPr lvl="0" indent="0" marL="0">
              <a:buNone/>
            </a:pPr>
            <a:r>
              <a:rPr/>
              <a:t>Next in sequence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1, 1, 2, 3, 5, 8…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Social Psychology submission due</a:t>
            </a:r>
          </a:p>
          <a:p>
            <a:pPr lvl="0"/>
            <a:r>
              <a:rPr/>
              <a:t>2 parts to the lab</a:t>
            </a:r>
          </a:p>
          <a:p>
            <a:pPr lvl="1"/>
            <a:r>
              <a:rPr/>
              <a:t>Ethics II - the Goldsmiths Portal</a:t>
            </a:r>
          </a:p>
          <a:p>
            <a:pPr lvl="1"/>
            <a:r>
              <a:rPr/>
              <a:t>Reliability and Validity recap materials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Spatial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3 form a series,</a:t>
            </a:r>
          </a:p>
          <a:p>
            <a:pPr lvl="0" indent="0" marL="0">
              <a:buNone/>
            </a:pPr>
            <a:r>
              <a:rPr/>
              <a:t>Which comes next A, B or C 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Stimulus</a:t>
            </a:r>
          </a:p>
        </p:txBody>
      </p:sp>
      <p:pic>
        <p:nvPicPr>
          <p:cNvPr descr="images/paste-D338C8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Image rotation task</a:t>
            </a:r>
          </a:p>
        </p:txBody>
      </p:sp>
      <p:pic>
        <p:nvPicPr>
          <p:cNvPr descr="images/paste-2393066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Examples of typical performance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Rate on a scale from 1 to 5 how true this is of you</a:t>
            </a:r>
          </a:p>
          <a:p>
            <a:pPr lvl="0" indent="0" marL="0">
              <a:buNone/>
            </a:pPr>
            <a:r>
              <a:rPr/>
              <a:t>(Costa &amp; McCrae, 1992, Big Five)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Once I find the right way to do something, I stick to it</a:t>
            </a:r>
          </a:p>
          <a:p>
            <a:pPr lvl="0" indent="0" marL="0">
              <a:buNone/>
            </a:pPr>
            <a:r>
              <a:rPr/>
              <a:t>Dichotomous yes/ no answers</a:t>
            </a:r>
          </a:p>
          <a:p>
            <a:pPr lvl="0" indent="0" marL="0">
              <a:buNone/>
            </a:pPr>
            <a:r>
              <a:rPr/>
              <a:t>(Eysenck &amp; Eysenck, 1976, Giant 3):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I am the life of a party</a:t>
            </a:r>
          </a:p>
          <a:p>
            <a:pPr lvl="0" indent="0" marL="0">
              <a:buNone/>
            </a:pPr>
            <a:r>
              <a:rPr/>
              <a:t>Forced choice</a:t>
            </a:r>
          </a:p>
          <a:p>
            <a:pPr lvl="0" indent="0" marL="0">
              <a:buNone/>
            </a:pPr>
            <a:r>
              <a:rPr/>
              <a:t>(Zuckerman, 1979, Sensation Seeking Scale)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A: I like "wild" uninhibited parties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B: I prefer quiet parties with good conversation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Properties of psychometric tests</a:t>
            </a:r>
          </a:p>
          <a:p>
            <a:pPr lvl="0" indent="0" marL="0">
              <a:buNone/>
            </a:pPr>
            <a:r>
              <a:rPr/>
              <a:t>Two important properties of psychometric tests</a:t>
            </a:r>
          </a:p>
          <a:p>
            <a:pPr lvl="0" indent="0" marL="0">
              <a:buNone/>
            </a:pPr>
            <a:r>
              <a:rPr u="sng"/>
              <a:t>Reliability</a:t>
            </a:r>
          </a:p>
          <a:p>
            <a:pPr lvl="0" indent="0" marL="0">
              <a:buNone/>
            </a:pPr>
            <a:r>
              <a:rPr/>
              <a:t>–The consistency with which a test measures the construct</a:t>
            </a:r>
          </a:p>
          <a:p>
            <a:pPr lvl="0" indent="0" marL="0">
              <a:buNone/>
            </a:pPr>
            <a:r>
              <a:rPr u="sng"/>
              <a:t>Validity</a:t>
            </a:r>
          </a:p>
          <a:p>
            <a:pPr lvl="0" indent="0" marL="0">
              <a:buNone/>
            </a:pPr>
            <a:r>
              <a:rPr/>
              <a:t>–The degree to which a test actually measures what it claims to measure “accuracy”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test is valid if it assesses what it claims to measure</a:t>
            </a:r>
          </a:p>
          <a:p>
            <a:pPr lvl="0" indent="0" marL="0">
              <a:buNone/>
            </a:pPr>
            <a:r>
              <a:rPr/>
              <a:t>The validity of an assessment strategy is the extent to which the strategy yields a reasonably accurate estimation of the characteristic or phenomenon in question.</a:t>
            </a:r>
          </a:p>
          <a:p>
            <a:pPr lvl="0" indent="0" marL="0">
              <a:buNone/>
            </a:pPr>
            <a:r>
              <a:rPr/>
              <a:t>Many steps to achieve validity (including concurrent validity, predictive validity, construct validity and face validity)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Essential properties: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retest reliability</a:t>
            </a:r>
          </a:p>
          <a:p>
            <a:pPr lvl="0" indent="0" marL="0">
              <a:buNone/>
            </a:pPr>
            <a:r>
              <a:rPr/>
              <a:t>– Rule of thumb r between the two test times , 3 months apart &gt; 0.7 (just under 50% agreement)</a:t>
            </a:r>
          </a:p>
          <a:p>
            <a:pPr lvl="0" indent="0" marL="0">
              <a:buNone/>
            </a:pPr>
            <a:r>
              <a:rPr/>
              <a:t>– Test re-test reliability is not perfect – never reaches 1: beware real changes!</a:t>
            </a:r>
          </a:p>
          <a:p>
            <a:pPr lvl="0" indent="0" marL="0">
              <a:buNone/>
            </a:pPr>
            <a:r>
              <a:rPr/>
              <a:t>Internal consistency reliability</a:t>
            </a:r>
          </a:p>
          <a:p>
            <a:pPr lvl="0" indent="0" marL="0">
              <a:buNone/>
            </a:pPr>
            <a:r>
              <a:rPr/>
              <a:t>– Internal consistency is the degree to which all items are measuring the same construct</a:t>
            </a:r>
          </a:p>
          <a:p>
            <a:pPr lvl="0" indent="0" marL="0">
              <a:buNone/>
            </a:pPr>
            <a:r>
              <a:rPr/>
              <a:t>– Cronbach’s Alpha should be greater than .70 for scales with items &gt; 10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Reliability and Validity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like to think of them as Consistency and Accuracy</a:t>
            </a:r>
          </a:p>
        </p:txBody>
      </p:sp>
      <p:pic>
        <p:nvPicPr>
          <p:cNvPr descr="images/paste-5BFB3ED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Different types of tests - raters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Behavioral observation (observer-rated)</a:t>
            </a:r>
          </a:p>
          <a:p>
            <a:pPr lvl="0" indent="0" marL="0">
              <a:buNone/>
            </a:pPr>
            <a:r>
              <a:rPr/>
              <a:t>– People scored according to behaviors observed by a rater</a:t>
            </a:r>
          </a:p>
          <a:p>
            <a:pPr lvl="0" indent="0" marL="0">
              <a:buNone/>
            </a:pPr>
            <a:r>
              <a:rPr/>
              <a:t>– Used frequently in work and clinical settings (e.g. Performance appraisal)</a:t>
            </a:r>
          </a:p>
          <a:p>
            <a:pPr lvl="0" indent="0" marL="0">
              <a:buNone/>
            </a:pPr>
            <a:r>
              <a:rPr/>
              <a:t>Self-report</a:t>
            </a:r>
          </a:p>
          <a:p>
            <a:pPr lvl="0" indent="0" marL="0">
              <a:buNone/>
            </a:pPr>
            <a:r>
              <a:rPr/>
              <a:t>– Subjects indicate their level of agreement or preference concerning statements reflecting attitudes or behaviors</a:t>
            </a:r>
          </a:p>
          <a:p>
            <a:pPr lvl="0" indent="0" marL="0">
              <a:buNone/>
            </a:pPr>
            <a:r>
              <a:rPr/>
              <a:t>– Response distortion is a problem (e.g. faking a personality test)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Standardizing psychometric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raw score on many psychometric tests is based on an arbitrary scale</a:t>
            </a:r>
          </a:p>
          <a:p>
            <a:pPr lvl="0" indent="0" marL="0">
              <a:buNone/>
            </a:pPr>
            <a:r>
              <a:rPr/>
              <a:t>To give the scores meaning, we compare a person’s scores to a meaningful comparison group</a:t>
            </a:r>
          </a:p>
          <a:p>
            <a:pPr lvl="0" indent="0" marL="0">
              <a:buNone/>
            </a:pPr>
            <a:r>
              <a:rPr/>
              <a:t>Statistical basis: Normal distribution</a:t>
            </a:r>
          </a:p>
          <a:p>
            <a:pPr lvl="0" indent="0" marL="0">
              <a:buNone/>
            </a:pPr>
            <a:r>
              <a:rPr/>
              <a:t>Most human traits approximate to normal curve</a:t>
            </a:r>
          </a:p>
          <a:p>
            <a:pPr lvl="0" indent="0" marL="0">
              <a:buNone/>
            </a:pPr>
            <a:r>
              <a:rPr/>
              <a:t>–Largest number of cases cluster in centre</a:t>
            </a:r>
          </a:p>
          <a:p>
            <a:pPr lvl="0" indent="0" marL="0">
              <a:buNone/>
            </a:pPr>
            <a:r>
              <a:rPr/>
              <a:t>–Area under curve can be closely specified from mean and standard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Intelligence</a:t>
            </a:r>
          </a:p>
        </p:txBody>
      </p:sp>
      <p:pic>
        <p:nvPicPr>
          <p:cNvPr descr="images/paste-71B4D7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75000" y="1816100"/>
            <a:ext cx="5829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might go about developing our own Psychometric Test.. if you want.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we measure or assess psychological concepts and constructs?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Psychometrics; the science of psychological assessment.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reader: Breakwell, Smith &amp; Wright (2012) – Chapter 7 (available via reading list free online)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Myers-Briggs type are you?</a:t>
            </a:r>
          </a:p>
        </p:txBody>
      </p:sp>
      <p:pic>
        <p:nvPicPr>
          <p:cNvPr descr="images/paste-A2717D5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816100"/>
            <a:ext cx="614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Myers-Briggs…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Based on Jung’s non-scientific ideas about personality</a:t>
            </a:r>
          </a:p>
          <a:p>
            <a:pPr lvl="0" indent="0" marL="0">
              <a:buNone/>
            </a:pPr>
            <a:r>
              <a:rPr/>
              <a:t>– The four dimensions are binary. But most characteristics are normally distributed</a:t>
            </a:r>
          </a:p>
          <a:p>
            <a:pPr lvl="0" indent="0" marL="0">
              <a:buNone/>
            </a:pPr>
            <a:r>
              <a:rPr/>
              <a:t>– Very poor test-retest reliability.</a:t>
            </a:r>
          </a:p>
          <a:p>
            <a:pPr lvl="0" indent="0" marL="0">
              <a:buNone/>
            </a:pPr>
            <a:r>
              <a:rPr/>
              <a:t>– Almost no research support.</a:t>
            </a:r>
          </a:p>
          <a:p>
            <a:pPr lvl="0" indent="0" marL="0">
              <a:buNone/>
            </a:pPr>
            <a:r>
              <a:rPr/>
              <a:t>– Company behind the test CPP makes $20 million a year from it. Has little incentive to start from scratch!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https://www.vox.com/2014/7/15/5881947/myersbriggs-personality-test-meaningless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is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Meaning from Greek origin: ‘measuring the soul’</a:t>
            </a:r>
          </a:p>
          <a:p>
            <a:pPr lvl="0" indent="0" marL="0">
              <a:buNone/>
            </a:pPr>
            <a:r>
              <a:rPr/>
              <a:t>– Psychometrics is the field of study concerned with the theory and technique of psychological measurement, which includes the measurement of knowledge, abilities, attitudes, and personality traits</a:t>
            </a:r>
          </a:p>
          <a:p>
            <a:pPr lvl="0" indent="0" marL="0">
              <a:buNone/>
            </a:pPr>
            <a:r>
              <a:rPr/>
              <a:t>– Refers to all areas of psychology concerned with psychological measurement (methods of testing and substantive findings)</a:t>
            </a:r>
          </a:p>
          <a:p>
            <a:pPr lvl="0" indent="0" marL="0">
              <a:buNone/>
            </a:pPr>
            <a:r>
              <a:rPr/>
              <a:t>– Two major research tasks:</a:t>
            </a:r>
          </a:p>
          <a:p>
            <a:pPr lvl="0" indent="0" marL="0">
              <a:buNone/>
            </a:pPr>
            <a:r>
              <a:rPr/>
              <a:t>– (i) the construction of instruments and procedures for measurement;</a:t>
            </a:r>
          </a:p>
          <a:p>
            <a:pPr lvl="0" indent="0" marL="0">
              <a:buNone/>
            </a:pPr>
            <a:r>
              <a:rPr/>
              <a:t>– (ii) the development and refinement of theoretical approaches to measurement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  Psychometrics</dc:title>
  <dc:creator>Dr. Gordon Wright</dc:creator>
  <cp:keywords/>
  <dcterms:created xsi:type="dcterms:W3CDTF">2024-01-05T19:49:06Z</dcterms:created>
  <dcterms:modified xsi:type="dcterms:W3CDTF">2024-01-05T19:49:06Z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November 20,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subtitle">
    <vt:lpwstr>Scale Reliability and Validity</vt:lpwstr>
  </property>
  <property fmtid="{D5CDD505-2E9C-101B-9397-08002B2CF9AE}" pid="23" name="toc-title">
    <vt:lpwstr>Table of contents</vt:lpwstr>
  </property>
</Properties>
</file>