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3" Type="http://schemas.openxmlformats.org/officeDocument/2006/relationships/tableStyles" Target="tableStyles.xml" /><Relationship Id="rId1" Type="http://schemas.openxmlformats.org/officeDocument/2006/relationships/slideMaster" Target="slideMasters/slideMaster1.xml" /><Relationship Id="rId12" Type="http://schemas.openxmlformats.org/officeDocument/2006/relationships/theme" Target="theme/theme1.xml" /><Relationship Id="rId11" Type="http://schemas.openxmlformats.org/officeDocument/2006/relationships/viewProps" Target="viewProps.xml" /><Relationship Id="rId1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astyle.apa.org/style-grammar-guidelin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Mini-Dissertation Write-up Guide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Part 01 - General Overview</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January 8,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Embracing the Dissertation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Welcome to the exciting journey of dissertation writing in psychology! This chapter serves as your compass, guiding you through the critical aspects of dissertation writing, post-data collection. Our focus here is not just on the technicalities but on empowering you with the tools and mindset needed to navigate this journey successfully, both this year, and next!</a:t>
            </a:r>
          </a:p>
          <a:p>
            <a:pPr lvl="0" indent="0" marL="0">
              <a:buNone/>
            </a:pPr>
            <a:r>
              <a:rPr/>
              <a:t>You have a word limit of 2,500 words for the Year 2 Mini-Dissertation, which may seem like a lot at this point in time. However, you have a great deal of complicated information to convey in a rigorous structure, and so you’ll never do a good job if you try to do it all at once. The best advice I can give you is to plan the work ahead of you, and deal with each section individually and expect to write multiple drafts.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Rationale for APA 7 Formatting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American Psychological Association (APA) 7th edition formatting isn’t just about adhering to needless conventions; it’s about clarity, consistency, and presenting information in a way that is technically proficient and accessible to intelligent readers, whether psychologists or not! I’ll delve into the essentials of APA 7, highlighting its guiding principles and how it underpins the structure and presentation of your research.</a:t>
            </a:r>
          </a:p>
          <a:p>
            <a:pPr lvl="0" indent="0" marL="0">
              <a:buNone/>
            </a:pPr>
            <a:r>
              <a:rPr/>
              <a:t>Although the structure and format of an APA 7 dissertation may seem restrictive and somewhat artificial, it’s designed to be consistent across journal articles and dissertations. There’s a huge amount of support available online to which I point to you below where you can look for information on stylistic elements and tone of voice.</a:t>
            </a:r>
          </a:p>
          <a:p>
            <a:pPr lvl="0" indent="0" marL="0">
              <a:buNone/>
            </a:pPr>
            <a:r>
              <a:rPr/>
              <a:t>On the topic of tone of voice, the biggest mistake that we see every year is people trying to adopt an overly complex or unnatural tone of voice. This is not the goal of APA style. Your goal should be to speak in a technically advanced manner but that is accessible to an intelligent reader. This will be primarily in the third person, so not using ‘I’ or ‘my’. The only exception to this will be in the </a:t>
            </a:r>
            <a:r>
              <a:rPr i="1"/>
              <a:t>reflective account</a:t>
            </a:r>
            <a:r>
              <a:rPr/>
              <a:t> that comes after your references and is NOT included in the word-count. So spend some time thinking about how best to phrase any of the key terms in your dissertation (Variables, Conditions, Concepts etc) and stick to it. Be consistent, find the best way of saying it and use that rather than varying your terminology for the sake of variety.</a:t>
            </a:r>
          </a:p>
          <a:p>
            <a:pPr lvl="0" indent="0" marL="0">
              <a:buNone/>
            </a:pPr>
            <a:r>
              <a:rPr/>
              <a:t>Please review the comprehensive information on APA conventions and grammar/style at APAStyle.org - from the horse’s mouth, so to speak… </a:t>
            </a:r>
            <a:r>
              <a:rPr>
                <a:hlinkClick r:id="rId2"/>
              </a:rPr>
              <a:t>APA Format and Grammar Guidelines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Dissertation Structure Overview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dissertation needs to share all the hard work you have done this year, and each section plays a crucial role. I’ll provide an overview of these sections in gratuitous detail, from the introduction to the discussion, tailored for both the Mini-Dissertation, but also, entirely relevant to your final year dissertation next year! You’re welcome.</a:t>
            </a:r>
          </a:p>
          <a:p>
            <a:pPr lvl="0" indent="0" marL="0">
              <a:buNone/>
            </a:pPr>
            <a:r>
              <a:rPr b="1"/>
              <a:t>Mini-Dissertation requirements</a:t>
            </a:r>
          </a:p>
          <a:p>
            <a:pPr lvl="0" indent="0" marL="0">
              <a:buNone/>
            </a:pPr>
            <a:r>
              <a:rPr b="1"/>
              <a:t>- Title:</a:t>
            </a:r>
            <a:r>
              <a:rPr/>
              <a:t> Concise and informative.</a:t>
            </a:r>
          </a:p>
          <a:p>
            <a:pPr lvl="0" indent="0" marL="0">
              <a:buNone/>
            </a:pPr>
            <a:r>
              <a:rPr b="1"/>
              <a:t>- Abstract:</a:t>
            </a:r>
            <a:r>
              <a:rPr/>
              <a:t> Brief summary of the study.</a:t>
            </a:r>
          </a:p>
          <a:p>
            <a:pPr lvl="0" indent="0" marL="0">
              <a:buNone/>
            </a:pPr>
            <a:r>
              <a:rPr b="1"/>
              <a:t>- Introduction</a:t>
            </a:r>
            <a:r>
              <a:rPr/>
              <a:t>: Background information and purpose.</a:t>
            </a:r>
          </a:p>
          <a:p>
            <a:pPr lvl="0" indent="0" marL="0">
              <a:buNone/>
            </a:pPr>
            <a:r>
              <a:rPr b="1"/>
              <a:t>- Method:</a:t>
            </a:r>
            <a:r>
              <a:rPr/>
              <a:t> Details of the procedure.</a:t>
            </a:r>
          </a:p>
          <a:p>
            <a:pPr lvl="0" indent="0" marL="0">
              <a:buNone/>
            </a:pPr>
            <a:r>
              <a:rPr b="1"/>
              <a:t>- Participants</a:t>
            </a:r>
          </a:p>
          <a:p>
            <a:pPr lvl="0" indent="0" marL="0">
              <a:buNone/>
            </a:pPr>
            <a:r>
              <a:rPr b="1"/>
              <a:t>- Materials</a:t>
            </a:r>
          </a:p>
          <a:p>
            <a:pPr lvl="0" indent="0" marL="0">
              <a:buNone/>
            </a:pPr>
            <a:r>
              <a:rPr b="1"/>
              <a:t>- Procedure</a:t>
            </a:r>
          </a:p>
          <a:p>
            <a:pPr lvl="0" indent="0" marL="0">
              <a:buNone/>
            </a:pPr>
            <a:r>
              <a:rPr b="1"/>
              <a:t>- Results:</a:t>
            </a:r>
            <a:r>
              <a:rPr/>
              <a:t> Findings with statistical analysis.</a:t>
            </a:r>
          </a:p>
          <a:p>
            <a:pPr lvl="0" indent="0" marL="0">
              <a:buNone/>
            </a:pPr>
            <a:r>
              <a:rPr b="1"/>
              <a:t>- Discussion:</a:t>
            </a:r>
            <a:r>
              <a:rPr/>
              <a:t> Interpretation of results.</a:t>
            </a:r>
          </a:p>
          <a:p>
            <a:pPr lvl="0" indent="0" marL="0">
              <a:buNone/>
            </a:pPr>
            <a:r>
              <a:rPr b="1" i="1" u="sng"/>
              <a:t>AND - Compulsory but NOT included in the word count</a:t>
            </a:r>
          </a:p>
          <a:p>
            <a:pPr lvl="0" indent="0" marL="0">
              <a:buNone/>
            </a:pPr>
            <a:r>
              <a:rPr b="1"/>
              <a:t>- References:</a:t>
            </a:r>
            <a:r>
              <a:rPr/>
              <a:t> Cited works.</a:t>
            </a:r>
          </a:p>
          <a:p>
            <a:pPr lvl="0" indent="0" marL="0">
              <a:buNone/>
            </a:pPr>
            <a:r>
              <a:rPr b="1"/>
              <a:t>- Reflective Account:</a:t>
            </a:r>
          </a:p>
          <a:p>
            <a:pPr lvl="0" indent="0" marL="0">
              <a:buNone/>
            </a:pPr>
            <a:r>
              <a:rPr b="1"/>
              <a:t>- Open Data:</a:t>
            </a:r>
            <a:r>
              <a:rPr/>
              <a:t> Attachment -</a:t>
            </a:r>
          </a:p>
          <a:p>
            <a:pPr lvl="0" indent="0" marL="0">
              <a:buNone/>
            </a:pPr>
            <a:r>
              <a:rPr/>
              <a:t>- </a:t>
            </a:r>
            <a:r>
              <a:rPr b="1"/>
              <a:t>Open Materials:</a:t>
            </a:r>
            <a:r>
              <a:rPr/>
              <a:t> Attachment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Technical Tools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Time is a valuable ally in your dissertation process. I’ll share strategies to manage it effectively, including tips on utilizing Zotero for reference management, leveraging library resources, and the importance of regularly saving your work on OneDrive.</a:t>
            </a:r>
          </a:p>
          <a:p>
            <a:pPr lvl="0" indent="0" marL="1270000">
              <a:buNone/>
            </a:pPr>
            <a:r>
              <a:rPr sz="2000" b="1"/>
              <a:t>Warning</a:t>
            </a:r>
          </a:p>
          <a:p>
            <a:pPr lvl="0" indent="0" marL="1270000">
              <a:buNone/>
            </a:pPr>
            <a:r>
              <a:rPr sz="2000"/>
              <a:t>Technical difficulties, such as losing drafts of your written work, will NOT be acceptable grounds for extenuating circumstances. Please save regularly and submit on time!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Leveraging 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APA 7 Word Template</a:t>
            </a:r>
            <a:r>
              <a:rPr/>
              <a:t>: Access the APA 7 Word Template provided by Gordon on the VLE page, a tool designed to simplify formatting. Why start from scratch?</a:t>
            </a:r>
          </a:p>
          <a:p>
            <a:pPr lvl="0"/>
            <a:r>
              <a:rPr b="1"/>
              <a:t>Examples and Rubrics</a:t>
            </a:r>
            <a:r>
              <a:rPr/>
              <a:t>: Draw insights from the provided examples of previous work and a detailed marking rubric to understand expectations and standards.</a:t>
            </a:r>
          </a:p>
          <a:p>
            <a:pPr lvl="0"/>
            <a:r>
              <a:rPr b="1"/>
              <a:t>Open Data and Materials</a:t>
            </a:r>
            <a:r>
              <a:rPr/>
              <a:t>: Embrace the principles of open data and materials for a transparent and reproducible research process. Examples will be provided this term, but this is an opportunity to show off your hard work!</a:t>
            </a:r>
          </a:p>
          <a:p>
            <a:pPr lvl="0"/>
            <a:r>
              <a:rPr b="1"/>
              <a:t>Reflective Account</a:t>
            </a:r>
            <a:r>
              <a:rPr/>
              <a:t>: A reflective account is a critical part of your dissertation, allowing you to introspect and document your research journey. It is not part of the word count, and if you do not submit this element, your Mini-Dissertation is not complete.</a:t>
            </a:r>
          </a:p>
        </p:txBody>
      </p:sp>
    </p:spTree>
  </p:cSld>
</p:sld>
</file>

<file path=ppt/slides/slide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a:extLst><a:ext uri="{FF2B5EF4-FFF2-40B4-BE49-F238E27FC236}"><a16:creationId id="{DD9B8E45-0772-954C-8D4B-6E6808DFEDED}" xmlns:a16="http://schemas.microsoft.com/office/drawing/2014/main" /></a:ext></a:extLst></p:cNvPr><p:cNvSpPr><a:spLocks noGrp="1" /></p:cNvSpPr><p:nvPr><p:ph type="title" /></p:nvPr></p:nvSpPr><p:spPr><a:xfrm><a:off x="838200" y="365129" /><a:ext cx="10002520" cy="1325563" /></a:xfrm><a:prstGeom prst="rect"><a:avLst /></a:prstGeom></p:spPr><p:txBody><a:bodyPr /><a:lstStyle /><a:p><a:pPr lvl="0" indent="0" marL="0"><a:buNone /></a:pPr><a:r><a:rPr /><a:t>Moving Forward with Confidence</a:t></a:r></a:p></p:txBody></p:sp><p:sp><p:nvSpPr><p:cNvPr id="3" name="Content Placeholder 2"><a:extLst><a:ext uri="{FF2B5EF4-FFF2-40B4-BE49-F238E27FC236}"><a16:creationId id="{A4EB24F9-04F1-C843-9D71-56C5C024552B}" xmlns:a16="http://schemas.microsoft.com/office/drawing/2014/main" /></a:ext></a:extLst></p:cNvPr><p:cNvSpPr><a:spLocks noGrp="1" /></p:cNvSpPr><p:nvPr><p:ph idx="1" /></p:nvPr></p:nvSpPr><p:spPr /><p:txBody><a:bodyPr /><a:lstStyle /><a:p><a:pPr lvl="0" indent="0" marL="0"><a:buNone /></a:pPr><a:r><a:rPr /><a:t>This chapter is just the beginning. As you progress, remember that your dissertation is more than an academic requirement; it’s a testament to your growth as a researcher and psychologist. Embrace each step with curiosity and determination, and you’ll find the journey as rewarding as the destination.</a:t></a:r></a:p><a:p><a:pPr lvl="0" indent="0"><a:buNone /></a:pPr><a:r><a:rPr><a:latin typeface="Courier" /></a:rPr><a:t></a:t></a:r></a:p></p:txBody></p:sp></p:spTree></p:cSld></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reminder of APA format sections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It’s just a slightly bigger lab report!</a:t>
            </a:r>
          </a:p>
          <a:p>
            <a:pPr lvl="0" indent="0" marL="1270000">
              <a:buNone/>
            </a:pPr>
            <a:r>
              <a:rPr sz="2000"/>
              <a:t>Please refer back to any guidance that you received in first year on lab report writing, because it will be relevant entirely to the mini dissertation. This also applies to any feedback you received for any of the submissions.</a:t>
            </a:r>
          </a:p>
          <a:p>
            <a:pPr lvl="0" indent="0" marL="0">
              <a:buNone/>
            </a:pPr>
            <a:r>
              <a:rPr/>
              <a:t>Here’s an overview of the main sections of an APA dissertation, including brief summaries and advice for each section:</a:t>
            </a:r>
          </a:p>
          <a:p>
            <a:pPr lvl="0" indent="0" marL="0">
              <a:buNone/>
            </a:pPr>
            <a:r>
              <a:rPr/>
              <a:t>Certainly! Here’s the adapted overview with the inclusion of the Abstract section, following APA headings:</a:t>
            </a:r>
          </a:p>
          <a:p>
            <a:pPr lvl="0" indent="0" marL="0">
              <a:spcBef>
                <a:spcPts val="3000"/>
              </a:spcBef>
              <a:buNone/>
            </a:pPr>
            <a:r>
              <a:rPr b="1"/>
              <a:t>Abstract</a:t>
            </a:r>
          </a:p>
          <a:p>
            <a:pPr lvl="0"/>
            <a:r>
              <a:rPr b="1"/>
              <a:t>Summary</a:t>
            </a:r>
            <a:r>
              <a:rPr/>
              <a:t>: Provides a concise summary of your dissertation, including the research problem, methodology, results, and conclusions.</a:t>
            </a:r>
          </a:p>
          <a:p>
            <a:pPr lvl="0"/>
            <a:r>
              <a:rPr b="1"/>
              <a:t>Advice</a:t>
            </a:r>
            <a:r>
              <a:rPr/>
              <a:t>: Keep it brief and informative, typically between 150 to 250 words. The abstract should give readers a quick overview of your study’s content and significance.</a:t>
            </a:r>
          </a:p>
          <a:p>
            <a:pPr lvl="0" indent="0" marL="0">
              <a:spcBef>
                <a:spcPts val="3000"/>
              </a:spcBef>
              <a:buNone/>
            </a:pPr>
            <a:r>
              <a:rPr b="1"/>
              <a:t>1. Introduction</a:t>
            </a:r>
          </a:p>
          <a:p>
            <a:pPr lvl="0"/>
            <a:r>
              <a:rPr b="1"/>
              <a:t>Summary</a:t>
            </a:r>
            <a:r>
              <a:rPr/>
              <a:t>: Sets the stage for your research, introducing the problem, research questions, and objectives. Your introduction should finish with your hypotheses. Remember, you should have an hypothesis for each main effect and potentially the interaction effect too!</a:t>
            </a:r>
          </a:p>
          <a:p>
            <a:pPr lvl="0"/>
            <a:r>
              <a:rPr b="1"/>
              <a:t>Advice</a:t>
            </a:r>
            <a:r>
              <a:rPr/>
              <a:t>: Start with a general description, then move to specifics. Synchronize your introduction with your conclusion to ensure coherence and alignment with your findings.</a:t>
            </a:r>
          </a:p>
          <a:p>
            <a:pPr lvl="0" indent="0" marL="0">
              <a:spcBef>
                <a:spcPts val="3000"/>
              </a:spcBef>
              <a:buNone/>
            </a:pPr>
            <a:r>
              <a:rPr b="1"/>
              <a:t>n.b. Introduction - Critical Evaluation of Previous Literature &amp; Theory</a:t>
            </a:r>
          </a:p>
          <a:p>
            <a:pPr lvl="0"/>
            <a:r>
              <a:rPr b="1"/>
              <a:t>Summary</a:t>
            </a:r>
            <a:r>
              <a:rPr/>
              <a:t>: Provides an overview of existing research related to your topic, identifying gaps and justifying your study. It is important to introduce any theoretical perspectives that exist.</a:t>
            </a:r>
          </a:p>
          <a:p>
            <a:pPr lvl="0"/>
            <a:r>
              <a:rPr b="1"/>
              <a:t>Advice</a:t>
            </a:r>
            <a:r>
              <a:rPr/>
              <a:t>: Focus on the most relevant studies and integrate them into a cohesive narrative, sharing key information about the studies, results, and methods. This chapter often accounts for a significant portion of your dissertation.</a:t>
            </a:r>
          </a:p>
          <a:p>
            <a:pPr lvl="0" indent="0" marL="0">
              <a:spcBef>
                <a:spcPts val="3000"/>
              </a:spcBef>
              <a:buNone/>
            </a:pPr>
            <a:r>
              <a:rPr b="1"/>
              <a:t>2. Method Section</a:t>
            </a:r>
          </a:p>
          <a:p>
            <a:pPr lvl="0"/>
            <a:r>
              <a:rPr b="1"/>
              <a:t>Summary</a:t>
            </a:r>
            <a:r>
              <a:rPr/>
              <a:t>: Describes the research design, participants, materials, and procedures used in your study.</a:t>
            </a:r>
          </a:p>
          <a:p>
            <a:pPr lvl="0"/>
            <a:r>
              <a:rPr b="1"/>
              <a:t>Advice</a:t>
            </a:r>
            <a:r>
              <a:rPr/>
              <a:t>: Ensure clarity and detail for replicability. Clearly define your methods and justify your choices.</a:t>
            </a:r>
          </a:p>
          <a:p>
            <a:pPr lvl="0" indent="0" marL="0">
              <a:spcBef>
                <a:spcPts val="3000"/>
              </a:spcBef>
              <a:buNone/>
            </a:pPr>
            <a:r>
              <a:rPr b="1"/>
              <a:t>3. Results</a:t>
            </a:r>
          </a:p>
          <a:p>
            <a:pPr lvl="0"/>
            <a:r>
              <a:rPr b="1"/>
              <a:t>Summary</a:t>
            </a:r>
            <a:r>
              <a:rPr/>
              <a:t>: Presents the findings of your research without interpretation. Includes statistical analyses, tables, and figures.</a:t>
            </a:r>
          </a:p>
          <a:p>
            <a:pPr lvl="0"/>
            <a:r>
              <a:rPr b="1"/>
              <a:t>Advice</a:t>
            </a:r>
            <a:r>
              <a:rPr/>
              <a:t>: Be concise and precise. Use appropriate statistical tools and clearly present your data.</a:t>
            </a:r>
          </a:p>
          <a:p>
            <a:pPr lvl="0" indent="0" marL="0">
              <a:spcBef>
                <a:spcPts val="3000"/>
              </a:spcBef>
              <a:buNone/>
            </a:pPr>
            <a:r>
              <a:rPr b="1"/>
              <a:t>4. Discussion</a:t>
            </a:r>
          </a:p>
          <a:p>
            <a:pPr lvl="0"/>
            <a:r>
              <a:rPr b="1"/>
              <a:t>Summary</a:t>
            </a:r>
            <a:r>
              <a:rPr/>
              <a:t>: Interprets the results, discusses their implications, and relates them to existing literature.</a:t>
            </a:r>
          </a:p>
          <a:p>
            <a:pPr lvl="0"/>
            <a:r>
              <a:rPr b="1"/>
              <a:t>Advice</a:t>
            </a:r>
            <a:r>
              <a:rPr/>
              <a:t>: Offer a critical analysis of your findings and their significance. Discuss limitations and suggest areas for future research.</a:t>
            </a:r>
          </a:p>
          <a:p>
            <a:pPr lvl="0" indent="0" marL="0">
              <a:spcBef>
                <a:spcPts val="3000"/>
              </a:spcBef>
              <a:buNone/>
            </a:pPr>
            <a:r>
              <a:rPr b="1"/>
              <a:t>n.b. Discussion (Final Paragraph ~ Conclusion)</a:t>
            </a:r>
          </a:p>
          <a:p>
            <a:pPr lvl="0"/>
            <a:r>
              <a:rPr b="1"/>
              <a:t>Summary</a:t>
            </a:r>
            <a:r>
              <a:rPr/>
              <a:t>: Summarizes the main findings, their implications, and the contribution of your research to the field.</a:t>
            </a:r>
          </a:p>
          <a:p>
            <a:pPr lvl="0"/>
            <a:r>
              <a:rPr b="1"/>
              <a:t>Advice</a:t>
            </a:r>
            <a:r>
              <a:rPr/>
              <a:t>: Be succinct and reflective. Highlight the significance of your work and its potential impact.</a:t>
            </a:r>
          </a:p>
          <a:p>
            <a:pPr lvl="0" indent="0" marL="0">
              <a:spcBef>
                <a:spcPts val="3000"/>
              </a:spcBef>
              <a:buNone/>
            </a:pPr>
            <a:r>
              <a:rPr b="1"/>
              <a:t>5. References</a:t>
            </a:r>
          </a:p>
          <a:p>
            <a:pPr lvl="0"/>
            <a:r>
              <a:rPr b="1"/>
              <a:t>Summary</a:t>
            </a:r>
            <a:r>
              <a:rPr/>
              <a:t>: Lists all sources cited in your dissertation following APA 7 guidelines.</a:t>
            </a:r>
          </a:p>
          <a:p>
            <a:pPr lvl="0"/>
            <a:r>
              <a:rPr b="1"/>
              <a:t>Advice</a:t>
            </a:r>
            <a:r>
              <a:rPr/>
              <a:t>: Ensure accuracy and consistency in your citations. Regularly update your references throughout the writing process.</a:t>
            </a:r>
          </a:p>
          <a:p>
            <a:pPr lvl="0" indent="0" marL="0">
              <a:spcBef>
                <a:spcPts val="3000"/>
              </a:spcBef>
              <a:buNone/>
            </a:pPr>
            <a:r>
              <a:rPr b="1"/>
              <a:t>6. Open Data &amp; Open Materials</a:t>
            </a:r>
          </a:p>
          <a:p>
            <a:pPr lvl="0"/>
            <a:r>
              <a:rPr b="1"/>
              <a:t>Summary</a:t>
            </a:r>
            <a:r>
              <a:rPr/>
              <a:t>: Contains your data set and all the ‘materials’ required to replicate your study. These elements need to be ‘curated’, meaning that you take some time to make them user-friendly and hard-working. Remember that this is a mark-winning opportunity. And you’ve put in such a great deal of effort… Show it off!!</a:t>
            </a:r>
          </a:p>
          <a:p>
            <a:pPr lvl="0"/>
            <a:r>
              <a:rPr b="1"/>
              <a:t>Advice</a:t>
            </a:r>
            <a:r>
              <a:rPr/>
              <a:t>: Use appendices for detailed tables, questionnaires, or additional data that support your research.</a:t>
            </a:r>
          </a:p>
          <a:p>
            <a:pPr lvl="0" indent="0" marL="0">
              <a:spcBef>
                <a:spcPts val="3000"/>
              </a:spcBef>
              <a:buNone/>
            </a:pPr>
            <a:r>
              <a:rPr b="1"/>
              <a:t>7. Reflective Account</a:t>
            </a:r>
          </a:p>
          <a:p>
            <a:pPr lvl="0"/>
            <a:r>
              <a:rPr b="1"/>
              <a:t>Important</a:t>
            </a:r>
            <a:r>
              <a:rPr/>
              <a:t>: This does not count towards your word count. If you do not include this, your submission will be considered incomplete. It can be a few sentences or a couple of paragraphs, but please make it genuine. We will provide prompts in due course, but you can start writing this now!</a:t>
            </a:r>
          </a:p>
          <a:p>
            <a:pPr lvl="0" indent="0" marL="0">
              <a:buNone/>
            </a:pPr>
            <a:r>
              <a:rPr/>
              <a:t>This structure provides a comprehensive and systematic approach to dissertation writing, ensuring each section contributes meaningfully to the overall research narrative.</a:t>
            </a:r>
          </a:p>
          <a:p>
            <a:pPr lvl="0" indent="0" marL="0">
              <a:spcBef>
                <a:spcPts val="3000"/>
              </a:spcBef>
              <a:buNone/>
            </a:pPr>
            <a:r>
              <a:rPr b="1"/>
              <a:t>Technical and Time Management Tips</a:t>
            </a:r>
          </a:p>
          <a:p>
            <a:pPr lvl="0"/>
            <a:r>
              <a:rPr/>
              <a:t>Utilize Zotero for efficient reference management.</a:t>
            </a:r>
          </a:p>
          <a:p>
            <a:pPr lvl="0"/>
            <a:r>
              <a:rPr/>
              <a:t>Regularly back up your work on OneDrive.</a:t>
            </a:r>
          </a:p>
          <a:p>
            <a:pPr lvl="0"/>
            <a:r>
              <a:rPr/>
              <a:t>Follow the APA 7 Word Template for formatting ease. Simples.</a:t>
            </a:r>
          </a:p>
          <a:p>
            <a:pPr lvl="0"/>
            <a:r>
              <a:rPr/>
              <a:t>Review examples of previous work and the detailed marking rubric for guidance.</a:t>
            </a:r>
          </a:p>
          <a:p>
            <a:pPr lvl="0" indent="0" marL="0">
              <a:spcBef>
                <a:spcPts val="3000"/>
              </a:spcBef>
              <a:buNone/>
            </a:pPr>
            <a:r>
              <a:rPr b="1"/>
              <a:t>Closing</a:t>
            </a:r>
          </a:p>
          <a:p>
            <a:pPr lvl="0" indent="0" marL="0">
              <a:buNone/>
            </a:pPr>
            <a:r>
              <a:rPr/>
              <a:t>Remember, your dissertation is more than a series of chapters; it’s a cohesive narrative that showcases your research journey. Embrace open data and materials principles for transparency and keep a reflective account of your process. This is a dry-run for the Final Year Dissertation, and all efforts towards monitoring the process now will pay dividend then.</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Mini-Dissertation Write-up Guide</dc:title>
  <dc:creator>Dr. Gordon Wright</dc:creator>
  <cp:keywords/>
  <dcterms:created xsi:type="dcterms:W3CDTF">2024-01-21T20:23:24Z</dcterms:created>
  <dcterms:modified xsi:type="dcterms:W3CDTF">2024-01-21T20:23:24Z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omments">
    <vt:lpwstr/>
  </property>
  <property fmtid="{D5CDD505-2E9C-101B-9397-08002B2CF9AE}" pid="8" name="csl">
    <vt:lpwstr>../../apa7.csl</vt:lpwstr>
  </property>
  <property fmtid="{D5CDD505-2E9C-101B-9397-08002B2CF9AE}" pid="9" name="date">
    <vt:lpwstr>January 8, 2024</vt:lpwstr>
  </property>
  <property fmtid="{D5CDD505-2E9C-101B-9397-08002B2CF9AE}" pid="10" name="date-format">
    <vt:lpwstr>long</vt:lpwstr>
  </property>
  <property fmtid="{D5CDD505-2E9C-101B-9397-08002B2CF9AE}" pid="11" name="editor">
    <vt:lpwstr>visual</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icense">
    <vt:lpwstr/>
  </property>
  <property fmtid="{D5CDD505-2E9C-101B-9397-08002B2CF9AE}" pid="17" name="modulecode">
    <vt:lpwstr>PS52007D</vt:lpwstr>
  </property>
  <property fmtid="{D5CDD505-2E9C-101B-9397-08002B2CF9AE}" pid="18" name="subtitle">
    <vt:lpwstr>Part 01 - General Overview</vt:lpwstr>
  </property>
  <property fmtid="{D5CDD505-2E9C-101B-9397-08002B2CF9AE}" pid="19" name="toc-title">
    <vt:lpwstr>Table of contents</vt:lpwstr>
  </property>
</Properties>
</file>