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10" Type="http://schemas.openxmlformats.org/officeDocument/2006/relationships/tableStyles" Target="tableStyles.xml" /><Relationship Id="rId1" Type="http://schemas.openxmlformats.org/officeDocument/2006/relationships/slideMaster" Target="slideMasters/slideMaster1.xml" /><Relationship Id="rId9" Type="http://schemas.openxmlformats.org/officeDocument/2006/relationships/theme" Target="theme/theme1.xml" /><Relationship Id="rId8" Type="http://schemas.openxmlformats.org/officeDocument/2006/relationships/viewProps" Target="viewProps.xml" /><Relationship Id="rId7"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apastyle.apa.org" TargetMode="External" /><Relationship Id="rId3" Type="http://schemas.openxmlformats.org/officeDocument/2006/relationships/hyperlink" Target="https://owl.purdue.edu/owl/research_and_citation/apa_style/apa_style_introduction.html" TargetMode="External" /><Relationship Id="rId4" Type="http://schemas.openxmlformats.org/officeDocument/2006/relationships/slide" Target="slide5.xml" /><Relationship Id="rId5"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02 - Method Section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Method Section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Learning Objectives</a:t>
            </a:r>
          </a:p>
          <a:p>
            <a:pPr lvl="0" indent="-257175" marL="257175">
              <a:buAutoNum type="arabicPeriod"/>
            </a:pPr>
            <a:r>
              <a:rPr sz="2000"/>
              <a:t>Review the key features of a complete Method section in APA reports</a:t>
            </a:r>
          </a:p>
          <a:p>
            <a:pPr lvl="0" indent="-257175" marL="257175">
              <a:buAutoNum type="arabicPeriod"/>
            </a:pPr>
            <a:r>
              <a:rPr sz="2000"/>
              <a:t>Identify key information required for each sub-section in the Mini-Dissertation method section</a:t>
            </a:r>
          </a:p>
          <a:p>
            <a:pPr lvl="0" indent="-257175" marL="257175">
              <a:buAutoNum type="arabicPeriod"/>
            </a:pPr>
            <a:r>
              <a:rPr sz="2000"/>
              <a:t>Offset common errors and ensure good pre-submission checking</a:t>
            </a:r>
          </a:p>
          <a:p>
            <a:pPr lvl="0" indent="0" marL="0">
              <a:spcBef>
                <a:spcPts val="3000"/>
              </a:spcBef>
              <a:buNone/>
            </a:pPr>
            <a:r>
              <a:rPr b="1"/>
              <a:t>Talking Methods</a:t>
            </a:r>
          </a:p>
          <a:p>
            <a:pPr lvl="0" indent="0" marL="0">
              <a:buNone/>
            </a:pPr>
            <a:r>
              <a:rPr/>
              <a:t>In this chapter, you will learn how to craft a comprehensive and clear Methods section for your mini-dissertation. The Method section is not just a procedural description but a showcase of your meticulous planning and execution of research, adhering to the principles of Open Science by also attaching an Open Materials submission (to be covered later in detail).</a:t>
            </a:r>
          </a:p>
          <a:p>
            <a:pPr lvl="0" indent="0" marL="0">
              <a:spcBef>
                <a:spcPts val="3000"/>
              </a:spcBef>
              <a:buNone/>
            </a:pPr>
            <a:r>
              <a:rPr b="1"/>
              <a:t>Method</a:t>
            </a:r>
          </a:p>
          <a:p>
            <a:pPr lvl="0" indent="0" marL="0">
              <a:buNone/>
            </a:pPr>
            <a:r>
              <a:rPr/>
              <a:t>The method section is where you describe how you conducted your study. An important principle for writing a method section is that it should be clear and detailed enough that other researchers could replicate the study by following your “recipe.” This means that it must describe all the important elements of the study—basic demographic characteristics of the participants, how they were recruited, whether they were randomly assigned, how the variables were manipulated or measured, how counterbalancing was accomplished, and so on. At the same time, it should avoid irrelevant details such as the fact that the study was conducted in Classroom 37B of the Industrial Technology Building or that the questionnaire was double-sided and completed using mechanical pencils.</a:t>
            </a:r>
          </a:p>
          <a:p>
            <a:pPr lvl="0" indent="0" marL="0">
              <a:buNone/>
            </a:pPr>
            <a:r>
              <a:rPr/>
              <a:t>The method section begins immediately after the introduction ends with the heading “Method” (not “Methods” - I’m always making that mistake!) centered on the page. Immediately after this is the subheading “Participants,” left justified and in italics. The participants subsection indicates how many participants there were, the number of male, female and other/prefer not to say (or any response options you offered), some indication of their age, other demographics that may be relevant to the study, and how they were recruited, including any incentives given for participation.</a:t>
            </a:r>
          </a:p>
          <a:p>
            <a:pPr lvl="0" indent="0" marL="1270000">
              <a:buNone/>
            </a:pPr>
            <a:r>
              <a:rPr sz="2000" b="1"/>
              <a:t>APA Style and the Values of Psychology</a:t>
            </a:r>
          </a:p>
          <a:p>
            <a:pPr lvl="0" indent="0" marL="1270000">
              <a:buNone/>
            </a:pPr>
            <a:r>
              <a:rPr sz="2000"/>
              <a:t>Robert Madigan and his colleagues have argued that APA style has a purpose that often goes unrecognized (Madigan et al., 1995). Specifically, it promotes psychologists’ scientific values and assumptions. From this perspective, many features of APA style that at first seem arbitrary actually make good sense. Following are several features of APA-style writing and the scientific values or assumptions they reflect.</a:t>
            </a:r>
          </a:p>
          <a:p>
            <a:pPr lvl="0" indent="0" marL="0">
              <a:spcBef>
                <a:spcPts val="3000"/>
              </a:spcBef>
              <a:buNone/>
            </a:pPr>
            <a:r>
              <a:rPr b="1"/>
              <a:t>Purpose of the Method Section</a:t>
            </a:r>
          </a:p>
          <a:p>
            <a:pPr lvl="0"/>
            <a:r>
              <a:rPr/>
              <a:t>The Method section is crucial for allowing others to replicate your study, ensuring the reliability and validity of your research findings.</a:t>
            </a:r>
          </a:p>
          <a:p>
            <a:pPr lvl="0"/>
            <a:r>
              <a:rPr/>
              <a:t>A well-documented Method section demonstrates your thorough understanding of research methodologies, earning you credibility and potentially higher marks.</a:t>
            </a:r>
          </a:p>
          <a:p>
            <a:pPr lvl="0" indent="0" marL="0">
              <a:spcBef>
                <a:spcPts val="3000"/>
              </a:spcBef>
              <a:buNone/>
            </a:pPr>
            <a:r>
              <a:rPr b="1"/>
              <a:t>Overview of APA 7 Formatting</a:t>
            </a:r>
          </a:p>
          <a:p>
            <a:pPr lvl="0"/>
            <a:r>
              <a:rPr/>
              <a:t>APA7 emphasizes clarity, precision, and a bias-free language in research writing. The simple way of understanding if a Method section is complete and effective is to ask yourself, “Could Gordon take my Method section (and Open Materials) and replicate my study perfectly?”. Don’t include obvious information, such as the colour of ink in pens or stuff I could figure out. Just the important information!</a:t>
            </a:r>
          </a:p>
          <a:p>
            <a:pPr lvl="0"/>
            <a:r>
              <a:rPr/>
              <a:t>Consistency in formatting, such as headings, font, and citation style (APA7), is key. If you are unclear on the appropriate format, either use the template Gordon has provided, or refer to apastyle.org for numerous examples.</a:t>
            </a:r>
          </a:p>
          <a:p>
            <a:pPr lvl="0"/>
            <a:r>
              <a:rPr/>
              <a:t>Use past tense to describe the methods used: “Participants were asked…”, “The study used…”. You have completed the study after all.</a:t>
            </a:r>
          </a:p>
          <a:p>
            <a:pPr lvl="0" indent="0" marL="0">
              <a:buNone/>
            </a:pPr>
            <a:r>
              <a:rPr/>
              <a:t>A previous edition of the </a:t>
            </a:r>
            <a:r>
              <a:rPr i="1"/>
              <a:t>Publication Manual</a:t>
            </a:r>
            <a:r>
              <a:rPr/>
              <a:t> strongly discouraged the use of the term </a:t>
            </a:r>
            <a:r>
              <a:rPr i="1"/>
              <a:t>subjects</a:t>
            </a:r>
            <a:r>
              <a:rPr/>
              <a:t> (except for nonhumans) and strongly encouraged the use of </a:t>
            </a:r>
            <a:r>
              <a:rPr i="1"/>
              <a:t>participants</a:t>
            </a:r>
            <a:r>
              <a:rPr/>
              <a:t> instead. But it also encourages the use of more specific terms when possible: </a:t>
            </a:r>
            <a:r>
              <a:rPr i="1"/>
              <a:t>college students</a:t>
            </a:r>
            <a:r>
              <a:rPr/>
              <a:t>, </a:t>
            </a:r>
            <a:r>
              <a:rPr i="1"/>
              <a:t>children</a:t>
            </a:r>
            <a:r>
              <a:rPr/>
              <a:t>, </a:t>
            </a:r>
            <a:r>
              <a:rPr i="1"/>
              <a:t>respondents</a:t>
            </a:r>
            <a:r>
              <a:rPr/>
              <a:t>, and so on. If in doubt, refer to PARTICIPANTS!</a:t>
            </a:r>
          </a:p>
          <a:p>
            <a:pPr lvl="0" indent="0" marL="0">
              <a:buNone/>
            </a:pPr>
            <a:r>
              <a:rPr/>
              <a:t>Table 2 (below) contains some of the most common types of APA style errors based on an analysis of manuscripts submitted to one professional journal over a 6-year period [Onwuegbuzie et al. (2010)]. These errors were committed by professional researchers but are probably similar to those that students commit the most too. See also Note “[O]” in this section and, of course, the </a:t>
            </a:r>
            <a:r>
              <a:rPr i="1"/>
              <a:t>Publication Manual</a:t>
            </a:r>
            <a:r>
              <a:rPr/>
              <a:t> itself.</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3086100"/>
                <a:gridCol w="3086100"/>
              </a:tblGrid>
              <a:tr h="0">
                <a:tc>
                  <a:txBody>
                    <a:bodyPr/>
                    <a:lstStyle/>
                    <a:p>
                      <a:pPr lvl="0" indent="0" marL="0" algn="l">
                        <a:buNone/>
                      </a:pPr>
                      <a:r>
                        <a:rPr/>
                        <a:t>Error type</a:t>
                      </a:r>
                    </a:p>
                  </a:txBody>
                  <a:tcPr/>
                </a:tc>
                <a:tc>
                  <a:txBody>
                    <a:bodyPr/>
                    <a:lstStyle/>
                    <a:p>
                      <a:pPr lvl="0" indent="0" marL="0" algn="l">
                        <a:buNone/>
                      </a:pPr>
                      <a:r>
                        <a:rPr/>
                        <a:t>Example</a:t>
                      </a:r>
                    </a:p>
                  </a:txBody>
                  <a:tcPr/>
                </a:tc>
              </a:tr>
              <a:tr h="0">
                <a:tc>
                  <a:txBody>
                    <a:bodyPr/>
                    <a:lstStyle/>
                    <a:p>
                      <a:pPr lvl="0" indent="0" marL="0" algn="l">
                        <a:buNone/>
                      </a:pPr>
                      <a:r>
                        <a:rPr/>
                        <a:t>1. Use of numbers</a:t>
                      </a:r>
                    </a:p>
                  </a:txBody>
                </a:tc>
                <a:tc>
                  <a:txBody>
                    <a:bodyPr/>
                    <a:lstStyle/>
                    <a:p>
                      <a:pPr lvl="0" indent="0" marL="0" algn="l">
                        <a:buNone/>
                      </a:pPr>
                      <a:r>
                        <a:rPr/>
                        <a:t>Failing to use numerals for 10 and above</a:t>
                      </a:r>
                    </a:p>
                  </a:txBody>
                </a:tc>
              </a:tr>
              <a:tr h="0">
                <a:tc>
                  <a:txBody>
                    <a:bodyPr/>
                    <a:lstStyle/>
                    <a:p>
                      <a:pPr lvl="0" indent="0" marL="0" algn="l">
                        <a:buNone/>
                      </a:pPr>
                      <a:r>
                        <a:rPr/>
                        <a:t>2. Hyphenation</a:t>
                      </a:r>
                    </a:p>
                  </a:txBody>
                </a:tc>
                <a:tc>
                  <a:txBody>
                    <a:bodyPr/>
                    <a:lstStyle/>
                    <a:p>
                      <a:pPr lvl="0" indent="0" marL="0" algn="l">
                        <a:buNone/>
                      </a:pPr>
                      <a:r>
                        <a:rPr/>
                        <a:t>Failing to hyphenate compound adjectives that precede a noun (e.g., “role playing technique” should be “role-playing technique”)</a:t>
                      </a:r>
                    </a:p>
                  </a:txBody>
                </a:tc>
              </a:tr>
              <a:tr h="0">
                <a:tc>
                  <a:txBody>
                    <a:bodyPr/>
                    <a:lstStyle/>
                    <a:p>
                      <a:pPr lvl="0" indent="0" marL="0" algn="l">
                        <a:buNone/>
                      </a:pPr>
                      <a:r>
                        <a:rPr/>
                        <a:t>3. Use of et al.</a:t>
                      </a:r>
                    </a:p>
                  </a:txBody>
                </a:tc>
                <a:tc>
                  <a:txBody>
                    <a:bodyPr/>
                    <a:lstStyle/>
                    <a:p>
                      <a:pPr lvl="0" indent="0" marL="0" algn="l">
                        <a:buNone/>
                      </a:pPr>
                      <a:r>
                        <a:rPr/>
                        <a:t>Failing to use it in a reference</a:t>
                      </a:r>
                    </a:p>
                  </a:txBody>
                </a:tc>
              </a:tr>
              <a:tr h="0">
                <a:tc>
                  <a:txBody>
                    <a:bodyPr/>
                    <a:lstStyle/>
                    <a:p>
                      <a:pPr lvl="0" indent="0" marL="0" algn="l">
                        <a:buNone/>
                      </a:pPr>
                      <a:r>
                        <a:rPr/>
                        <a:t>4. Headings</a:t>
                      </a:r>
                    </a:p>
                  </a:txBody>
                </a:tc>
                <a:tc>
                  <a:txBody>
                    <a:bodyPr/>
                    <a:lstStyle/>
                    <a:p>
                      <a:pPr lvl="0" indent="0" marL="0" algn="l">
                        <a:buNone/>
                      </a:pPr>
                      <a:r>
                        <a:rPr/>
                        <a:t>Not capitalizing headings correctly</a:t>
                      </a:r>
                    </a:p>
                  </a:txBody>
                </a:tc>
              </a:tr>
              <a:tr h="0">
                <a:tc>
                  <a:txBody>
                    <a:bodyPr/>
                    <a:lstStyle/>
                    <a:p>
                      <a:pPr lvl="0" indent="0" marL="0" algn="l">
                        <a:buNone/>
                      </a:pPr>
                      <a:r>
                        <a:rPr/>
                        <a:t>5. Use of since</a:t>
                      </a:r>
                    </a:p>
                  </a:txBody>
                </a:tc>
                <a:tc>
                  <a:txBody>
                    <a:bodyPr/>
                    <a:lstStyle/>
                    <a:p>
                      <a:pPr lvl="0" indent="0" marL="0" algn="l">
                        <a:buNone/>
                      </a:pPr>
                      <a:r>
                        <a:rPr/>
                        <a:t>Using since to mean because</a:t>
                      </a:r>
                    </a:p>
                  </a:txBody>
                </a:tc>
              </a:tr>
              <a:tr h="0">
                <a:tc>
                  <a:txBody>
                    <a:bodyPr/>
                    <a:lstStyle/>
                    <a:p>
                      <a:pPr lvl="0" indent="0" marL="0" algn="l">
                        <a:buNone/>
                      </a:pPr>
                      <a:r>
                        <a:rPr/>
                        <a:t>6. Tables and figures</a:t>
                      </a:r>
                    </a:p>
                  </a:txBody>
                </a:tc>
                <a:tc>
                  <a:txBody>
                    <a:bodyPr/>
                    <a:lstStyle/>
                    <a:p>
                      <a:pPr lvl="0" indent="0" marL="0" algn="l">
                        <a:buNone/>
                      </a:pPr>
                      <a:r>
                        <a:rPr/>
                        <a:t>Not formatting them in APA style; repeating information that is already given in the text</a:t>
                      </a:r>
                    </a:p>
                  </a:txBody>
                </a:tc>
              </a:tr>
              <a:tr h="0">
                <a:tc>
                  <a:txBody>
                    <a:bodyPr/>
                    <a:lstStyle/>
                    <a:p>
                      <a:pPr lvl="0" indent="0" marL="0" algn="l">
                        <a:buNone/>
                      </a:pPr>
                      <a:r>
                        <a:rPr/>
                        <a:t>7. Use of commas</a:t>
                      </a:r>
                    </a:p>
                  </a:txBody>
                </a:tc>
                <a:tc>
                  <a:txBody>
                    <a:bodyPr/>
                    <a:lstStyle/>
                    <a:p>
                      <a:pPr lvl="0" indent="0" marL="0" algn="l">
                        <a:buNone/>
                      </a:pPr>
                      <a:r>
                        <a:rPr/>
                        <a:t>Failing to use a comma before and or or in a series of three or more elements</a:t>
                      </a:r>
                    </a:p>
                  </a:txBody>
                </a:tc>
              </a:tr>
              <a:tr h="0">
                <a:tc>
                  <a:txBody>
                    <a:bodyPr/>
                    <a:lstStyle/>
                    <a:p>
                      <a:pPr lvl="0" indent="0" marL="0" algn="l">
                        <a:buNone/>
                      </a:pPr>
                      <a:r>
                        <a:rPr/>
                        <a:t>8. Use of abbreviations</a:t>
                      </a:r>
                    </a:p>
                  </a:txBody>
                </a:tc>
                <a:tc>
                  <a:txBody>
                    <a:bodyPr/>
                    <a:lstStyle/>
                    <a:p>
                      <a:pPr lvl="0" indent="0" marL="0" algn="l">
                        <a:buNone/>
                      </a:pPr>
                      <a:r>
                        <a:rPr/>
                        <a:t>Failing to spell out a term completely before introducing an abbreviation for it</a:t>
                      </a:r>
                    </a:p>
                  </a:txBody>
                </a:tc>
              </a:tr>
              <a:tr h="0">
                <a:tc>
                  <a:txBody>
                    <a:bodyPr/>
                    <a:lstStyle/>
                    <a:p>
                      <a:pPr lvl="0" indent="0" marL="0" algn="l">
                        <a:buNone/>
                      </a:pPr>
                      <a:r>
                        <a:rPr/>
                        <a:t>9. Spacing</a:t>
                      </a:r>
                    </a:p>
                  </a:txBody>
                </a:tc>
                <a:tc>
                  <a:txBody>
                    <a:bodyPr/>
                    <a:lstStyle/>
                    <a:p>
                      <a:pPr lvl="0" indent="0" marL="0" algn="l">
                        <a:buNone/>
                      </a:pPr>
                      <a:r>
                        <a:rPr/>
                        <a:t>Not consistently double-spacing between lines</a:t>
                      </a:r>
                    </a:p>
                  </a:txBody>
                </a:tc>
              </a:tr>
              <a:tr h="0">
                <a:tc>
                  <a:txBody>
                    <a:bodyPr/>
                    <a:lstStyle/>
                    <a:p>
                      <a:pPr lvl="0" indent="0" marL="0" algn="l">
                        <a:buNone/>
                      </a:pPr>
                      <a:r>
                        <a:rPr/>
                        <a:t>10. Use of &amp; in references</a:t>
                      </a:r>
                    </a:p>
                  </a:txBody>
                </a:tc>
                <a:tc>
                  <a:txBody>
                    <a:bodyPr/>
                    <a:lstStyle/>
                    <a:p>
                      <a:pPr lvl="0" indent="0" marL="0" algn="l">
                        <a:buNone/>
                      </a:pPr>
                      <a:r>
                        <a:rPr/>
                        <a:t>Using &amp; in the text or </a:t>
                      </a:r>
                      <a:r>
                        <a:rPr i="1"/>
                        <a:t>and</a:t>
                      </a:r>
                      <a:r>
                        <a:rPr/>
                        <a:t> in parentheses</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Top 10 APA-Style Errors.</a:t>
            </a:r>
          </a:p>
        </p:txBody>
      </p:sp>
    </p:spTree>
  </p:cSld>
</p:sld>
</file>

<file path=ppt/slides/slide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a:extLst><a:ext uri="{FF2B5EF4-FFF2-40B4-BE49-F238E27FC236}"><a16:creationId id="{898BA411-2A54-A94A-B3FC-826281DBEADF}" xmlns:a16="http://schemas.microsoft.com/office/drawing/2014/main" /></a:ext></a:extLst></p:cNvPr><p:cNvSpPr><a:spLocks noGrp="1" /></p:cNvSpPr><p:nvPr><p:ph idx="2" sz="half" type="body" /></p:nvPr></p:nvSpPr><p:spPr /><p:txBody><a:bodyPr /><a:lstStyle /><a:p><a:pPr lvl="0" indent="0" marL="1270000"><a:buNone /></a:pPr><a:r><a:rPr sz="2000" b="1" /><a:t>Online APA Style Resources again 🤓</a:t></a:r></a:p><a:p><a:pPr lvl="0" indent="0" marL="1270000"><a:buNone /></a:pPr><a:r><a:rPr sz="2000" /><a:t>The best source of information on APA style is the </a:t></a:r><a:r><a:rPr sz="2000" i="1" /><a:t>Publication Manual</a:t></a:r><a:r><a:rPr sz="2000" /><a:t> itself. However, there are also many good websites on APA style, which do an excellent job of presenting the basics for beginning researchers. Here are two of them.</a:t></a:r></a:p><a:p><a:pPr lvl="0" indent="0" marL="1270000"><a:buNone /></a:pPr><a:r><a:rPr sz="2000" /><a:t>APA Style: </a:t></a:r><a:r><a:rPr sz="2000"><a:hlinkClick r:id="rId2" /></a:rPr><a:t>http://www.apastyle.apa.org</a:t></a:r></a:p><a:p><a:pPr lvl="0" indent="0" marL="1270000"><a:buNone /></a:pPr><a:r><a:rPr sz="2000" /><a:t>Purdue Online Writing Lab: </a:t></a:r><a:r><a:rPr sz="2000"><a:hlinkClick r:id="rId3" /></a:rPr><a:t>https://owl.purdue.edu/owl/research_and_citation/apa_style/apa_style_introduction.html</a:t></a:r></a:p><a:p><a:pPr lvl="0" indent="0" marL="0"><a:spcBef><a:spcPts val="3000" /></a:spcBef><a:buNone /></a:pPr><a:r><a:rPr b="1" /><a:t>Participants</a:t></a:r></a:p><a:p><a:pPr lvl="0" indent="0" marL="0"><a:buNone /></a:pPr><a:r><a:rPr /><a:t>In this section, describe who participated in your study, how they were selected or recruited, and any demographic information relevant to your research question. If you used a nice poster, that would look great in your Open Materials submission.</a:t></a:r></a:p><a:p><a:pPr lvl="0" indent="0" marL="0"><a:buNone /></a:pPr><a:r><a:rPr /><a:t>Begin by reporting sample characteristics, sampling procedures, and sample size. Include demographic characteristics and be precise to aid estimation of generalizability. Use bias-free language and specify any incentives for participation.</a:t></a:r></a:p><a:p><a:pPr lvl="0" indent="0" marL="0"><a:buNone /></a:pPr><a:r><a:rPr /><a:t>Please be clear if you took advantage of any research participation schemes or synthetic or fabricated data provided by Gordon.</a:t></a:r></a:p><a:p><a:pPr lvl="0" indent="0" marL="0"><a:spcBef><a:spcPts val="3000" /></a:spcBef><a:buNone /></a:pPr><a:r><a:rPr b="1" /><a:t>Sample Description</a:t></a:r></a:p><a:p><a:pPr lvl="0" /><a:r><a:rPr /><a:t>Provide details like age, gender, ethnicity, or other relevant characteristics.</a:t></a:r></a:p><a:p><a:pPr lvl="0" /><a:r><a:rPr /><a:t>Example: “The study comprised 100 undergraduate students (50% female, 50% male), aged 18-25, from a South London University.”</a:t></a:r></a:p><a:p><a:pPr lvl="0" /><a:r><a:rPr /><a:t>You may also wish to include how many participants were excluded for missing data (if any).</a:t></a:r></a:p><a:p><a:pPr lvl="0" indent="0" marL="0"><a:spcBef><a:spcPts val="3000" /></a:spcBef><a:buNone /></a:pPr><a:r><a:rPr b="1" /><a:t>Ethical Considerations</a:t></a:r></a:p><a:p><a:pPr lvl="0" /><a:r><a:rPr /><a:t>Explain how participants gave informed consent and how you protected their privacy. You will be able to demonstrate anonymisation of the data in the Open Data (to be covered later!)</a:t></a:r></a:p><a:p><a:pPr lvl="0" /><a:r><a:rPr /><a:t>Mention the ethical approval received from the Goldsmiths Ethics Committee. Don’t break anonymity by including an unredacted copy in any supplementary materials!</a:t></a:r></a:p><a:p><a:pPr lvl="0" indent="0" marL="0"><a:spcBef><a:spcPts val="3000" /></a:spcBef><a:buNone /></a:pPr><a:r><a:rPr b="1" /><a:t>Materials</a:t></a:r></a:p><a:p><a:pPr lvl="0" indent="0" marL="0"><a:buNone /></a:pPr><a:r><a:rPr /><a:t>This section covers the tools, questionnaires, or any equipment used in your research. The goal is to describe the tools and techniques used for measuring ALL relevant variables. Include questionnaire or survey measures, and detail any instruments or task used, like hardware, software, or tests. Don’t repeat information, so if you Procedure section includes the correct step by step information on. say, a task, refer to it by name here maybe, and detail it in the procedure. Or if you think there is value in detailing it here, just refer to it by name in the procedure section.</a:t></a:r></a:p><a:p><a:pPr lvl="0" indent="0" marL="0"><a:spcBef><a:spcPts val="3000" /></a:spcBef><a:buNone /></a:pPr><a:r><a:rPr b="1" /><a:t>Instruments and Reliability</a:t></a:r></a:p><a:p><a:pPr lvl="0" /><a:r><a:rPr /><a:t>Describe each tool used and its purpose in your research.</a:t></a:r></a:p><a:p><a:pPr lvl="0" /><a:r><a:rPr /><a:t>Discuss the reliability and validity of these tools. It might be worth looking back to your introduction to see if it is worth including any findings associated with the tests you have used. Most people don’t cover the merits of the choice of measurement tools when reviewing previous research.</a:t></a:r></a:p><a:p><a:pPr lvl="0" /><a:r><a:rPr /><a:t>Example: “The Big Five Personality Test (reference in APA format), with a Cronbach’s alpha of .82, was used to assess [x, y] personality traits”</a:t></a:r></a:p><a:p><a:pPr lvl="0" indent="0" marL="0"><a:spcBef><a:spcPts val="3000" /></a:spcBef><a:buNone /></a:pPr><a:r><a:rPr b="1" /><a:t>Open Materials</a:t></a:r></a:p><a:p><a:pPr lvl="0" /><a:r><a:rPr /><a:t>Briefly note that detailed discussion on Open Materials is covered in a different section, but highlight their importance in enhancing replicability and transparency of research.</a:t></a:r></a:p><a:p><a:pPr lvl="0" /><a:r><a:rPr /><a:t>Example: “Details on the questionnaires used, including their full text, are provided in the Open Materials section.”</a:t></a:r></a:p><a:p><a:pPr lvl="0" indent="0" marL="0"><a:spcBef><a:spcPts val="3000" /></a:spcBef><a:buNone /></a:pPr><a:r><a:rPr b="1" /><a:t>Procedure</a:t></a:r></a:p><a:p><a:pPr lvl="0" indent="0" marL="0"><a:buNone /></a:pPr><a:r><a:rPr /><a:t>Detail every step taken in your research, especially how you implemented the 2x2 ANOVA, to allow for replication.</a:t></a:r></a:p><a:p><a:pPr lvl="0" indent="0" marL="0"><a:spcBef><a:spcPts val="3000" /></a:spcBef><a:buNone /></a:pPr><a:r><a:rPr b="1" /><a:t>Detailed Description</a:t></a:r></a:p><a:p><a:pPr lvl="0" /><a:r><a:rPr /><a:t>Start from the initial setup and move through to the data collection phase.</a:t></a:r></a:p><a:p><a:pPr lvl="0" /><a:r><a:rPr /><a:t>For a 2x2 ANOVA, specify the factors (independent variables) and their levels.</a:t></a:r></a:p><a:p><a:pPr lvl="0" /><a:r><a:rPr /><a:t>Example: “Participants were randomly assigned to one of four groups (2x2 design: Factor A [Level one, Level two], Factor B [Level one, Level two]). The response time was measured following the presentation of stimuli.”</a:t></a:r></a:p><a:p><a:pPr lvl="0" indent="0" marL="0"><a:spcBef><a:spcPts val="3000" /></a:spcBef><a:buNone /></a:pPr><a:r><a:rPr b="1" /><a:t>Pilot Studies</a:t></a:r></a:p><a:p><a:pPr lvl="0" /><a:r><a:rPr /><a:t>If applicable, describe any pilot study and its influence on the main study.</a:t></a:r></a:p><a:p><a:pPr lvl="0" /><a:r><a:rPr /><a:t>Example: “A pilot study with four classmates was conducted to test the feasibility of the experimental design. Based on the pilot results, minor adjustments were made to ensure the clarity of instructions given to participants (see Open Materials for instruction sheet).”</a:t></a:r></a:p><a:p><a:pPr lvl="0" indent="0" marL="0"><a:spcBef><a:spcPts val="3000" /></a:spcBef><a:buNone /></a:pPr><a:r><a:rPr b="1" /><a:t>Design</a:t></a:r></a:p><a:p><a:pPr lvl="0" indent="0" marL="0"><a:buNone /></a:pPr><a:r><a:rPr /><a:t>Explain the research design and clarify the variables involved in your study.</a:t></a:r></a:p><a:p><a:pPr lvl="0" indent="0" marL="0"><a:buNone /></a:pPr><a:r><a:rPr /><a:t>You have 2 IVs and a single continuous DV. It is important to present how your IVs were categorised, so if you used a median split to turn a continuous measure into a categorical IV - make that clear here.</a:t></a:r></a:p><a:p><a:pPr lvl="0" indent="0" marL="0"><a:spcBef><a:spcPts val="3000" /></a:spcBef><a:buNone /></a:pPr><a:r><a:rPr b="1" /><a:t>Research Design</a:t></a:r></a:p><a:p><a:pPr lvl="0" /><a:r><a:rPr /><a:t>Emphasize that your study is quantitative and primarily uses a 2x2 ANOVA design.</a:t></a:r></a:p><a:p><a:pPr lvl="0" /><a:r><a:rPr /><a:t>You will have used a between-groups design, a repeated-measures design or a mixed design, make this clear, and if mixed, which IV is which!</a:t></a:r></a:p><a:p><a:pPr lvl="0" /><a:r><a:rPr /><a:t>It can be a good idea to explain why this design was chosen for your research question.</a:t></a:r></a:p><a:p><a:pPr lvl="0" indent="0" marL="0"><a:spcBef><a:spcPts val="3000" /></a:spcBef><a:buNone /></a:pPr><a:r><a:rPr b="1" /><a:t>Variables</a:t></a:r></a:p><a:p><a:pPr lvl="0" /><a:r><a:rPr /><a:t>Define your independent variables (the two factors in your ANOVA - each with 2 levels) and your dependent variable (what you measured).</a:t></a:r></a:p><a:p><a:pPr lvl="0" /><a:r><a:rPr /><a:t>Example: “The independent variables were age group (young, old using a median split on Age [median 25 yrs]) and treatment type (treatment, control). The dependent variable was memory recall accuracy (percentage correct).”</a:t></a:r></a:p><a:p><a:pPr lvl="0" indent="0" marL="0"><a:spcBef><a:spcPts val="3000" /></a:spcBef><a:buNone /></a:pPr><a:r><a:rPr b="1" /><a:t>Keeping design and procedure separate!</a:t></a:r></a:p><a:p><a:pPr lvl="0" indent="0" marL="0"><a:buNone /></a:pPr><a:r><a:rPr /><a:t>What is the difference between design and procedure?</a:t></a:r></a:p><a:p><a:pPr lvl="0" /><a:r><a:rPr /><a:t>The design of a study is its overall structure.</a:t></a:r></a:p><a:p><a:pPr lvl="0" /><a:r><a:rPr /><a:t>What were the independent and dependent variables?</a:t></a:r></a:p><a:p><a:pPr lvl="0" /><a:r><a:rPr /><a:t>Was the independent variable manipulated, and if so, was it manipulated between or within subjects?</a:t></a:r></a:p><a:p><a:pPr lvl="0" /><a:r><a:rPr /><a:t>How were the variables operationally defined?</a:t></a:r></a:p><a:p><a:pPr lvl="0" indent="0" marL="0"><a:buNone /></a:pPr><a:r><a:rPr /><a:t>The procedure is how the study was carried out.</a:t></a:r></a:p><a:p><a:pPr lvl="0" /><a:r><a:rPr /><a:t>It often works well to describe the procedure in terms of what the participants did rather than what the researchers did.</a:t></a:r></a:p><a:p><a:pPr lvl="0" /><a:r><a:rPr /><a:t>For example, the participants gave their informed consent, read a set of instructions, completed a block of four practice trials, completed a block of 12 test trials</a:t></a:r><a:r><a:rPr baseline="30000"><a:hlinkClick r:id="rId4" action="ppaction://hlinksldjump" /></a:rPr><a:t>1</a:t></a:r><a:r><a:rPr /><a:t>, completed two questionnaires, and were debriefed and excused.</a:t></a:r></a:p><a:p><a:pPr lvl="0" indent="0" marL="0"><a:spcBef><a:spcPts val="3000" /></a:spcBef><a:buNone /></a:pPr><a:r><a:rPr b="1" /><a:t>Data Preparation (optional section if merited)</a:t></a:r></a:p><a:p><a:pPr lvl="0" indent="0" marL="0"><a:buNone /></a:pPr><a:r><a:rPr /><a:t>If you had any complex preprocessing steps, of which you were proud, such as ‘coding’ of responses, or calculating Implicit measures or Stroop results, discuss how you processed that. .</a:t></a:r></a:p><a:p><a:pPr lvl="0" indent="0" marL="0"><a:spcBef><a:spcPts val="3000" /></a:spcBef><a:buNone /></a:pPr><a:r><a:rPr b="1" /><a:t>Statistical Analysis will be covered in the Results section</a:t></a:r></a:p><a:p><a:pPr lvl="0" /><a:r><a:rPr /><a:t>This will comprise Descriptive Stats, Inferential stats (including Assumptions tests and post-hoc tests), as well as tables and figures. You do not need to include any of these things in the method section.</a:t></a:r></a:p><a:p><a:pPr lvl="0" indent="0" marL="0"><a:spcBef><a:spcPts val="3000" /></a:spcBef><a:buNone /></a:pPr><a:r><a:rPr b="1" /><a:t>Open Materials and Open Data (to be covered later)</a:t></a:r></a:p><a:p><a:pPr lvl="0" /><a:r><a:rPr /><a:t>Mention that Open Materials and Open Data will be included and so can be referred to. Let the reader know that they are available, like appendices.</a:t></a:r></a:p><a:p><a:pPr lvl="0" /><a:r><a:rPr /><a:t>Example: “The anonymised dataset generated from this study, along with the Materials necessary to replicate the study, are available in the Open Data &amp; Open Materials supplements, ensuring transparency and reproducibility of the findings.”</a:t></a:r></a:p><a:p><a:pPr lvl="0" indent="0" marL="0"><a:spcBef><a:spcPts val="3000" /></a:spcBef><a:buNone /></a:pPr><a:r><a:rPr b="1" /><a:t>Ethical Compliance</a:t></a:r></a:p><a:p><a:pPr lvl="0" /><a:r><a:rPr /><a:t>Describe the process of obtaining ethical clearance and how you adhered to ethical guidelines throughout the study.</a:t></a:r></a:p><a:p><a:pPr lvl="0" /><a:r><a:rPr /><a:t>Example: “Ethical clearance was obtained from the XYZ University Ethics Committee, and all research activities were conducted in accordance with appropriate Ethics committee and BPS guidance.”</a:t></a:r></a:p><a:p><a:pPr lvl="0" indent="0" marL="0"><a:spcBef><a:spcPts val="3000" /></a:spcBef><a:buNone /></a:pPr><a:r><a:rPr b="1" /><a:t>Writing Style and Formatting</a:t></a:r></a:p><a:p><a:pPr lvl="0" indent="0" marL="0"><a:buNone /></a:pPr><a:r><a:rPr /><a:t>Guidelines for effectively communicating your methods in line with APA 7 standards.</a:t></a:r></a:p><a:p><a:pPr lvl="0" indent="0" marL="1270000"><a:buNone /></a:pPr><a:r><a:rPr sz="2000" b="1" /><a:t>Tips for Writing</a:t></a:r></a:p><a:p><a:pPr lvl="0" /><a:r><a:rPr sz="2000" b="1" /><a:t>Use simple, understandable language</a:t></a:r><a:r><a:rPr sz="2000" /><a:t> and explain specific terms.</a:t></a:r></a:p><a:p><a:pPr lvl="0" /><a:r><a:rPr sz="2000" b="1" /><a:t>Write in Active Voice.</a:t></a:r></a:p><a:p><a:pPr lvl="0" /><a:r><a:rPr sz="2000" /><a:t>Titles of subsections can be </a:t></a:r><a:r><a:rPr sz="2000" i="1" /><a:t>italicized</a:t></a:r><a:r><a:rPr sz="2000" /><a:t> and centered.</a:t></a:r></a:p><a:p><a:pPr lvl="0" /><a:r><a:rPr sz="2000" /><a:t>Additional subsections, like “Equipment,” can be added if necessary.</a:t></a:r></a:p><a:p><a:pPr lvl="0" /><a:r><a:rPr sz="2000" /><a:t>Ensure </a:t></a:r><a:r><a:rPr sz="2000" b="1" /><a:t>information sources are credible</a:t></a:r><a:r><a:rPr sz="2000" /><a:t>.</a:t></a:r></a:p><a:p><a:pPr lvl="0" /><a:r><a:rPr sz="2000" /><a:t>Include only relevant information and omit details that don’t affect the experiment’s replication.</a:t></a:r></a:p><a:p><a:pPr lvl="0" /><a:r><a:rPr sz="2000" b="1" /><a:t>Write in Past Tense.</a:t></a:r></a:p><a:p><a:pPr lvl="0" /><a:r><a:rPr sz="2000" /><a:t>Carefully </a:t></a:r><a:r><a:rPr sz="2000" b="1" /><a:t>edit and proofread</a:t></a:r><a:r><a:rPr sz="2000" /><a:t> to avoid errors.</a:t></a:r></a:p><a:p><a:pPr lvl="0" indent="0" marL="1270000"><a:buNone /></a:pPr><a:r><a:rPr sz="2000" b="1" /><a:t>Common Mistakes to Avoid</a:t></a:r></a:p><a:p><a:pPr lvl="0" /><a:r><a:rPr sz="2000" /><a:t>Overloading with unnecessary details that do not contribute to replicability.</a:t></a:r></a:p><a:p><a:pPr lvl="0" /><a:r><a:rPr sz="2000" /><a:t>Failing to use </a:t></a:r><a:r><a:rPr sz="2000" b="1" /><a:t>bias-free language</a:t></a:r><a:r><a:rPr sz="2000" /><a:t>.</a:t></a:r></a:p><a:p><a:pPr lvl="0" /><a:r><a:rPr sz="2000" /><a:t>Not being precise in the description of materials and procedures, including references or sources.</a:t></a:r></a:p><a:p><a:pPr lvl="0" /><a:r><a:rPr sz="2000" /><a:t>Incorrect use of </a:t></a:r><a:r><a:rPr sz="2000" b="1" /><a:t>APA formatting and style</a:t></a:r><a:r><a:rPr sz="2000" /><a:t>, especially in headings and subheadings.</a:t></a:r></a:p><a:p><a:pPr lvl="0" indent="0" marL="0"><a:buNone /></a:pPr><a:r><a:rPr /><a:t></a:t></a:r></a:p><a:p><a:pPr lvl="0" indent="0" marL="0"><a:spcBef><a:spcPts val="3000" /></a:spcBef><a:buNone /></a:pPr><a:r><a:rPr b="1" /><a:t>Method Section Awesomeness Checklist</a:t></a:r></a:p><a:p><a:pPr lvl="0" indent="0" marL="0"><a:spcBef><a:spcPts val="3000" /></a:spcBef><a:buNone /></a:pPr><a:r><a:rPr b="1" /><a:t>1. Formatting and Structure</a:t></a:r></a:p><a:p><a:pPr lvl="0" /><a:r><a:rPr /><a:t>☐ Main heading (“Method”) is centered, bold, and capitalized.</a:t></a:r></a:p><a:p><a:pPr lvl="0" /><a:r><a:rPr /><a:t>☐ Subheadings (e.g., “Participants,” “Materials,” “Procedure”) are left-aligned, bold, and in title case.</a:t></a:r></a:p><a:p><a:pPr lvl="0" indent="0" marL="0"><a:spcBef><a:spcPts val="3000" /></a:spcBef><a:buNone /></a:pPr><a:r><a:rPr b="1" /><a:t>2. Participants</a:t></a:r></a:p><a:p><a:pPr lvl="0" /><a:r><a:rPr /><a:t>☐ Detailed description of participant characteristics (age, gender, ethnicity, etc.).</a:t></a:r></a:p><a:p><a:pPr lvl="0" /><a:r><a:rPr /><a:t>☐ Explanation of sampling procedures and selection criteria.</a:t></a:r></a:p><a:p><a:pPr lvl="0" /><a:r><a:rPr /><a:t>☐ Reporting of sample size and explanation of how it was determined.</a:t></a:r></a:p><a:p><a:pPr lvl="0" /><a:r><a:rPr /><a:t>☐ Mention of any compensation or incentives for participation.</a:t></a:r></a:p><a:p><a:pPr lvl="0" /><a:r><a:rPr /><a:t>☐ Use of bias-free language.</a:t></a:r></a:p><a:p><a:pPr lvl="0" indent="0" marL="0"><a:spcBef><a:spcPts val="3000" /></a:spcBef><a:buNone /></a:pPr><a:r><a:rPr b="1" /><a:t>3. Materials</a:t></a:r></a:p><a:p><a:pPr lvl="0" /><a:r><a:rPr /><a:t>☐ Comprehensive list of materials, tools, and equipment used.</a:t></a:r></a:p><a:p><a:pPr lvl="0" /><a:r><a:rPr /><a:t>☐ Detailed description of measures and instruments (including versions of software, etc.).</a:t></a:r></a:p><a:p><a:pPr lvl="0" /><a:r><a:rPr /><a:t>☐ Explanation of the reliability and validity of measurement tools.</a:t></a:r></a:p><a:p><a:pPr lvl="0" indent="0" marL="0"><a:spcBef><a:spcPts val="3000" /></a:spcBef><a:buNone /></a:pPr><a:r><a:rPr b="1" /><a:t>4. Procedure</a:t></a:r></a:p><a:p><a:pPr lvl="0" /><a:r><a:rPr /><a:t>☐ Step-by-step description of the experimental procedure.</a:t></a:r></a:p><a:p><a:pPr lvl="0" /><a:r><a:rPr /><a:t>☐ Explanation of data collection methods.</a:t></a:r></a:p><a:p><a:pPr lvl="0" /><a:r><a:rPr /><a:t>☐ Details on research design and methodologies used.</a:t></a:r></a:p><a:p><a:pPr lvl="0" /><a:r><a:rPr /><a:t>☐ Description of data analysis procedures and statistical tests applied.</a:t></a:r></a:p><a:p><a:pPr lvl="0" indent="0" marL="0"><a:spcBef><a:spcPts val="3000" /></a:spcBef><a:buNone /></a:pPr><a:r><a:rPr b="1" /><a:t>5. Clarity and Precision</a:t></a:r></a:p><a:p><a:pPr lvl="0" /><a:r><a:rPr /><a:t>☐ All terms and concepts are clearly defined.</a:t></a:r></a:p><a:p><a:pPr lvl="0" /><a:r><a:rPr /><a:t>☐ The section is written in active voice and past tense.</a:t></a:r></a:p><a:p><a:pPr lvl="0" /><a:r><a:rPr /><a:t>☐ Content is relevant and directly related to the study’s replication.</a:t></a:r></a:p><a:p><a:pPr lvl="0" indent="0" marL="0"><a:spcBef><a:spcPts val="3000" /></a:spcBef><a:buNone /></a:pPr><a:r><a:rPr b="1" /><a:t>6. APA Compliance</a:t></a:r></a:p><a:p><a:pPr lvl="0" /><a:r><a:rPr /><a:t>☐ Adherence to APA style in headings, citations, and overall formatting.</a:t></a:r></a:p><a:p><a:pPr lvl="0" /><a:r><a:rPr /><a:t>☐ Correct use of APA format for figures, tables, and appendices (if any).</a:t></a:r></a:p><a:p><a:pPr lvl="0" indent="0" marL="0"><a:spcBef><a:spcPts val="3000" /></a:spcBef><a:buNone /></a:pPr><a:r><a:rPr b="1" /><a:t>7. Editing and Proofreading</a:t></a:r></a:p><a:p><a:pPr lvl="0" /><a:r><a:rPr /><a:t>☐ The section is thoroughly proofread for grammar, spelling, and punctuation errors.</a:t></a:r></a:p><a:p><a:pPr lvl="0" /><a:r><a:rPr /><a:t>☐ All information is accurate and up-to-date.</a:t></a:r></a:p><a:p><a:pPr lvl="0" /><a:r><a:rPr /><a:t>☐ The writing is concise and free of unnecessary details.</a:t></a:r></a:p><a:p><a:pPr lvl="0" indent="0" marL="0"><a:spcBef><a:spcPts val="3000" /></a:spcBef><a:buNone /></a:pPr><a:r><a:rPr b="1" /><a:t>8. Ethical Considerations</a:t></a:r></a:p><a:p><a:pPr lvl="0" /><a:r><a:rPr /><a:t>☐ Mention of ethical approval (if applicable).</a:t></a:r></a:p><a:p><a:pPr lvl="0" /><a:r><a:rPr /><a:t>☐ Assurances of participant confidentiality and data handling.</a:t></a:r></a:p><a:p><a:pPr lvl="0" indent="0" marL="0"><a:spcBef><a:spcPts val="3000" /></a:spcBef><a:buNone /></a:pPr><a:r><a:rPr b="1" /><a:t>This is a visual for the headings according to APA7</a:t></a:r></a:p></p:txBody></p:sp><p:pic><p:nvPicPr><p:cNvPr descr="images/Methods%20snapshot@2x.png" id="0" name="Picture 1" /><p:cNvPicPr><a:picLocks noGrp="1" noChangeAspect="1" /></p:cNvPicPr><p:nvPr /></p:nvPicPr><p:blipFill><a:blip r:embed="rId5" /><a:stretch><a:fillRect /></a:stretch></p:blipFill><p:spPr bwMode="auto"><a:xfrm><a:off x="5283200" y="977900" /><a:ext cx="5956300" cy="4864100" /></a:xfrm><a:prstGeom prst="rect"><a:avLst /></a:prstGeom><a:noFill /><a:ln w="9525"><a:noFill /><a:headEnd /><a:tailEnd /></a:ln></p:spPr></p:pic></p:spTree></p:cSld></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References</a:t>
            </a:r>
          </a:p>
          <a:p>
            <a:pPr lvl="0" indent="0" marL="0">
              <a:buNone/>
            </a:pPr>
            <a:r>
              <a:rPr/>
              <a:t>Madigan, R., Johnson, S., &amp; Linton, P. (1995). The language of psychology: APA style as epistemology. </a:t>
            </a:r>
            <a:r>
              <a:rPr i="1"/>
              <a:t>American Psychologist</a:t>
            </a:r>
            <a:r>
              <a:rPr/>
              <a:t>, </a:t>
            </a:r>
            <a:r>
              <a:rPr i="1"/>
              <a:t>50</a:t>
            </a:r>
            <a:r>
              <a:rPr/>
              <a:t>(6), 428.</a:t>
            </a:r>
          </a:p>
          <a:p>
            <a:pPr lvl="0" indent="0" marL="0">
              <a:buNone/>
            </a:pPr>
            <a:r>
              <a:rPr/>
              <a:t>Onwuegbuzie, A. J., Combs, J. P., Slate, J. R., &amp; Frels, R. K. (2010). Evidence-based guidelines for avoiding the most common APA errors in journal article submissions. </a:t>
            </a:r>
            <a:r>
              <a:rPr i="1"/>
              <a:t>Research in the Schools</a:t>
            </a:r>
            <a:r>
              <a:rPr/>
              <a:t>, </a:t>
            </a:r>
            <a:r>
              <a:rPr i="1"/>
              <a:t>16</a:t>
            </a:r>
            <a:r>
              <a:rPr/>
              <a:t>(2), ix–xxxvi.</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Note four and 12 above. See APA Style - One to nine are spelled out, 10 + can be written as digits!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2024-01-21T20:23:35Z</dcterms:created>
  <dcterms:modified xsi:type="dcterms:W3CDTF">2024-01-21T20:23:35Z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15,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02 - Method Section</vt:lpwstr>
  </property>
  <property fmtid="{D5CDD505-2E9C-101B-9397-08002B2CF9AE}" pid="19" name="toc-title">
    <vt:lpwstr>Table of contents</vt:lpwstr>
  </property>
</Properties>
</file>