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5" Type="http://schemas.openxmlformats.org/officeDocument/2006/relationships/viewProps" Target="viewProps.xml" /><Relationship Id="rId2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mplab.github.io/statistics/" TargetMode="External" /><Relationship Id="rId3" Type="http://schemas.openxmlformats.org/officeDocument/2006/relationships/hyperlink" Target="https://crumplab.com/statistics/07-ANOVA.html" TargetMode="External" /><Relationship Id="rId4" Type="http://schemas.openxmlformats.org/officeDocument/2006/relationships/hyperlink" Target="https://crumplab.com/statistics/10-MixedANOVA.html#x2-designs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371/journal.pone.0253911" TargetMode="External" /><Relationship Id="rId3" Type="http://schemas.openxmlformats.org/officeDocument/2006/relationships/hyperlink" Target="https://doi.org/10.31234/osf.io/cskg2" TargetMode="External" /><Relationship Id="rId4" Type="http://schemas.openxmlformats.org/officeDocument/2006/relationships/hyperlink" Target="https://doi.org/10.1177/17456916211036654" TargetMode="External" /><Relationship Id="rId5" Type="http://schemas.openxmlformats.org/officeDocument/2006/relationships/hyperlink" Target="https://doi.org/10.1177/0952695105058472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ld.ac.uk/students/wellbeing/wellbeing-service/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Research, me-search &amp; Inclusivity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24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Inclusive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Inclusive research is a term that was coined in the early twenty first century to embrace participatory and emancipatory approaches to research with people with learning/intellectual disabilities (Walmsley 2001)</a:t>
            </a:r>
          </a:p>
          <a:p>
            <a:pPr lvl="0" indent="0" marL="0">
              <a:buNone/>
            </a:pPr>
            <a:r>
              <a:rPr/>
              <a:t>Inclusive research embraces participatory and emancipatory approaches to research. Its characteristics are that it:</a:t>
            </a:r>
            <a:br/>
            <a:r>
              <a:rPr/>
              <a:t>· Is owned (not necessarily initiated) by lay people</a:t>
            </a:r>
            <a:br/>
            <a:r>
              <a:rPr/>
              <a:t>· Furthers the interests of lay people, researchers are on their side</a:t>
            </a:r>
            <a:br/>
            <a:r>
              <a:rPr/>
              <a:t>· Is collaborative</a:t>
            </a:r>
            <a:br/>
            <a:r>
              <a:rPr/>
              <a:t>· Enables lay people to exercise control over process and outcomes</a:t>
            </a:r>
            <a:br/>
            <a:r>
              <a:rPr/>
              <a:t>· Produces outputs that are accessible.</a:t>
            </a:r>
            <a:br/>
            <a:r>
              <a:rPr/>
              <a:t>(adapted from Walmsley and Johnson 2003)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wider rights movement. Nothing about us without us (Aspis 2000), a slogan of the disabled people’s movement, has been applied to research as well as other areas.</a:t>
            </a:r>
          </a:p>
          <a:p>
            <a:pPr lvl="0" indent="0" marL="0">
              <a:buNone/>
            </a:pPr>
            <a:r>
              <a:rPr/>
              <a:t>exclusivity not only touches but also contorts and diminishes all aspects of psychological science.</a:t>
            </a:r>
          </a:p>
          <a:p>
            <a:pPr lvl="0" indent="0" marL="0">
              <a:buNone/>
            </a:pPr>
            <a:r>
              <a:rPr/>
              <a:t>Ledgerwood et al. (2022)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OSF</a:t>
            </a:r>
          </a:p>
        </p:txBody>
      </p:sp>
      <p:pic>
        <p:nvPicPr>
          <p:cNvPr descr="images/paste-B91D98B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81300" y="1816100"/>
            <a:ext cx="6616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Psyarxiv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Conry-Murray &amp; Silverstein (n.d.)</a:t>
            </a:r>
          </a:p>
        </p:txBody>
      </p:sp>
      <p:pic>
        <p:nvPicPr>
          <p:cNvPr descr="images/paste-1C2D781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362200"/>
            <a:ext cx="61722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Keep working!</a:t>
            </a:r>
          </a:p>
        </p:txBody>
      </p:sp>
      <p:pic>
        <p:nvPicPr>
          <p:cNvPr descr="images/paste-B1D5568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96A3FF9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16100"/>
            <a:ext cx="628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use a notation system to refer to these designs:</a:t>
            </a:r>
          </a:p>
          <a:p>
            <a:pPr lvl="0" indent="0" marL="0">
              <a:buNone/>
            </a:pPr>
            <a:r>
              <a:rPr/>
              <a:t>2x2 = Two-way ANOVA. There are two IVS, the first IV has two levels, the second IV has 2 levels. There are a total of 4 conditions, 2x2 = 4.</a:t>
            </a:r>
          </a:p>
          <a:p>
            <a:pPr lvl="0" indent="0" marL="0">
              <a:buNone/>
            </a:pPr>
            <a:r>
              <a:rPr/>
              <a:t>2x3 = Two-way ANOVA. There are two IVs, the first IV has two levels, the second IV has three levels. There are a total of 6 conditions, 2x3 = 6</a:t>
            </a:r>
          </a:p>
          <a:p>
            <a:pPr lvl="0" indent="0" marL="0">
              <a:buNone/>
            </a:pPr>
            <a:r>
              <a:rPr/>
              <a:t>3x2 = Two-way ANOVA. There are two IVs, the first IV has three levels, the second IV has two levels. There are a total of 6 conditions, 3x2=6.</a:t>
            </a:r>
          </a:p>
          <a:p>
            <a:pPr lvl="0" indent="0" marL="0">
              <a:buNone/>
            </a:pPr>
            <a:r>
              <a:rPr/>
              <a:t>4x4 = Two-way ANOVA. There are two IVs, the first IV has 4 levels, the second IV has 4 levels. There are a total of 16 condition, 4x4=16</a:t>
            </a:r>
          </a:p>
          <a:p>
            <a:pPr lvl="0" indent="0" marL="0">
              <a:buNone/>
            </a:pPr>
            <a:r>
              <a:rPr/>
              <a:t>2x3x2 = Three-way ANOVA.There are a total of three IVs. The first IV has 2 levels. The second IV has 3 levels. The third IV has 2 levels. There are a total of 12 condition. 2x3x2 = 12.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Crump, M. J. C., Navarro, D. J., &amp; Suzuki, J. (2019, June 5). Answering Questions with Data (Textbook): Introductory Statistics for Psychology Students. https://doi.org/10.17605/OSF.IO/JZE52</a:t>
            </a:r>
          </a:p>
          <a:p>
            <a:pPr lvl="0" indent="0" marL="0">
              <a:buNone/>
            </a:pPr>
            <a:r>
              <a:rPr/>
              <a:t>CC BY SA 4.0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https://crumplab.com/statistics/07-ANOVA.html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https://crumplab.com/statistics/10-MixedANOVA.html#x2-designs</a:t>
            </a:r>
          </a:p>
          <a:p>
            <a:pPr lvl="0"/>
            <a:r>
              <a:rPr/>
              <a:t>no IV1 main effect, no IV2 main effect, no interaction</a:t>
            </a:r>
          </a:p>
          <a:p>
            <a:pPr lvl="0"/>
            <a:r>
              <a:rPr/>
              <a:t>IV1 main effect, no IV2 main effect, no interaction</a:t>
            </a:r>
          </a:p>
          <a:p>
            <a:pPr lvl="0"/>
            <a:r>
              <a:rPr/>
              <a:t>IV1 main effect, no IV2 main effect, interaction</a:t>
            </a:r>
          </a:p>
          <a:p>
            <a:pPr lvl="0"/>
            <a:r>
              <a:rPr/>
              <a:t>IV1 main effect, IV2 main effect, no interaction</a:t>
            </a:r>
          </a:p>
          <a:p>
            <a:pPr lvl="0"/>
            <a:r>
              <a:rPr/>
              <a:t>IV1 main effect, IV2 main effect, interaction</a:t>
            </a:r>
          </a:p>
          <a:p>
            <a:pPr lvl="0"/>
            <a:r>
              <a:rPr/>
              <a:t>no IV1 main effect, IV2 main effect, no interaction</a:t>
            </a:r>
          </a:p>
          <a:p>
            <a:pPr lvl="0"/>
            <a:r>
              <a:rPr/>
              <a:t>no IV1 main effect, IV2 main effect, interaction</a:t>
            </a:r>
          </a:p>
          <a:p>
            <a:pPr lvl="0"/>
            <a:r>
              <a:rPr/>
              <a:t>no IV1 main effect, no IV2 main effect, interaction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 = there was a main effect for IV1.</a:t>
            </a:r>
          </a:p>
          <a:p>
            <a:pPr lvl="0"/>
            <a:r>
              <a:rPr/>
              <a:t>~1 = there was </a:t>
            </a:r>
            <a:r>
              <a:rPr b="1"/>
              <a:t>not</a:t>
            </a:r>
            <a:r>
              <a:rPr/>
              <a:t> a main effect for IV1</a:t>
            </a:r>
          </a:p>
          <a:p>
            <a:pPr lvl="0"/>
            <a:r>
              <a:rPr/>
              <a:t>2 = there was a main effect for IV2</a:t>
            </a:r>
          </a:p>
          <a:p>
            <a:pPr lvl="0"/>
            <a:r>
              <a:rPr/>
              <a:t>~2 = there was </a:t>
            </a:r>
            <a:r>
              <a:rPr b="1"/>
              <a:t>not</a:t>
            </a:r>
            <a:r>
              <a:rPr/>
              <a:t> a main effect of IV2</a:t>
            </a:r>
          </a:p>
          <a:p>
            <a:pPr lvl="0"/>
            <a:r>
              <a:rPr/>
              <a:t>1x2 = there was an interaction</a:t>
            </a:r>
          </a:p>
          <a:p>
            <a:pPr lvl="0"/>
            <a:r>
              <a:rPr/>
              <a:t>~1x2 = there was </a:t>
            </a:r>
            <a:r>
              <a:rPr b="1"/>
              <a:t>not</a:t>
            </a:r>
            <a:r>
              <a:rPr/>
              <a:t> an interaction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 (week 4)</a:t>
            </a:r>
          </a:p>
          <a:p>
            <a:pPr lvl="0"/>
            <a:r>
              <a:rPr/>
              <a:t>Personal Tutor Meeting about well-being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Literature search and management</a:t>
            </a:r>
          </a:p>
          <a:p>
            <a:pPr lvl="1"/>
            <a:r>
              <a:rPr/>
              <a:t>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graphs</a:t>
            </a:r>
          </a:p>
        </p:txBody>
      </p:sp>
      <p:pic>
        <p:nvPicPr>
          <p:cNvPr descr="images/paste-F1923E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59100" y="1816100"/>
            <a:ext cx="6273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graphs 2</a:t>
            </a:r>
          </a:p>
        </p:txBody>
      </p:sp>
      <p:pic>
        <p:nvPicPr>
          <p:cNvPr descr="images/paste-CEDD21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16100"/>
            <a:ext cx="628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Altenmüller, M. S., Lange, L. L., &amp; Gollwitzer, M. (2021). When research is me-search: How researchers’ motivation to pursue a topic affects laypeople’s trust in science. </a:t>
            </a:r>
            <a:r>
              <a:rPr i="1"/>
              <a:t>PLoS ONE</a:t>
            </a:r>
            <a:r>
              <a:rPr/>
              <a:t>, </a:t>
            </a:r>
            <a:r>
              <a:rPr i="1"/>
              <a:t>16</a:t>
            </a:r>
            <a:r>
              <a:rPr/>
              <a:t>(7), e0253911. </a:t>
            </a:r>
            <a:r>
              <a:rPr>
                <a:hlinkClick r:id="rId2"/>
              </a:rPr>
              <a:t>https://doi.org/10.1371/journal.pone.0253911</a:t>
            </a:r>
          </a:p>
          <a:p>
            <a:pPr lvl="0" indent="0" marL="0">
              <a:buNone/>
            </a:pPr>
            <a:r>
              <a:rPr/>
              <a:t>Conry-Murray, C., &amp; Silverstein, P. (n.d.). </a:t>
            </a:r>
            <a:r>
              <a:rPr i="1"/>
              <a:t>The role of values in psychological science: Examining identity-based inclusivity</a:t>
            </a:r>
            <a:r>
              <a:rPr/>
              <a:t>. </a:t>
            </a:r>
            <a:r>
              <a:rPr>
                <a:hlinkClick r:id="rId3"/>
              </a:rPr>
              <a:t>https://doi.org/10.31234/osf.io/cskg2</a:t>
            </a:r>
          </a:p>
          <a:p>
            <a:pPr lvl="0" indent="0" marL="0">
              <a:buNone/>
            </a:pPr>
            <a:r>
              <a:rPr/>
              <a:t>Ledgerwood, A., Hudson, S. T. J., Lewis, N. A., Maddox, K. B., Pickett, C. L., Remedios, J. D., Cheryan, S., Diekman, A. B., Dutra, N. B., Goh, J. X., &amp; al., et. (2022). The pandemic as a portal: Reimagining psychological science as truly open and inclusive. </a:t>
            </a:r>
            <a:r>
              <a:rPr i="1"/>
              <a:t>Perspectives on Psychological Science</a:t>
            </a:r>
            <a:r>
              <a:rPr/>
              <a:t>, </a:t>
            </a:r>
            <a:r>
              <a:rPr i="1"/>
              <a:t>17</a:t>
            </a:r>
            <a:r>
              <a:rPr/>
              <a:t>(4), 937–959. </a:t>
            </a:r>
            <a:r>
              <a:rPr>
                <a:hlinkClick r:id="rId4"/>
              </a:rPr>
              <a:t>https://doi.org/10.1177/17456916211036654</a:t>
            </a:r>
          </a:p>
          <a:p>
            <a:pPr lvl="0" indent="0" marL="0">
              <a:buNone/>
            </a:pPr>
            <a:r>
              <a:rPr/>
              <a:t>Morawski, J. G. (2005). Reflexivity and the psychologist. </a:t>
            </a:r>
            <a:r>
              <a:rPr i="1"/>
              <a:t>History of the Human Sciences</a:t>
            </a:r>
            <a:r>
              <a:rPr/>
              <a:t>, </a:t>
            </a:r>
            <a:r>
              <a:rPr i="1"/>
              <a:t>18</a:t>
            </a:r>
            <a:r>
              <a:rPr/>
              <a:t>(4), 77–105. </a:t>
            </a:r>
            <a:r>
              <a:rPr>
                <a:hlinkClick r:id="rId5"/>
              </a:rPr>
              <a:t>https://doi.org/10.1177/0952695105058472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4) your PT session is all about well-being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Please familiarise yourself with well-being services available in college</a:t>
            </a:r>
          </a:p>
          <a:p>
            <a:pPr lvl="0" indent="0" marL="1270000">
              <a:buNone/>
            </a:pPr>
            <a:r>
              <a:rPr sz="2000">
                <a:hlinkClick r:id="rId2"/>
              </a:rPr>
              <a:t>https://www.gold.ac.uk/students/wellbeing/wellbeing-service/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crisis</a:t>
            </a:r>
          </a:p>
        </p:txBody>
      </p:sp>
      <p:pic>
        <p:nvPicPr>
          <p:cNvPr descr="images/paste-20A00E5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78100"/>
            <a:ext cx="105156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Later lectures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Reproducibility Crisis and the response - Open Science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Research &amp; me-search</a:t>
            </a:r>
          </a:p>
        </p:txBody>
      </p:sp>
      <p:pic>
        <p:nvPicPr>
          <p:cNvPr descr="images/paste-099457B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43100"/>
            <a:ext cx="105156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(Altenmüller et al., 2021)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Reflexivity and the psychologist</a:t>
            </a:r>
          </a:p>
          <a:p>
            <a:pPr lvl="0" indent="0" marL="0">
              <a:buNone/>
            </a:pPr>
            <a:r>
              <a:rPr/>
              <a:t>(Morawski, 2005)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Lecture04</dc:title>
  <dc:creator>Dr Gordon Wright</dc:creator>
  <cp:keywords/>
  <dcterms:created xsi:type="dcterms:W3CDTF">2022-10-21T17:04:33Z</dcterms:created>
  <dcterms:modified xsi:type="dcterms:W3CDTF">2022-10-21T17:04:33Z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>references.bib</vt:lpwstr>
  </property>
  <property fmtid="{D5CDD505-2E9C-101B-9397-08002B2CF9AE}" pid="4" name="chalkboard">
    <vt:lpwstr>True</vt:lpwstr>
  </property>
  <property fmtid="{D5CDD505-2E9C-101B-9397-08002B2CF9AE}" pid="5" name="csl">
    <vt:lpwstr>../apa7.csl</vt:lpwstr>
  </property>
  <property fmtid="{D5CDD505-2E9C-101B-9397-08002B2CF9AE}" pid="6" name="date">
    <vt:lpwstr>24 October, 2022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footer">
    <vt:lpwstr>VLE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ogo">
    <vt:lpwstr>images/RMIPHEX.png</vt:lpwstr>
  </property>
  <property fmtid="{D5CDD505-2E9C-101B-9397-08002B2CF9AE}" pid="14" name="menu">
    <vt:lpwstr>True</vt:lpwstr>
  </property>
  <property fmtid="{D5CDD505-2E9C-101B-9397-08002B2CF9AE}" pid="15" name="modulecode">
    <vt:lpwstr>PS52007D</vt:lpwstr>
  </property>
  <property fmtid="{D5CDD505-2E9C-101B-9397-08002B2CF9AE}" pid="16" name="navigation-mode">
    <vt:lpwstr>linear</vt:lpwstr>
  </property>
  <property fmtid="{D5CDD505-2E9C-101B-9397-08002B2CF9AE}" pid="17" name="preview-links">
    <vt:lpwstr>True</vt:lpwstr>
  </property>
  <property fmtid="{D5CDD505-2E9C-101B-9397-08002B2CF9AE}" pid="18" name="subtitle">
    <vt:lpwstr>Research, me-search &amp; Inclusivity</vt:lpwstr>
  </property>
  <property fmtid="{D5CDD505-2E9C-101B-9397-08002B2CF9AE}" pid="19" name="toc-title">
    <vt:lpwstr>Table of contents</vt:lpwstr>
  </property>
  <property fmtid="{D5CDD505-2E9C-101B-9397-08002B2CF9AE}" pid="20" name="website">
    <vt:lpwstr/>
  </property>
</Properties>
</file>