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6" Type="http://schemas.openxmlformats.org/officeDocument/2006/relationships/tableStyles" Target="tableStyles.xml" /><Relationship Id="rId1" Type="http://schemas.openxmlformats.org/officeDocument/2006/relationships/slideMaster" Target="slideMasters/slideMaster1.xml" /><Relationship Id="rId25" Type="http://schemas.openxmlformats.org/officeDocument/2006/relationships/theme" Target="theme/theme1.xml" /><Relationship Id="rId24" Type="http://schemas.openxmlformats.org/officeDocument/2006/relationships/viewProps" Target="viewProps.xml" /><Relationship Id="rId2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ychologie.hhu.de/arbeitsgruppen/allgemeine-psychologie-und-arbeitspsychologie/gpower"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06: Power Calculations</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Step by Step guidance</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November 12,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 guide - Key info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following slides give you the specifics of what you need to include depending on the effect you are exploring. The only thing you need is the effect size of interest.</a:t>
            </a:r>
          </a:p>
          <a:p>
            <a:pPr lvl="0" indent="0" marL="0">
              <a:buNone/>
            </a:pPr>
            <a:r>
              <a:rPr/>
              <a:t>This is usually gleaned from your target paper (or other literature).</a:t>
            </a:r>
          </a:p>
          <a:p>
            <a:pPr lvl="0" indent="0" marL="0">
              <a:buNone/>
            </a:pPr>
            <a:r>
              <a:rPr/>
              <a:t>You will need to examine each of your effect sizes in your groups and cover the weakest with the the sample size, so the effect that requires the largest sample size will give the group sample size.</a:t>
            </a:r>
          </a:p>
          <a:p>
            <a:pPr lvl="0" indent="0" marL="0">
              <a:buNone/>
            </a:pPr>
            <a:r>
              <a:rPr/>
              <a:t>If you cannot find an effect, you may use a 0.3 f effect size, but this is to be used only when no alternative is available.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1 - Fully Between Designs (any effect of interest)</a:t>
            </a:r>
          </a:p>
        </p:txBody>
      </p:sp>
      <p:pic>
        <p:nvPicPr>
          <p:cNvPr descr="images/paste-76E70293.png" id="0" name="Picture 1"/>
          <p:cNvPicPr>
            <a:picLocks noGrp="1" noChangeAspect="1"/>
          </p:cNvPicPr>
          <p:nvPr/>
        </p:nvPicPr>
        <p:blipFill>
          <a:blip r:embed="rId2"/>
          <a:stretch>
            <a:fillRect/>
          </a:stretch>
        </p:blipFill>
        <p:spPr bwMode="auto">
          <a:xfrm>
            <a:off x="1371600" y="1816100"/>
            <a:ext cx="94488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Power plot</a:t>
            </a:r>
          </a:p>
        </p:txBody>
      </p:sp>
      <p:pic>
        <p:nvPicPr>
          <p:cNvPr descr="images/paste-838AA707.png" id="0" name="Picture 1"/>
          <p:cNvPicPr>
            <a:picLocks noGrp="1" noChangeAspect="1"/>
          </p:cNvPicPr>
          <p:nvPr/>
        </p:nvPicPr>
        <p:blipFill>
          <a:blip r:embed="rId2"/>
          <a:stretch>
            <a:fillRect/>
          </a:stretch>
        </p:blipFill>
        <p:spPr bwMode="auto">
          <a:xfrm>
            <a:off x="838200" y="1841500"/>
            <a:ext cx="10515600" cy="42926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2 - Mixed design (looking at a between main effect)</a:t>
            </a:r>
          </a:p>
        </p:txBody>
      </p:sp>
      <p:pic>
        <p:nvPicPr>
          <p:cNvPr descr="images/paste-B14DCB46.png" id="0" name="Picture 1"/>
          <p:cNvPicPr>
            <a:picLocks noGrp="1" noChangeAspect="1"/>
          </p:cNvPicPr>
          <p:nvPr/>
        </p:nvPicPr>
        <p:blipFill>
          <a:blip r:embed="rId2"/>
          <a:stretch>
            <a:fillRect/>
          </a:stretch>
        </p:blipFill>
        <p:spPr bwMode="auto">
          <a:xfrm>
            <a:off x="1968500" y="1816100"/>
            <a:ext cx="8255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BCAAA13C.png" id="0" name="Picture 1"/>
          <p:cNvPicPr>
            <a:picLocks noGrp="1" noChangeAspect="1"/>
          </p:cNvPicPr>
          <p:nvPr/>
        </p:nvPicPr>
        <p:blipFill>
          <a:blip r:embed="rId2"/>
          <a:stretch>
            <a:fillRect/>
          </a:stretch>
        </p:blipFill>
        <p:spPr bwMode="auto">
          <a:xfrm>
            <a:off x="838200" y="1854200"/>
            <a:ext cx="10515600" cy="4279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3 - Mixed design (looking at within main effect)</a:t>
            </a:r>
          </a:p>
        </p:txBody>
      </p:sp>
      <p:pic>
        <p:nvPicPr>
          <p:cNvPr descr="images/paste-F1B6784F.png" id="0" name="Picture 1"/>
          <p:cNvPicPr>
            <a:picLocks noGrp="1" noChangeAspect="1"/>
          </p:cNvPicPr>
          <p:nvPr/>
        </p:nvPicPr>
        <p:blipFill>
          <a:blip r:embed="rId2"/>
          <a:stretch>
            <a:fillRect/>
          </a:stretch>
        </p:blipFill>
        <p:spPr bwMode="auto">
          <a:xfrm>
            <a:off x="2197100" y="1816100"/>
            <a:ext cx="77978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283D340A.png" id="0" name="Picture 1"/>
          <p:cNvPicPr>
            <a:picLocks noGrp="1" noChangeAspect="1"/>
          </p:cNvPicPr>
          <p:nvPr/>
        </p:nvPicPr>
        <p:blipFill>
          <a:blip r:embed="rId2"/>
          <a:stretch>
            <a:fillRect/>
          </a:stretch>
        </p:blipFill>
        <p:spPr bwMode="auto">
          <a:xfrm>
            <a:off x="838200" y="1879600"/>
            <a:ext cx="10515600" cy="4216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4 - Mixed design (looking at interaction effect)</a:t>
            </a:r>
          </a:p>
        </p:txBody>
      </p:sp>
      <p:pic>
        <p:nvPicPr>
          <p:cNvPr descr="images/paste-727CBA38.png" id="0" name="Picture 1"/>
          <p:cNvPicPr>
            <a:picLocks noGrp="1" noChangeAspect="1"/>
          </p:cNvPicPr>
          <p:nvPr/>
        </p:nvPicPr>
        <p:blipFill>
          <a:blip r:embed="rId2"/>
          <a:stretch>
            <a:fillRect/>
          </a:stretch>
        </p:blipFill>
        <p:spPr bwMode="auto">
          <a:xfrm>
            <a:off x="2184400" y="1816100"/>
            <a:ext cx="78232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CBFE9163.png" id="0" name="Picture 1"/>
          <p:cNvPicPr>
            <a:picLocks noGrp="1" noChangeAspect="1"/>
          </p:cNvPicPr>
          <p:nvPr/>
        </p:nvPicPr>
        <p:blipFill>
          <a:blip r:embed="rId2"/>
          <a:stretch>
            <a:fillRect/>
          </a:stretch>
        </p:blipFill>
        <p:spPr bwMode="auto">
          <a:xfrm>
            <a:off x="838200" y="1841500"/>
            <a:ext cx="10515600" cy="43053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5 - Repeated Measures ANOVA (any effect)</a:t>
            </a:r>
          </a:p>
        </p:txBody>
      </p:sp>
      <p:pic>
        <p:nvPicPr>
          <p:cNvPr descr="images/paste-82E34E49.png" id="0" name="Picture 1"/>
          <p:cNvPicPr>
            <a:picLocks noGrp="1" noChangeAspect="1"/>
          </p:cNvPicPr>
          <p:nvPr/>
        </p:nvPicPr>
        <p:blipFill>
          <a:blip r:embed="rId2"/>
          <a:stretch>
            <a:fillRect/>
          </a:stretch>
        </p:blipFill>
        <p:spPr bwMode="auto">
          <a:xfrm>
            <a:off x="2286000" y="1816100"/>
            <a:ext cx="7632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Overview of Lab 06</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E8832479.png" id="0" name="Picture 1"/>
          <p:cNvPicPr>
            <a:picLocks noGrp="1" noChangeAspect="1"/>
          </p:cNvPicPr>
          <p:nvPr/>
        </p:nvPicPr>
        <p:blipFill>
          <a:blip r:embed="rId2"/>
          <a:stretch>
            <a:fillRect/>
          </a:stretch>
        </p:blipFill>
        <p:spPr bwMode="auto">
          <a:xfrm>
            <a:off x="952500" y="1816100"/>
            <a:ext cx="102870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Writing up</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a:t>“In order to detect an effect size of Cohen’s d = 0.xx with 80% power (alpha = .05, two-tailed), G*Power analysis determines a sample size of XX participants in a </a:t>
            </a:r>
            <a:r>
              <a:rPr sz="2000" i="1"/>
              <a:t>insert type</a:t>
            </a:r>
            <a:r>
              <a:rPr sz="2000"/>
              <a:t> 2x2 ANOVA”. The smallest effect size of interest was set to d= 0.xx based on the meta-analysis by Dougal et al. (2023).”</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the following slides AND IN THE HANDOUT, you can find step by step guidance on using G*Power to calculate your Power - and therefore the number of participants you would be required to test.</a:t>
            </a:r>
          </a:p>
          <a:p>
            <a:pPr lvl="0" indent="0" marL="0">
              <a:buNone/>
            </a:pPr>
            <a:r>
              <a:rPr/>
              <a:t>Remember, it’s not life and death if you don’t meet sample size this year, but it would be next year.</a:t>
            </a:r>
          </a:p>
          <a:p>
            <a:pPr lvl="0" indent="0" marL="0">
              <a:buNone/>
            </a:pPr>
            <a:r>
              <a:rPr/>
              <a:t>You will have potential access to the RPS next year.</a:t>
            </a:r>
          </a:p>
          <a:p>
            <a:pPr lvl="0" indent="0" marL="0">
              <a:buNone/>
            </a:pPr>
            <a:r>
              <a:rPr/>
              <a:t>You will be asked to take part in all available Mini-Dissertation studies this year in weeks 11-15</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I got the, I got the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formal definition of a p value is the probability of observing a result at least as extreme as the one observed, assuming the null hypothesis is true (e.g. Cohen, 1994).</a:t>
            </a:r>
          </a:p>
          <a:p>
            <a:pPr lvl="0" indent="0" marL="1270000">
              <a:buNone/>
            </a:pPr>
            <a:r>
              <a:rPr sz="2000"/>
              <a:t>Cohen, J (1988). Statistical power analysis for the behavioral sciences (2nd ed.). Lawrence Erlbaum Associates. I wouldn’t bother.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What?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means, and assuming we have a crystal ball to know the ‘truth’ of whether there is an effect of our manipulation..</a:t>
            </a:r>
          </a:p>
          <a:p>
            <a:pPr lvl="0"/>
            <a:r>
              <a:rPr/>
              <a:t>a small p value indicates the results are surprising if the null hypothesis </a:t>
            </a:r>
            <a:r>
              <a:rPr u="sng"/>
              <a:t>IS</a:t>
            </a:r>
            <a:r>
              <a:rPr/>
              <a:t> true</a:t>
            </a:r>
          </a:p>
          <a:p>
            <a:pPr lvl="0"/>
            <a:r>
              <a:rPr/>
              <a:t>a large p value indicates the results are not very surprising if the null </a:t>
            </a:r>
            <a:r>
              <a:rPr u="sng"/>
              <a:t>IS</a:t>
            </a:r>
            <a:r>
              <a:rPr/>
              <a:t> true.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download G*Power on this page. Under the heading “download” click on the appropriate version for whether you have a Windows or Mac computer.</a:t>
            </a:r>
          </a:p>
          <a:p>
            <a:pPr lvl="0" indent="0" marL="0">
              <a:buNone/>
            </a:pPr>
            <a:r>
              <a:rPr>
                <a:hlinkClick r:id="rId2"/>
              </a:rPr>
              <a:t>https://www.psychologie.hhu.de/arbeitsgruppen/allgemeine-psychologie-und-arbeitspsychologie/gpower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2x2 factorial ANOVA Power analysis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a 2x2 design, there are three effects to compare:</a:t>
            </a:r>
          </a:p>
          <a:p>
            <a:pPr lvl="0"/>
            <a:r>
              <a:rPr/>
              <a:t>the main effect of IV1,</a:t>
            </a:r>
          </a:p>
          <a:p>
            <a:pPr lvl="0"/>
            <a:r>
              <a:rPr/>
              <a:t>the main effect of IV2,</a:t>
            </a:r>
          </a:p>
          <a:p>
            <a:pPr lvl="0"/>
            <a:r>
              <a:rPr/>
              <a:t>and the interaction between IV1 and IV2.</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Look after the little effect first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are three comparisons to make here and it is unlikely you would expect the same effect size for all three comparisons, meaning you must ensure all three effects are sufficiently powered by a single experimental design. This just means that your sample size will need to be sufficient to detect the </a:t>
            </a:r>
            <a:r>
              <a:rPr u="sng"/>
              <a:t>weakest</a:t>
            </a:r>
            <a:r>
              <a:rPr/>
              <a:t> effect size of the three.</a:t>
            </a:r>
          </a:p>
          <a:p>
            <a:pPr lvl="0" indent="0" marL="0">
              <a:buNone/>
            </a:pPr>
            <a:r>
              <a:rPr/>
              <a:t>You might expect the effect size (or difference) for IV1 to be a lot larger than the effect size (or difference) for IV2, for example.</a:t>
            </a:r>
          </a:p>
          <a:p>
            <a:pPr lvl="0" indent="0" marL="0">
              <a:buNone/>
            </a:pPr>
            <a:r>
              <a:rPr/>
              <a:t>This means you would have to ensure the smallest effect is sufficiently powered, in the above example, the IV2 effect size would drive the sample size calculation.</a:t>
            </a:r>
          </a:p>
          <a:p>
            <a:pPr lvl="0" indent="0" marL="0">
              <a:buNone/>
            </a:pPr>
            <a:r>
              <a:rPr/>
              <a:t>if the smallest effect is covered, by virtue of the fact power exists along a curve - then the larger effects would have sufficient power!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 guide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running a design with 2 between participant IVs, use Slide 1</a:t>
            </a:r>
          </a:p>
          <a:p>
            <a:pPr lvl="0" indent="0" marL="0">
              <a:buNone/>
            </a:pPr>
            <a:r>
              <a:rPr/>
              <a:t>If you are running a mixed design, and want to explore the between Main effect - slide 2</a:t>
            </a:r>
          </a:p>
          <a:p>
            <a:pPr lvl="0" indent="0" marL="0">
              <a:buNone/>
            </a:pPr>
            <a:r>
              <a:rPr/>
              <a:t>If you are running a mixed design, and want to explore the within Main effect - slide 3</a:t>
            </a:r>
          </a:p>
          <a:p>
            <a:pPr lvl="0" indent="0" marL="0">
              <a:buNone/>
            </a:pPr>
            <a:r>
              <a:rPr/>
              <a:t>If you are running a mixed design, and want to explore the interaction effect - slide 4</a:t>
            </a:r>
          </a:p>
          <a:p>
            <a:pPr lvl="0" indent="0" marL="0">
              <a:buNone/>
            </a:pPr>
            <a:r>
              <a:rPr/>
              <a:t>If you are running a design with 2 between participant IVs, use Slide 5</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06: Power Calculations</dc:title>
  <dc:creator>Dr. Gordon Wright</dc:creator>
  <cp:keywords/>
  <dcterms:created xsi:type="dcterms:W3CDTF">2025-02-09T16:22:35Z</dcterms:created>
  <dcterms:modified xsi:type="dcterms:W3CDTF">2025-02-09T16:22:35Z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November 12, 2024</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Step by Step guidance</vt:lpwstr>
  </property>
  <property fmtid="{D5CDD505-2E9C-101B-9397-08002B2CF9AE}" pid="20" name="toc-title">
    <vt:lpwstr>Table of contents</vt:lpwstr>
  </property>
</Properties>
</file>