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a.org/careers/resources/guides/transferable-skills.pdf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&amp; What is Science?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03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73400"/>
            <a:ext cx="10515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46400"/>
            <a:ext cx="10515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86100"/>
            <a:ext cx="10515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These are valuable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LG02)</a:t>
            </a:r>
          </a:p>
          <a:p>
            <a:pPr lvl="0" indent="0" marL="0">
              <a:buNone/>
            </a:pPr>
            <a:r>
              <a:rPr/>
              <a:t>1 x 2 hr Lab per week (Tuesday in Whitehead)</a:t>
            </a:r>
          </a:p>
          <a:p>
            <a:pPr lvl="0" indent="0" marL="0">
              <a:buNone/>
            </a:pPr>
            <a:r>
              <a:rPr/>
              <a:t>4 x Personal Tutor meetings focussed on the Mini-Diss across the year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 (Lectures)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brief weekly ‘</a:t>
            </a:r>
            <a:r>
              <a:rPr b="1"/>
              <a:t>Prelude</a:t>
            </a:r>
            <a:r>
              <a:rPr/>
              <a:t>’ designed to introduce one of the main topics of the week (Not compulsory)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covering Methods relevant to your research, concepts and debates around CHIP, and previewing the lab session that week</a:t>
            </a:r>
          </a:p>
          <a:p>
            <a:pPr lvl="0"/>
            <a:r>
              <a:rPr/>
              <a:t>(recording posted automatically to Panopto)</a:t>
            </a:r>
          </a:p>
          <a:p>
            <a:pPr lvl="0"/>
            <a:r>
              <a:rPr/>
              <a:t>*Materials for following week posted on Wednesday evening</a:t>
            </a:r>
          </a:p>
          <a:p>
            <a:pPr lvl="0"/>
            <a:r>
              <a:rPr/>
              <a:t>CHIP-relevant topics to be approved as a group (more on that later)</a:t>
            </a:r>
          </a:p>
          <a:p>
            <a:pPr lvl="0" indent="0" marL="0">
              <a:buNone/>
            </a:pPr>
            <a:r>
              <a:rPr/>
              <a:t>*Accessibility is important to me, so please contact me with any concerns or requests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Weekly Structure (Labs)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‘Pulse’</a:t>
            </a:r>
            <a:r>
              <a:rPr/>
              <a:t> taken on entry - 2 minute quiz - COMPULSORY</a:t>
            </a:r>
          </a:p>
          <a:p>
            <a:pPr lvl="0"/>
            <a:r>
              <a:rPr b="1"/>
              <a:t>OneNote Lab Notebook</a:t>
            </a:r>
            <a:r>
              <a:rPr/>
              <a:t> with brief ‘generative activities’ and opportunities for metacognitive reflection (wk2)</a:t>
            </a:r>
          </a:p>
          <a:p>
            <a:pPr lvl="1"/>
            <a:r>
              <a:rPr u="sng"/>
              <a:t>Your ‘Source of Truth’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/>
            <a:r>
              <a:rPr/>
              <a:t>This module is a </a:t>
            </a:r>
            <a:r>
              <a:rPr b="1" i="1"/>
              <a:t>process</a:t>
            </a:r>
            <a:r>
              <a:rPr/>
              <a:t> not a goal - approach it like an experiment!</a:t>
            </a:r>
          </a:p>
          <a:p>
            <a:pPr lvl="0"/>
            <a:r>
              <a:rPr/>
              <a:t>NO EXAM</a:t>
            </a:r>
          </a:p>
          <a:p>
            <a:pPr lvl="1"/>
            <a:r>
              <a:rPr b="1"/>
              <a:t>Extras</a:t>
            </a:r>
            <a:r>
              <a:rPr/>
              <a:t> provided around skills or applications or just interesting stuff (Not compulsory)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reflection and metacognitive practice. This will be discussed in a number of lectures, but it contributes to effective learning and your integration of the skills and experience.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</a:t>
            </a:r>
            <a:r>
              <a:rPr b="1"/>
              <a:t>opportunity</a:t>
            </a:r>
            <a:r>
              <a:rPr/>
              <a:t> to deliberately practice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employability.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</a:t>
            </a:r>
            <a:r>
              <a:rPr b="1"/>
              <a:t>series</a:t>
            </a:r>
            <a:r>
              <a:rPr/>
              <a:t>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</a:t>
            </a:r>
            <a:r>
              <a:rPr b="1"/>
              <a:t>entirely relevant</a:t>
            </a:r>
            <a:r>
              <a:rPr/>
              <a:t> to your final year dissertation also.</a:t>
            </a:r>
          </a:p>
          <a:p>
            <a:pPr lvl="0" indent="0" marL="0">
              <a:buNone/>
            </a:pPr>
            <a:r>
              <a:rPr b="1"/>
              <a:t>Contribution to and comment</a:t>
            </a:r>
            <a:r>
              <a:rPr/>
              <a:t> on these is welcome and hoped for!</a:t>
            </a:r>
          </a:p>
          <a:p>
            <a:pPr lvl="0" indent="0" marL="0">
              <a:buNone/>
            </a:pPr>
            <a:r>
              <a:rPr b="1"/>
              <a:t>Open Educational Resources</a:t>
            </a:r>
            <a:r>
              <a:rPr/>
              <a:t> will be used extensively, and most core readings are available online via the library.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One</a:t>
            </a:r>
          </a:p>
        </p:txBody>
      </p:sp>
      <p:pic>
        <p:nvPicPr>
          <p:cNvPr descr="images/paste-882EBB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816100"/>
            <a:ext cx="5461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Two</a:t>
            </a:r>
          </a:p>
        </p:txBody>
      </p:sp>
      <p:pic>
        <p:nvPicPr>
          <p:cNvPr descr="images/paste-D7119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One</a:t>
            </a:r>
          </a:p>
        </p:txBody>
      </p:sp>
      <p:pic>
        <p:nvPicPr>
          <p:cNvPr descr="images/paste-A76C14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Two</a:t>
            </a:r>
          </a:p>
        </p:txBody>
      </p:sp>
      <p:pic>
        <p:nvPicPr>
          <p:cNvPr descr="images/paste-B6FDBA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413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advertising industry for big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</a:t>
            </a:r>
            <a:r>
              <a:rPr u="sng"/>
              <a:t>AND</a:t>
            </a:r>
            <a:r>
              <a:rPr/>
              <a:t> the PS52005C Design &amp; Analysis quizzes and how they contributed to your development this year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1 and Independent Variable 2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(Low or high - Independent Variable IV1)</a:t>
            </a:r>
          </a:p>
          <a:p>
            <a:pPr lvl="0"/>
            <a:r>
              <a:rPr/>
              <a:t>Caffeine intake (Low or high - Independent Variable IV2)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 (?) and sit down to complete the short ‘Entry Pulse’ poll (Compulsory each week).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 - Help co-create a ‘Lab Ethos’ that we can share openly.</a:t>
            </a:r>
          </a:p>
          <a:p>
            <a:pPr lvl="0"/>
            <a:r>
              <a:rPr/>
              <a:t>Detailed information in the Lab 01 ‘Book’ on the VLE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mild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Defining how you wish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would like you to compose a ‘code of conduct’ or ‘Lab ethos’ applicable to us all this year.</a:t>
            </a:r>
          </a:p>
          <a:p>
            <a:pPr lvl="0" indent="0" marL="0">
              <a:buNone/>
            </a:pPr>
            <a:r>
              <a:rPr u="sng"/>
              <a:t>Goldsmiths Student Charter</a:t>
            </a:r>
            <a:r>
              <a:rPr/>
              <a:t> (2012) Does much change in a decade?</a:t>
            </a:r>
          </a:p>
          <a:p>
            <a:pPr lvl="0" indent="0" marL="0">
              <a:buNone/>
            </a:pPr>
            <a:r>
              <a:rPr u="sng"/>
              <a:t>BPS Research Ethics</a:t>
            </a:r>
            <a:r>
              <a:rPr/>
              <a:t> (respect, competence, responsibility, integrity)</a:t>
            </a:r>
          </a:p>
          <a:p>
            <a:pPr lvl="0" indent="0" marL="0">
              <a:buNone/>
            </a:pPr>
            <a:r>
              <a:rPr u="sng"/>
              <a:t>Corporate Culture</a:t>
            </a:r>
            <a:r>
              <a:rPr/>
              <a:t> (e.g. “</a:t>
            </a:r>
            <a:r>
              <a:rPr b="1" i="1"/>
              <a:t>Move fast and break things</a:t>
            </a:r>
            <a:r>
              <a:rPr/>
              <a:t>” i.e. approaching the task with an emphasis on speed, disruption and experimentation)</a:t>
            </a:r>
          </a:p>
          <a:p>
            <a:pPr lvl="0" indent="0" marL="0">
              <a:buNone/>
            </a:pPr>
            <a:r>
              <a:rPr u="sng"/>
              <a:t>Innovative Teaching</a:t>
            </a:r>
            <a:r>
              <a:rPr/>
              <a:t> (e.g. The Hacker School/Recurse Center - No feigning surprise, No ’Well-Actually’s, No back-seat driving, no subtle -isms)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will we approach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Inclusivity, Diversity, Equity, Privilege, Power, Intersectionality</a:t>
            </a:r>
          </a:p>
          <a:p>
            <a:pPr lvl="0" indent="0" marL="0">
              <a:buNone/>
            </a:pPr>
            <a:r>
              <a:rPr/>
              <a:t>Communication, Accommodation, Environment, Accessibility, Collaboration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Carpentry suggests the following for their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Research Methods!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2022-10-09T19:45:57Z</dcterms:created>
  <dcterms:modified xsi:type="dcterms:W3CDTF">2022-10-09T19:45:57Z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03 October,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embed-resources">
    <vt:lpwstr>True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inks-as-notes">
    <vt:lpwstr>True</vt:lpwstr>
  </property>
  <property fmtid="{D5CDD505-2E9C-101B-9397-08002B2CF9AE}" pid="14" name="logo">
    <vt:lpwstr>images/RMIPHEX.png</vt:lpwstr>
  </property>
  <property fmtid="{D5CDD505-2E9C-101B-9397-08002B2CF9AE}" pid="15" name="menu">
    <vt:lpwstr>True</vt:lpwstr>
  </property>
  <property fmtid="{D5CDD505-2E9C-101B-9397-08002B2CF9AE}" pid="16" name="modulecode">
    <vt:lpwstr>PS52007D</vt:lpwstr>
  </property>
  <property fmtid="{D5CDD505-2E9C-101B-9397-08002B2CF9AE}" pid="17" name="navigation-mode">
    <vt:lpwstr>linear</vt:lpwstr>
  </property>
  <property fmtid="{D5CDD505-2E9C-101B-9397-08002B2CF9AE}" pid="18" name="preview-links">
    <vt:lpwstr>True</vt:lpwstr>
  </property>
  <property fmtid="{D5CDD505-2E9C-101B-9397-08002B2CF9AE}" pid="19" name="subtitle">
    <vt:lpwstr>Module Overview &amp; What is Science?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