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8" Type="http://schemas.openxmlformats.org/officeDocument/2006/relationships/tableStyles" Target="tableStyles.xml" /><Relationship Id="rId37" Type="http://schemas.openxmlformats.org/officeDocument/2006/relationships/theme" Target="theme/theme1.xml" /><Relationship Id="rId1" Type="http://schemas.openxmlformats.org/officeDocument/2006/relationships/slideMaster" Target="slideMasters/slideMaster1.xml" /><Relationship Id="rId36" Type="http://schemas.openxmlformats.org/officeDocument/2006/relationships/viewProps" Target="viewProps.xml" /><Relationship Id="rId3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umplab.github.io/statistics/" TargetMode="External" /><Relationship Id="rId3" Type="http://schemas.openxmlformats.org/officeDocument/2006/relationships/hyperlink" Target="https://crumplab.com/statistics/07-ANOVA.html" TargetMode="External" /><Relationship Id="rId4" Type="http://schemas.openxmlformats.org/officeDocument/2006/relationships/hyperlink" Target="https://crumplab.com/statistics/10-MixedANOVA.html#x2-designs"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students/wellbeing/wellbeing-service/"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371/journal.pone.0253911" TargetMode="External" /><Relationship Id="rId3" Type="http://schemas.openxmlformats.org/officeDocument/2006/relationships/hyperlink" Target="https://doi.org/10.31234/osf.io/cskg2" TargetMode="External" /><Relationship Id="rId4" Type="http://schemas.openxmlformats.org/officeDocument/2006/relationships/hyperlink" Target="https://doi.org/10.1177/17456916211036654" TargetMode="External" /><Relationship Id="rId5" Type="http://schemas.openxmlformats.org/officeDocument/2006/relationships/hyperlink" Target="https://doi.org/10.1177/0952695105058472"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Lecture04</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Research, me-search &amp; Inclusivity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24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Psychology is grossly misunderstood</a:t>
            </a:r>
          </a:p>
        </p:txBody>
      </p:sp>
      <p:pic>
        <p:nvPicPr>
          <p:cNvPr descr="images/paste-20A00E59.png" id="0" name="Picture 1"/>
          <p:cNvPicPr>
            <a:picLocks noGrp="1" noChangeAspect="1"/>
          </p:cNvPicPr>
          <p:nvPr/>
        </p:nvPicPr>
        <p:blipFill>
          <a:blip r:embed="rId2"/>
          <a:stretch>
            <a:fillRect/>
          </a:stretch>
        </p:blipFill>
        <p:spPr bwMode="auto">
          <a:xfrm>
            <a:off x="838200" y="2578100"/>
            <a:ext cx="10515600" cy="2806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&amp; me-search</a:t>
            </a:r>
          </a:p>
        </p:txBody>
      </p:sp>
      <p:pic>
        <p:nvPicPr>
          <p:cNvPr descr="images/paste-099457BD.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et al., 2021)</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Reflexivity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Reflexivity and the psychologist</a:t>
            </a:r>
          </a:p>
          <a:p>
            <a:pPr lvl="0" indent="0" marL="0">
              <a:buNone/>
            </a:pPr>
            <a:r>
              <a:rPr/>
              <a:t>Reflexivity generally refers to the examination of one’s own beliefs, judgments and practices during the research process and how these may have influenced the research.</a:t>
            </a:r>
          </a:p>
          <a:p>
            <a:pPr lvl="0" indent="0" marL="0">
              <a:buNone/>
            </a:pPr>
            <a:r>
              <a:rPr/>
              <a:t>An integral part of the Qualitative ‘tradition’</a:t>
            </a:r>
          </a:p>
          <a:p>
            <a:pPr lvl="0" indent="0" marL="0">
              <a:buNone/>
            </a:pPr>
            <a:r>
              <a:rPr/>
              <a:t>(Morawski, 2005)</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Inclusive Research</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Inclusive research is a term that was coined in the early twenty first century to embrace participatory and emancipatory approaches to research with people with learning/intellectual disabilities (Walmsley 2001)</a:t>
            </a:r>
          </a:p>
          <a:p>
            <a:pPr lvl="0" indent="0" marL="0">
              <a:buNone/>
            </a:pPr>
            <a:r>
              <a:rPr/>
              <a:t>Inclusive research embraces </a:t>
            </a:r>
            <a:r>
              <a:rPr u="sng"/>
              <a:t>participatory</a:t>
            </a:r>
            <a:r>
              <a:rPr/>
              <a:t> and </a:t>
            </a:r>
            <a:r>
              <a:rPr u="sng"/>
              <a:t>emancipatory</a:t>
            </a:r>
            <a:r>
              <a:rPr/>
              <a:t> approaches to research.</a:t>
            </a:r>
          </a:p>
          <a:p>
            <a:pPr lvl="0" indent="0" marL="0">
              <a:buNone/>
            </a:pPr>
            <a:r>
              <a:rPr/>
              <a:t>Its characteristics are that it:</a:t>
            </a:r>
            <a:br/>
            <a:r>
              <a:rPr/>
              <a:t>· Is owned (not necessarily initiated) by lay people</a:t>
            </a:r>
            <a:br/>
            <a:r>
              <a:rPr/>
              <a:t>· Furthers the interests of lay people, researchers are on their side</a:t>
            </a:r>
            <a:br/>
            <a:r>
              <a:rPr/>
              <a:t>· Is collaborative</a:t>
            </a:r>
            <a:br/>
            <a:r>
              <a:rPr/>
              <a:t>· Enables lay people to exercise control over process and outcomes</a:t>
            </a:r>
            <a:br/>
            <a:r>
              <a:rPr/>
              <a:t>· Produces outputs that are accessible.</a:t>
            </a:r>
            <a:b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context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situated within the wider rights movement.</a:t>
            </a:r>
          </a:p>
          <a:p>
            <a:pPr lvl="0" indent="0" marL="0">
              <a:spcBef>
                <a:spcPts val="3000"/>
              </a:spcBef>
              <a:buNone/>
            </a:pPr>
            <a:r>
              <a:rPr b="1"/>
              <a:t>“Nothing about us without us” (Aspis, 2000).</a:t>
            </a:r>
          </a:p>
          <a:p>
            <a:pPr lvl="0" indent="0" marL="0">
              <a:buNone/>
            </a:pPr>
            <a:r>
              <a:rPr/>
              <a:t>a slogan of the disabled people’s movement, has been applied to research as well as other areas.</a:t>
            </a:r>
          </a:p>
          <a:p>
            <a:pPr lvl="0" indent="0" marL="0">
              <a:buNone/>
            </a:pPr>
            <a:r>
              <a:rPr/>
              <a:t>“exclusivity not only touches but also contorts and diminishes all aspects of psychological science” (Ledgerwood et al., 2022, p.2).</a:t>
            </a:r>
          </a:p>
          <a:p>
            <a:pPr lvl="0" indent="0" marL="0">
              <a:buNone/>
            </a:pPr>
            <a:r>
              <a:rPr/>
              <a:t>Ledgerwood et al. (2022)</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OSF (Open Science Foundation)</a:t>
            </a:r>
          </a:p>
        </p:txBody>
      </p:sp>
      <p:pic>
        <p:nvPicPr>
          <p:cNvPr descr="images/paste-B91D98B6.png" id="0" name="Picture 1"/>
          <p:cNvPicPr>
            <a:picLocks noGrp="1" noChangeAspect="1"/>
          </p:cNvPicPr>
          <p:nvPr/>
        </p:nvPicPr>
        <p:blipFill>
          <a:blip r:embed="rId2"/>
          <a:stretch>
            <a:fillRect/>
          </a:stretch>
        </p:blipFill>
        <p:spPr bwMode="auto">
          <a:xfrm>
            <a:off x="2781300" y="1816100"/>
            <a:ext cx="66167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 and Open Materials</a:t>
            </a:r>
          </a:p>
        </p:txBody>
      </p:sp>
      <p:pic>
        <p:nvPicPr>
          <p:cNvPr descr="images/paste-CD2465BA.png" id="0" name="Picture 1"/>
          <p:cNvPicPr>
            <a:picLocks noGrp="1" noChangeAspect="1"/>
          </p:cNvPicPr>
          <p:nvPr/>
        </p:nvPicPr>
        <p:blipFill>
          <a:blip r:embed="rId2"/>
          <a:stretch>
            <a:fillRect/>
          </a:stretch>
        </p:blipFill>
        <p:spPr bwMode="auto">
          <a:xfrm>
            <a:off x="3136900" y="1816100"/>
            <a:ext cx="59182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a:t>
            </a:r>
          </a:p>
        </p:txBody>
      </p:sp>
      <p:pic>
        <p:nvPicPr>
          <p:cNvPr descr="images/paste-4D9E8FC8.png" id="0" name="Picture 1"/>
          <p:cNvPicPr>
            <a:picLocks noGrp="1" noChangeAspect="1"/>
          </p:cNvPicPr>
          <p:nvPr/>
        </p:nvPicPr>
        <p:blipFill>
          <a:blip r:embed="rId2"/>
          <a:stretch>
            <a:fillRect/>
          </a:stretch>
        </p:blipFill>
        <p:spPr bwMode="auto">
          <a:xfrm>
            <a:off x="2603500" y="1816100"/>
            <a:ext cx="6997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4)</a:t>
            </a:r>
          </a:p>
          <a:p>
            <a:pPr lvl="0"/>
            <a:r>
              <a:rPr/>
              <a:t>Personal Tutor Meeting about well-being</a:t>
            </a:r>
          </a:p>
          <a:p>
            <a:pPr lvl="0"/>
            <a:r>
              <a:rPr/>
              <a:t>Departmental Seminar (week 5)</a:t>
            </a:r>
          </a:p>
          <a:p>
            <a:pPr lvl="0"/>
            <a:r>
              <a:rPr/>
              <a:t>Design &amp; Analysis Quiz due next week (week 5)</a:t>
            </a:r>
          </a:p>
          <a:p>
            <a:pPr lvl="0"/>
            <a:r>
              <a:rPr/>
              <a:t>Research as a human enterprise</a:t>
            </a:r>
          </a:p>
          <a:p>
            <a:pPr lvl="0"/>
            <a:r>
              <a:rPr/>
              <a:t>Lab preview - Keep pressing on with Critical Proposal (due week 5)</a:t>
            </a:r>
          </a:p>
          <a:p>
            <a:pPr lvl="1"/>
            <a:r>
              <a:rPr/>
              <a:t>Try to nail down your variables and your design ON THE PAGE!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Materials</a:t>
            </a:r>
          </a:p>
        </p:txBody>
      </p:sp>
      <p:pic>
        <p:nvPicPr>
          <p:cNvPr descr="images/paste-037992D4.png" id="0" name="Picture 1"/>
          <p:cNvPicPr>
            <a:picLocks noGrp="1" noChangeAspect="1"/>
          </p:cNvPicPr>
          <p:nvPr/>
        </p:nvPicPr>
        <p:blipFill>
          <a:blip r:embed="rId2"/>
          <a:stretch>
            <a:fillRect/>
          </a:stretch>
        </p:blipFill>
        <p:spPr bwMode="auto">
          <a:xfrm>
            <a:off x="3035300" y="1816100"/>
            <a:ext cx="61087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Psyarxiv</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Conry-Murray &amp; Silverstein (n.d.)</a:t>
            </a:r>
          </a:p>
        </p:txBody>
      </p:sp>
      <p:pic>
        <p:nvPicPr>
          <p:cNvPr descr="images/paste-1C2D781F.png" id="0" name="Picture 1"/>
          <p:cNvPicPr>
            <a:picLocks noGrp="1" noChangeAspect="1"/>
          </p:cNvPicPr>
          <p:nvPr/>
        </p:nvPicPr>
        <p:blipFill>
          <a:blip r:embed="rId2"/>
          <a:stretch>
            <a:fillRect/>
          </a:stretch>
        </p:blipFill>
        <p:spPr bwMode="auto">
          <a:xfrm>
            <a:off x="5181600" y="2362200"/>
            <a:ext cx="6172200" cy="20955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activities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Keep working!</a:t>
            </a:r>
          </a:p>
          <a:p>
            <a:pPr lvl="0" indent="0" marL="0">
              <a:buNone/>
            </a:pPr>
            <a:r>
              <a:rPr/>
              <a:t>Formalise your individual design</a:t>
            </a:r>
          </a:p>
        </p:txBody>
      </p:sp>
      <p:pic>
        <p:nvPicPr>
          <p:cNvPr descr="images/paste-B1D55680.png" id="0" name="Picture 1"/>
          <p:cNvPicPr>
            <a:picLocks noGrp="1" noChangeAspect="1"/>
          </p:cNvPicPr>
          <p:nvPr/>
        </p:nvPicPr>
        <p:blipFill>
          <a:blip r:embed="rId2"/>
          <a:stretch>
            <a:fillRect/>
          </a:stretch>
        </p:blipFill>
        <p:spPr bwMode="auto">
          <a:xfrm>
            <a:off x="5181600" y="1282700"/>
            <a:ext cx="6172200" cy="4267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More specific</a:t>
            </a:r>
          </a:p>
        </p:txBody>
      </p:sp>
      <p:pic>
        <p:nvPicPr>
          <p:cNvPr descr="images/paste-96A3FF92.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use a notation system to refer to these designs:</a:t>
            </a:r>
          </a:p>
          <a:p>
            <a:pPr lvl="0" indent="0" marL="0">
              <a:buNone/>
            </a:pPr>
            <a:r>
              <a:rPr u="sng"/>
              <a:t>2x2 = Two-way ANOVA</a:t>
            </a:r>
            <a:r>
              <a:rPr/>
              <a:t>. There are two IVS, the first IV has two levels, the second IV has 2 levels. There are a total of 4 conditions, 2x2 = 4.</a:t>
            </a:r>
          </a:p>
          <a:p>
            <a:pPr lvl="0" indent="0" marL="0">
              <a:buNone/>
            </a:pPr>
            <a:r>
              <a:rPr u="sng"/>
              <a:t>2x3 = Two-way ANOVA.</a:t>
            </a:r>
            <a:r>
              <a:rPr/>
              <a:t> There are two IVs, the first IV has two levels, the second IV has three levels. There are a total of 6 conditions, 2x3 = 6</a:t>
            </a:r>
          </a:p>
          <a:p>
            <a:pPr lvl="0" indent="0" marL="0">
              <a:buNone/>
            </a:pPr>
            <a:r>
              <a:rPr u="sng"/>
              <a:t>4x4 = Two-way ANOVA.</a:t>
            </a:r>
            <a:r>
              <a:rPr/>
              <a:t> There are two IVs, the first IV has 4 levels, the second IV has 4 levels. There are a total of 16 condition, 4x4=16</a:t>
            </a:r>
          </a:p>
          <a:p>
            <a:pPr lvl="0" indent="0" marL="0">
              <a:buNone/>
            </a:pPr>
            <a:r>
              <a:rPr b="1" u="sng"/>
              <a:t>2x3x2 = Three-way ANOVA</a:t>
            </a:r>
            <a:r>
              <a:rPr/>
              <a:t>.There are a total of three IVs. The first IV has 2 levels. The second IV has 3 levels. The third IV has 2 levels. There are a total of 12 condition. 2x3x2 = 12.</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Review</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Crump, M. J. C., Navarro, D. J., &amp; Suzuki, J. (2019, June 5). Answering Questions with Data (Textbook): Introductory Statistics for Psychology Students. https://doi.org/10.17605/OSF.IO/JZE52</a:t>
            </a:r>
          </a:p>
          <a:p>
            <a:pPr lvl="0" indent="0" marL="0">
              <a:buNone/>
            </a:pPr>
            <a:r>
              <a:rPr/>
              <a:t>CC BY SA 4.0</a:t>
            </a:r>
          </a:p>
          <a:p>
            <a:pPr lvl="0" indent="0" marL="0">
              <a:buNone/>
            </a:pPr>
            <a:r>
              <a:rPr>
                <a:hlinkClick r:id="rId3"/>
              </a:rPr>
              <a:t>https://crumplab.com/statistics/07-ANOVA.html</a:t>
            </a:r>
          </a:p>
          <a:p>
            <a:pPr lvl="0" indent="0" marL="0">
              <a:buNone/>
            </a:pPr>
            <a:r>
              <a:rPr>
                <a:hlinkClick r:id="rId4"/>
              </a:rPr>
              <a:t>https://crumplab.com/statistics/10-MixedANOVA.html#x2-designs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‘flavours’ of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2bx2b</a:t>
            </a:r>
            <a:r>
              <a:rPr/>
              <a:t> - Between-subjects/Factorial ANOVA</a:t>
            </a:r>
          </a:p>
          <a:p>
            <a:pPr lvl="0" indent="0" marL="0">
              <a:buNone/>
            </a:pPr>
            <a:r>
              <a:rPr b="1"/>
              <a:t>2wx2w</a:t>
            </a:r>
            <a:r>
              <a:rPr/>
              <a:t> - Within-subject/Repeated Measures ANOVA</a:t>
            </a:r>
          </a:p>
          <a:p>
            <a:pPr lvl="0" indent="0" marL="0">
              <a:buNone/>
            </a:pPr>
            <a:r>
              <a:rPr b="1"/>
              <a:t>2bx2w</a:t>
            </a:r>
            <a:r>
              <a:rPr/>
              <a:t> or </a:t>
            </a:r>
            <a:r>
              <a:rPr b="1"/>
              <a:t>2wx2b</a:t>
            </a:r>
            <a:r>
              <a:rPr/>
              <a:t> - Mixed ANOVA</a:t>
            </a:r>
          </a:p>
          <a:p>
            <a:pPr lvl="0" indent="0" marL="0">
              <a:buNone/>
            </a:pPr>
            <a:r>
              <a:rPr/>
              <a:t>You will be using one of these (all supported by SPSS Exercise 1)</a:t>
            </a:r>
          </a:p>
          <a:p>
            <a:pPr lvl="0" indent="0" marL="0">
              <a:buNone/>
            </a:pPr>
            <a:r>
              <a:rPr/>
              <a:t>JAMOVI is a reasonable alternative to SPSS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3 effects possible in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Main effect of IV1</a:t>
            </a:r>
          </a:p>
          <a:p>
            <a:pPr lvl="0" indent="0" marL="0">
              <a:buNone/>
            </a:pPr>
            <a:r>
              <a:rPr/>
              <a:t>Main effect of IV2</a:t>
            </a:r>
          </a:p>
          <a:p>
            <a:pPr lvl="0" indent="0" marL="0">
              <a:buNone/>
            </a:pPr>
            <a:r>
              <a:rPr/>
              <a:t>Interaction of IV1*IV2</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therefore 8 possible ‘outcomes’ of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 IV1 main effect, no IV2 main effect, no interaction</a:t>
            </a:r>
          </a:p>
          <a:p>
            <a:pPr lvl="0"/>
            <a:r>
              <a:rPr/>
              <a:t>IV1 main effect, no IV2 main effect, no interaction</a:t>
            </a:r>
          </a:p>
          <a:p>
            <a:pPr lvl="0"/>
            <a:r>
              <a:rPr/>
              <a:t>IV1 main effect, no IV2 main effect, interaction</a:t>
            </a:r>
          </a:p>
          <a:p>
            <a:pPr lvl="0"/>
            <a:r>
              <a:rPr/>
              <a:t>IV1 main effect, IV2 main effect, no interaction</a:t>
            </a:r>
          </a:p>
          <a:p>
            <a:pPr lvl="0"/>
            <a:r>
              <a:rPr/>
              <a:t>IV1 main effect, IV2 main effect, interaction</a:t>
            </a:r>
          </a:p>
          <a:p>
            <a:pPr lvl="0"/>
            <a:r>
              <a:rPr/>
              <a:t>no IV1 main effect, IV2 main effect, no interaction</a:t>
            </a:r>
          </a:p>
          <a:p>
            <a:pPr lvl="0"/>
            <a:r>
              <a:rPr/>
              <a:t>no IV1 main effect, IV2 main effect, interaction</a:t>
            </a:r>
          </a:p>
          <a:p>
            <a:pPr lvl="0"/>
            <a:r>
              <a:rPr/>
              <a:t>no IV1 main effect, no IV2 main effect, interaction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4) your PT session is all about well-being</a:t>
            </a:r>
          </a:p>
          <a:p>
            <a:pPr lvl="0" indent="0" marL="1270000">
              <a:buNone/>
            </a:pPr>
            <a:r>
              <a:rPr sz="2000" b="1"/>
              <a:t>Tip</a:t>
            </a:r>
          </a:p>
          <a:p>
            <a:pPr lvl="0" indent="0" marL="1270000">
              <a:buNone/>
            </a:pPr>
            <a:r>
              <a:rPr sz="2000"/>
              <a:t>Please familiarise yourself with well-being services available in college</a:t>
            </a:r>
          </a:p>
          <a:p>
            <a:pPr lvl="0" indent="0" marL="1270000">
              <a:buNone/>
            </a:pPr>
            <a:r>
              <a:rPr sz="2000">
                <a:hlinkClick r:id="rId2"/>
              </a:rPr>
              <a:t>https://www.gold.ac.uk/students/wellbeing/wellbeing-service/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 key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1 = there was a main effect for IV1.</a:t>
            </a:r>
          </a:p>
          <a:p>
            <a:pPr lvl="0"/>
            <a:r>
              <a:rPr/>
              <a:t>~1 = there was </a:t>
            </a:r>
            <a:r>
              <a:rPr b="1"/>
              <a:t>not</a:t>
            </a:r>
            <a:r>
              <a:rPr/>
              <a:t> a main effect for IV1</a:t>
            </a:r>
          </a:p>
          <a:p>
            <a:pPr lvl="0"/>
            <a:r>
              <a:rPr/>
              <a:t>2 = there was a main effect for IV2</a:t>
            </a:r>
          </a:p>
          <a:p>
            <a:pPr lvl="0"/>
            <a:r>
              <a:rPr/>
              <a:t>~2 = there was </a:t>
            </a:r>
            <a:r>
              <a:rPr b="1"/>
              <a:t>not</a:t>
            </a:r>
            <a:r>
              <a:rPr/>
              <a:t> a main effect of IV2</a:t>
            </a:r>
          </a:p>
          <a:p>
            <a:pPr lvl="0"/>
            <a:r>
              <a:rPr/>
              <a:t>1x2 = there was an interaction</a:t>
            </a:r>
          </a:p>
          <a:p>
            <a:pPr lvl="0"/>
            <a:r>
              <a:rPr/>
              <a:t>~1x2 = there was </a:t>
            </a:r>
            <a:r>
              <a:rPr b="1"/>
              <a:t>not</a:t>
            </a:r>
            <a:r>
              <a:rPr/>
              <a:t> an interaction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Bar charts</a:t>
            </a:r>
          </a:p>
        </p:txBody>
      </p:sp>
      <p:pic>
        <p:nvPicPr>
          <p:cNvPr descr="images/paste-F1923E23.png" id="0" name="Picture 1"/>
          <p:cNvPicPr>
            <a:picLocks noGrp="1" noChangeAspect="1"/>
          </p:cNvPicPr>
          <p:nvPr/>
        </p:nvPicPr>
        <p:blipFill>
          <a:blip r:embed="rId2"/>
          <a:stretch>
            <a:fillRect/>
          </a:stretch>
        </p:blipFill>
        <p:spPr bwMode="auto">
          <a:xfrm>
            <a:off x="2959100" y="1816100"/>
            <a:ext cx="6273800" cy="43434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Line plots</a:t>
            </a:r>
          </a:p>
        </p:txBody>
      </p:sp>
      <p:pic>
        <p:nvPicPr>
          <p:cNvPr descr="images/paste-CEDD217D.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M. S., Lange, L. L., &amp; Gollwitzer, M. (2021). When research is me-search: How researchers’ motivation to pursue a topic affects laypeople’s trust in science. </a:t>
            </a:r>
            <a:r>
              <a:rPr i="1"/>
              <a:t>PLoS ONE</a:t>
            </a:r>
            <a:r>
              <a:rPr/>
              <a:t>, </a:t>
            </a:r>
            <a:r>
              <a:rPr i="1"/>
              <a:t>16</a:t>
            </a:r>
            <a:r>
              <a:rPr/>
              <a:t>(7), e0253911. </a:t>
            </a:r>
            <a:r>
              <a:rPr>
                <a:hlinkClick r:id="rId2"/>
              </a:rPr>
              <a:t>https://doi.org/10.1371/journal.pone.0253911</a:t>
            </a:r>
          </a:p>
          <a:p>
            <a:pPr lvl="0" indent="0" marL="0">
              <a:buNone/>
            </a:pPr>
            <a:r>
              <a:rPr/>
              <a:t>Conry-Murray, C., &amp; Silverstein, P. (n.d.). </a:t>
            </a:r>
            <a:r>
              <a:rPr i="1"/>
              <a:t>The role of values in psychological science: Examining identity-based inclusivity</a:t>
            </a:r>
            <a:r>
              <a:rPr/>
              <a:t>. </a:t>
            </a:r>
            <a:r>
              <a:rPr>
                <a:hlinkClick r:id="rId3"/>
              </a:rPr>
              <a:t>https://doi.org/10.31234/osf.io/cskg2</a:t>
            </a:r>
          </a:p>
          <a:p>
            <a:pPr lvl="0" indent="0" marL="0">
              <a:buNone/>
            </a:pPr>
            <a:r>
              <a:rPr/>
              <a:t>Ledgerwood, A., Hudson, S. T. J., Lewis, N. A., Maddox, K. B., Pickett, C. L., Remedios, J. D., Cheryan, S., Diekman, A. B., Dutra, N. B., Goh, J. X., &amp; al., et. (2022). The pandemic as a portal: Reimagining psychological science as truly open and inclusive. </a:t>
            </a:r>
            <a:r>
              <a:rPr i="1"/>
              <a:t>Perspectives on Psychological Science</a:t>
            </a:r>
            <a:r>
              <a:rPr/>
              <a:t>, </a:t>
            </a:r>
            <a:r>
              <a:rPr i="1"/>
              <a:t>17</a:t>
            </a:r>
            <a:r>
              <a:rPr/>
              <a:t>(4), 937–959. </a:t>
            </a:r>
            <a:r>
              <a:rPr>
                <a:hlinkClick r:id="rId4"/>
              </a:rPr>
              <a:t>https://doi.org/10.1177/17456916211036654</a:t>
            </a:r>
          </a:p>
          <a:p>
            <a:pPr lvl="0" indent="0" marL="0">
              <a:buNone/>
            </a:pPr>
            <a:r>
              <a:rPr/>
              <a:t>Morawski, J. G. (2005). Reflexivity and the psychologist. </a:t>
            </a:r>
            <a:r>
              <a:rPr i="1"/>
              <a:t>History of the Human Sciences</a:t>
            </a:r>
            <a:r>
              <a:rPr/>
              <a:t>, </a:t>
            </a:r>
            <a:r>
              <a:rPr i="1"/>
              <a:t>18</a:t>
            </a:r>
            <a:r>
              <a:rPr/>
              <a:t>(4), 77–105. </a:t>
            </a:r>
            <a:r>
              <a:rPr>
                <a:hlinkClick r:id="rId5"/>
              </a:rPr>
              <a:t>https://doi.org/10.1177/0952695105058472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 the first lecture I mentioned…</a:t>
            </a:r>
          </a:p>
        </p:txBody>
      </p:sp>
      <p:pic>
        <p:nvPicPr>
          <p:cNvPr descr="images/cooltext421879728700980.png" id="0" name="Picture 1"/>
          <p:cNvPicPr>
            <a:picLocks noGrp="1" noChangeAspect="1"/>
          </p:cNvPicPr>
          <p:nvPr/>
        </p:nvPicPr>
        <p:blipFill>
          <a:blip r:embed="rId2"/>
          <a:stretch>
            <a:fillRect/>
          </a:stretch>
        </p:blipFill>
        <p:spPr bwMode="auto">
          <a:xfrm>
            <a:off x="838200" y="2832100"/>
            <a:ext cx="10515600" cy="2311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did I mean?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individual ‘take’ on Psychology?</a:t>
            </a:r>
          </a:p>
          <a:p>
            <a:pPr lvl="0" indent="0" marL="0">
              <a:buNone/>
            </a:pPr>
            <a:r>
              <a:rPr/>
              <a:t>The Psychology you need or want for the future?</a:t>
            </a:r>
          </a:p>
          <a:p>
            <a:pPr lvl="0" indent="0" marL="0">
              <a:buNone/>
            </a:pPr>
            <a:r>
              <a:rPr/>
              <a:t>A career path with hundreds of different routes?</a:t>
            </a:r>
          </a:p>
          <a:p>
            <a:pPr lvl="0" indent="0" marL="0">
              <a:buNone/>
            </a:pPr>
            <a:r>
              <a:rPr/>
              <a:t>or is it more personal than that?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you need a ‘passion’ in Psychology?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(staff) talk about this sometimes.</a:t>
            </a:r>
          </a:p>
          <a:p>
            <a:pPr lvl="0" indent="0" marL="0">
              <a:buNone/>
            </a:pPr>
            <a:r>
              <a:rPr/>
              <a:t>Is it critical that you find a topic of interest to you?</a:t>
            </a:r>
          </a:p>
          <a:p>
            <a:pPr lvl="0" indent="0" marL="0">
              <a:buNone/>
            </a:pPr>
            <a:r>
              <a:rPr/>
              <a:t>Does it help? Does it hinder?</a:t>
            </a:r>
          </a:p>
          <a:p>
            <a:pPr lvl="0" indent="0" marL="0">
              <a:buNone/>
            </a:pPr>
            <a:r>
              <a:rPr/>
              <a:t>Is it possible to be a Psychologist without a personal stake?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Around us a crisis is unfolding</a:t>
            </a:r>
          </a:p>
        </p:txBody>
      </p:sp>
      <p:pic>
        <p:nvPicPr>
          <p:cNvPr descr="images/paste-91273085.png" id="0" name="Picture 1"/>
          <p:cNvPicPr>
            <a:picLocks noGrp="1" noChangeAspect="1"/>
          </p:cNvPicPr>
          <p:nvPr/>
        </p:nvPicPr>
        <p:blipFill>
          <a:blip r:embed="rId2"/>
          <a:stretch>
            <a:fillRect/>
          </a:stretch>
        </p:blipFill>
        <p:spPr bwMode="auto">
          <a:xfrm>
            <a:off x="838200" y="2755900"/>
            <a:ext cx="10515600" cy="24765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Lecture04</dc:title>
  <dc:creator>Dr Gordon Wright</dc:creator>
  <cp:keywords/>
  <dcterms:created xsi:type="dcterms:W3CDTF">2022-10-23T14:41:38Z</dcterms:created>
  <dcterms:modified xsi:type="dcterms:W3CDTF">2022-10-23T14:41:38Z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references.bib</vt:lpwstr>
  </property>
  <property fmtid="{D5CDD505-2E9C-101B-9397-08002B2CF9AE}" pid="4" name="chalkboard">
    <vt:lpwstr>True</vt:lpwstr>
  </property>
  <property fmtid="{D5CDD505-2E9C-101B-9397-08002B2CF9AE}" pid="5" name="csl">
    <vt:lpwstr>../apa7.csl</vt:lpwstr>
  </property>
  <property fmtid="{D5CDD505-2E9C-101B-9397-08002B2CF9AE}" pid="6" name="date">
    <vt:lpwstr>24 October, 2022</vt:lpwstr>
  </property>
  <property fmtid="{D5CDD505-2E9C-101B-9397-08002B2CF9AE}" pid="7" name="date-format">
    <vt:lpwstr>DD MMMM, YYYY</vt:lpwstr>
  </property>
  <property fmtid="{D5CDD505-2E9C-101B-9397-08002B2CF9AE}" pid="8" name="editor">
    <vt:lpwstr>visual</vt:lpwstr>
  </property>
  <property fmtid="{D5CDD505-2E9C-101B-9397-08002B2CF9AE}" pid="9" name="footer">
    <vt:lpwstr>VLE</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ogo">
    <vt:lpwstr>images/RMIPHEX.png</vt:lpwstr>
  </property>
  <property fmtid="{D5CDD505-2E9C-101B-9397-08002B2CF9AE}" pid="14" name="menu">
    <vt:lpwstr>True</vt:lpwstr>
  </property>
  <property fmtid="{D5CDD505-2E9C-101B-9397-08002B2CF9AE}" pid="15" name="modulecode">
    <vt:lpwstr>PS52007D</vt:lpwstr>
  </property>
  <property fmtid="{D5CDD505-2E9C-101B-9397-08002B2CF9AE}" pid="16" name="navigation-mode">
    <vt:lpwstr>linear</vt:lpwstr>
  </property>
  <property fmtid="{D5CDD505-2E9C-101B-9397-08002B2CF9AE}" pid="17" name="preview-links">
    <vt:lpwstr>True</vt:lpwstr>
  </property>
  <property fmtid="{D5CDD505-2E9C-101B-9397-08002B2CF9AE}" pid="18" name="subtitle">
    <vt:lpwstr>Research, me-search &amp; Inclusivity</vt:lpwstr>
  </property>
  <property fmtid="{D5CDD505-2E9C-101B-9397-08002B2CF9AE}" pid="19" name="toc-title">
    <vt:lpwstr>Table of contents</vt:lpwstr>
  </property>
  <property fmtid="{D5CDD505-2E9C-101B-9397-08002B2CF9AE}" pid="20" name="website">
    <vt:lpwstr/>
  </property>
</Properties>
</file>