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5" Type="http://schemas.openxmlformats.org/officeDocument/2006/relationships/tableStyles" Target="tableStyles.xml" /><Relationship Id="rId24" Type="http://schemas.openxmlformats.org/officeDocument/2006/relationships/theme" Target="theme/theme1.xml" /><Relationship Id="rId1" Type="http://schemas.openxmlformats.org/officeDocument/2006/relationships/slideMaster" Target="slideMasters/slideMaster1.xml" /><Relationship Id="rId23" Type="http://schemas.openxmlformats.org/officeDocument/2006/relationships/viewProps" Target="viewProps.xml" /><Relationship Id="rId22"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app.gorilla.sc/support/samples" TargetMode="External"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earn.gold.ac.uk/course/view.php?id=20338" TargetMode="External" /><Relationship Id="rId3" Type="http://schemas.openxmlformats.org/officeDocument/2006/relationships/hyperlink" Target="https://psy770.gold.ac.uk/student" TargetMode="Externa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earn.gold.ac.uk/mod/resource/view.php?id=985014"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oldpsych.eu.qualtrics.com/" TargetMode="External" /><Relationship Id="rId3" Type="http://schemas.openxmlformats.org/officeDocument/2006/relationships/hyperlink" Target="https://goldpsych.eu.qualtrics.com/"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earn.gold.ac.uk/mod/resource/view.php?id=1224879" TargetMode="Externa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youtube.com/channel/UCg4v1FnvUdelgDJl2MckF5w" TargetMode="External" /><Relationship Id="rId3" Type="http://schemas.openxmlformats.org/officeDocument/2006/relationships/hyperlink" Target="https://www.qualtrics.com/support/survey-platform/survey-module/survey-module-overview/"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Lab06</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Online, Offline Data Collection &amp; Ethics</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15 November,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Gorilla Experiment Platform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www.Gorilla.sc</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Gorilla is the best way to run experiments where timing is critical to the millisecond level, or if you need to collect participant keypresses or mouse clicks, rather than text-based questions.</a:t>
            </a:r>
          </a:p>
          <a:p>
            <a:pPr lvl="0" indent="0" marL="0">
              <a:buNone/>
            </a:pPr>
            <a:r>
              <a:rPr/>
              <a:t>You can obtain a free account using your Goldsmiths email account.</a:t>
            </a:r>
          </a:p>
          <a:p>
            <a:pPr lvl="0" indent="0" marL="0">
              <a:buNone/>
            </a:pPr>
            <a:r>
              <a:rPr/>
              <a:t>You’ve already been given the link to Demos and Classic templates, but here it is again</a:t>
            </a:r>
          </a:p>
          <a:p>
            <a:pPr lvl="0" indent="0" marL="0">
              <a:buNone/>
            </a:pPr>
            <a:r>
              <a:rPr>
                <a:hlinkClick r:id="rId2"/>
              </a:rPr>
              <a:t>https://app.gorilla.sc/support/samples</a:t>
            </a:r>
          </a:p>
          <a:p>
            <a:pPr lvl="0" indent="0" marL="0">
              <a:buNone/>
            </a:pPr>
            <a:r>
              <a:rPr/>
              <a:t>The support videos and support team are excellent.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Activity 2 - Ethics preview (10 mins)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is the link to the Ethics Committee page.</a:t>
            </a:r>
          </a:p>
          <a:p>
            <a:pPr lvl="0" indent="0" marL="0">
              <a:buNone/>
            </a:pPr>
            <a:r>
              <a:rPr>
                <a:hlinkClick r:id="rId2"/>
              </a:rPr>
              <a:t>https://learn.gold.ac.uk/course/view.php?id=20338</a:t>
            </a:r>
          </a:p>
          <a:p>
            <a:pPr lvl="0" indent="0" marL="0">
              <a:buNone/>
            </a:pPr>
            <a:r>
              <a:rPr/>
              <a:t>All Undergraduate projects apply through the Ethics Application Portal.</a:t>
            </a:r>
          </a:p>
          <a:p>
            <a:pPr lvl="0" indent="0" marL="1270000">
              <a:buNone/>
            </a:pPr>
            <a:r>
              <a:rPr sz="2000" b="1"/>
              <a:t>Ethics Application page</a:t>
            </a:r>
          </a:p>
          <a:p>
            <a:pPr lvl="0" indent="0" marL="1270000">
              <a:buNone/>
            </a:pPr>
            <a:r>
              <a:rPr sz="2000">
                <a:hlinkClick r:id="rId3"/>
              </a:rPr>
              <a:t>https://psy770.gold.ac.uk/student</a:t>
            </a:r>
          </a:p>
          <a:p>
            <a:pPr lvl="0" indent="0" marL="1270000">
              <a:buNone/>
            </a:pPr>
            <a:r>
              <a:rPr sz="2000"/>
              <a:t>Username: student Password: goldpsy</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Detailed guidance on filling in the application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Student Guide to filling in the Ethics Application</a:t>
            </a:r>
          </a:p>
          <a:p>
            <a:pPr lvl="0" indent="0" marL="0">
              <a:buNone/>
            </a:pPr>
            <a:r>
              <a:rPr>
                <a:hlinkClick r:id="rId2"/>
              </a:rPr>
              <a:t>https://learn.gold.ac.uk/mod/resource/view.php?id=985014</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Ethics Application timings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can apply at any point from now on. But you should not apply any later than week 9.</a:t>
            </a:r>
          </a:p>
          <a:p>
            <a:pPr lvl="0" indent="0" marL="0">
              <a:buNone/>
            </a:pPr>
            <a:r>
              <a:rPr/>
              <a:t>Your application goes first to your Lab Tutor for approval, and you should communicate with them, so that they can act on it promptly, but they are able to take up to a week for unexpected applications.</a:t>
            </a:r>
          </a:p>
          <a:p>
            <a:pPr lvl="0" indent="0" marL="0">
              <a:buNone/>
            </a:pPr>
            <a:r>
              <a:rPr/>
              <a:t>You should expect feedback on your application (approval, request for additional information etc.) within 2 weeks from submission to the Ethics Committee (by your Lab Tutor), but Mini-Dissertations are prioritised and could/should be MUCH quicker (± 1 week).</a:t>
            </a:r>
          </a:p>
          <a:p>
            <a:pPr lvl="0" indent="0" marL="0">
              <a:buNone/>
            </a:pPr>
            <a:r>
              <a:rPr/>
              <a:t>If your application has ethical considerations (</a:t>
            </a:r>
            <a:r>
              <a:rPr u="sng"/>
              <a:t>it should NOT</a:t>
            </a:r>
            <a:r>
              <a:rPr/>
              <a:t>), it will need to be reviewed by two Ethics committee members. You will receive approval status and any request for further information ONLY once both committee members reviewed the application. </a:t>
            </a:r>
            <a:b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Face to face studies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If your study is likely going to be face to face, please talk to your Lab Tutor about how to plan for this. It might be that you want to collect questionnaire responses on a laptop, or in advance, so that you don’t have to type in the responses yourself.</a:t>
            </a:r>
          </a:p>
          <a:p>
            <a:pPr lvl="0" indent="0" marL="0">
              <a:buNone/>
            </a:pPr>
            <a:r>
              <a:rPr/>
              <a:t>For ethics, you need to supply a detailed description of the tools and methods you propose to use, and the paperwork that will be used. This should comprehensively cover the Information/Informed consent procedure, the task, the stimulus used, the procedure, and debrief materials.</a:t>
            </a:r>
          </a:p>
          <a:p>
            <a:pPr lvl="0" indent="0" marL="0">
              <a:buNone/>
            </a:pPr>
            <a:r>
              <a:rPr/>
              <a:t>All recruitment materials need to be provided too.</a:t>
            </a:r>
          </a:p>
          <a:p>
            <a:pPr lvl="0" indent="0" marL="0">
              <a:buNone/>
            </a:pPr>
            <a:r>
              <a:rPr/>
              <a:t>You need to use the templates below, all available (with examples) on the Ethics VLE page.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Participation in Y2 MiniDissertation projects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will be expected to take part in MiniDissertation projects consistently and effortfully. This will be monitored via the SONA system and we will preferentially support students in their data collection efforts who demonstrate a willingness to participate in studies run by others.</a:t>
            </a:r>
          </a:p>
          <a:p>
            <a:pPr lvl="0" indent="0" marL="0">
              <a:buNone/>
            </a:pPr>
            <a:r>
              <a:rPr/>
              <a:t>It is an opportunity for you to experience the other types of studies your colleagues have created. It could be enough to give you the idea you were looking for for your final year dissertation!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golden rule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Aim to provide all the necessary information in the Ethics submission to prevent the form being returned for further revision by your Lab Tutor or the Ethics Committee.  Each re-submission of the form will take up to 2 weeks to process.</a:t>
            </a:r>
          </a:p>
          <a:p>
            <a:pPr lvl="0" indent="0" marL="0">
              <a:buNone/>
            </a:pPr>
            <a:r>
              <a:rPr/>
              <a:t>Do it right, do it once. Work together, proof-read and try to implement all the guidance offered.</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Planning the next 5 weeks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spcBef>
                <a:spcPts val="3000"/>
              </a:spcBef>
              <a:buNone/>
            </a:pPr>
            <a:r>
              <a:rPr b="1"/>
              <a:t>3 key activities today, guided by the slides below:</a:t>
            </a:r>
          </a:p>
          <a:p>
            <a:pPr lvl="0" indent="0" marL="0">
              <a:buNone/>
            </a:pPr>
            <a:r>
              <a:rPr/>
              <a:t>1) Get yourself a Qualtrics account and follow the instructions to upload a template survey</a:t>
            </a:r>
          </a:p>
          <a:p>
            <a:pPr lvl="0" indent="0" marL="0">
              <a:buNone/>
            </a:pPr>
            <a:r>
              <a:rPr/>
              <a:t>2) Read the Ethics Information (with a view to understanding what you will be required to do for an application</a:t>
            </a:r>
          </a:p>
          <a:p>
            <a:pPr lvl="0" indent="0" marL="0">
              <a:buNone/>
            </a:pPr>
            <a:r>
              <a:rPr/>
              <a:t>3) Start to identify the pieces of your study, and start to think about how you propose to deliver them</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For the rest of the lab</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Please start to work together to determine what you need to do to get to the point where you are confident to submit a complete Ethics application.</a:t>
            </a:r>
          </a:p>
          <a:p>
            <a:pPr lvl="0" indent="0" marL="0">
              <a:buNone/>
            </a:pPr>
            <a:r>
              <a:rPr/>
              <a:t>For ONLINE studies, you need to have built the data collection tool/task BEFORE you apply for ethics. It is reviewed as part of the application.</a:t>
            </a:r>
          </a:p>
          <a:p>
            <a:pPr lvl="0" indent="0" marL="0">
              <a:buNone/>
            </a:pPr>
            <a:r>
              <a:rPr/>
              <a:t>You will likely need to find questionnaires, task materials such as Stimulus items. You will need to plan who is going to do what, and by when. Try to make sure everyone is familiar with all aspects of the study… Chances are you will need to write it up!</a:t>
            </a:r>
          </a:p>
          <a:p>
            <a:pPr lvl="0" indent="0" marL="0">
              <a:buNone/>
            </a:pPr>
            <a:r>
              <a:rPr/>
              <a:t>Document your plan and ask your Lab Tutor for advice. Try to be productive.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Activity 1 (5 mins) - Open a Qualtrics Account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Qualtrics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Qualtrics is a survey delivery platform. You will have used it lots as a participant. Time to get on the creative side.</a:t>
            </a:r>
          </a:p>
          <a:p>
            <a:pPr lvl="0" indent="0" marL="1270000">
              <a:buNone/>
            </a:pPr>
            <a:r>
              <a:rPr sz="2000" b="1"/>
              <a:t>Important</a:t>
            </a:r>
          </a:p>
          <a:p>
            <a:pPr lvl="0" indent="0" marL="1270000">
              <a:buNone/>
            </a:pPr>
            <a:r>
              <a:rPr sz="2000"/>
              <a:t>Please go to this link: </a:t>
            </a:r>
            <a:r>
              <a:rPr sz="2000">
                <a:hlinkClick r:id="rId2"/>
              </a:rPr>
              <a:t>https://goldpsych.eu.qualtrics.com/</a:t>
            </a:r>
            <a:r>
              <a:rPr sz="2000"/>
              <a:t> and click on ‘Don’t have an account?’</a:t>
            </a:r>
          </a:p>
          <a:p>
            <a:pPr lvl="0" indent="0" marL="1270000">
              <a:buNone/>
            </a:pPr>
            <a:r>
              <a:rPr sz="2000"/>
              <a:t>Please go only to this link: </a:t>
            </a:r>
            <a:r>
              <a:rPr sz="2000">
                <a:hlinkClick r:id="rId3"/>
              </a:rPr>
              <a:t>https://goldpsych.eu.qualtrics.com/</a:t>
            </a:r>
            <a:r>
              <a:rPr sz="2000"/>
              <a:t> and click on ‘Don’t have an account?’</a:t>
            </a:r>
          </a:p>
          <a:p>
            <a:pPr lvl="0" indent="0" marL="0">
              <a:buNone/>
            </a:pPr>
            <a:r>
              <a:rPr/>
              <a:t>Please use your college email address (jbond007@gold.ac.uk) - NO ACCESS CODE NEEDED</a:t>
            </a:r>
          </a:p>
          <a:p>
            <a:pPr lvl="0" indent="0" marL="0">
              <a:buNone/>
            </a:pPr>
            <a:r>
              <a:rPr/>
              <a:t>To get the full functionality, you MUST use your college login.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Please make sure it looks like this…</a:t>
            </a:r>
          </a:p>
        </p:txBody>
      </p:sp>
      <p:pic>
        <p:nvPicPr>
          <p:cNvPr descr="images/paste-9546ED10.png" id="0" name="Picture 1"/>
          <p:cNvPicPr>
            <a:picLocks noGrp="1" noChangeAspect="1"/>
          </p:cNvPicPr>
          <p:nvPr/>
        </p:nvPicPr>
        <p:blipFill>
          <a:blip r:embed="rId2"/>
          <a:stretch>
            <a:fillRect/>
          </a:stretch>
        </p:blipFill>
        <p:spPr bwMode="auto">
          <a:xfrm>
            <a:off x="1587500" y="1816100"/>
            <a:ext cx="9004300" cy="43434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Qualtrics use cases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If you are using questionnaires/surveys only, Qualtrics is for you.</a:t>
            </a:r>
          </a:p>
          <a:p>
            <a:pPr lvl="0" indent="0" marL="0">
              <a:buNone/>
            </a:pPr>
            <a:r>
              <a:rPr/>
              <a:t>You can present images, video, audio and text. You can ask all sorts of types of questions.</a:t>
            </a:r>
          </a:p>
          <a:p>
            <a:pPr lvl="0" indent="0" marL="0">
              <a:buNone/>
            </a:pPr>
            <a:r>
              <a:rPr/>
              <a:t>You can randomise blocks and questions within blocks.</a:t>
            </a:r>
          </a:p>
          <a:p>
            <a:pPr lvl="0" indent="0" marL="0">
              <a:buNone/>
            </a:pPr>
            <a:r>
              <a:rPr/>
              <a:t>It’s also pretty darned easy to get up and running with.</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Start a new Qualtrics Project (a new survey)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Start your project with the following instructions though.</a:t>
            </a:r>
          </a:p>
          <a:p>
            <a:pPr lvl="0" indent="0" marL="1270000">
              <a:buNone/>
            </a:pPr>
            <a:r>
              <a:rPr sz="2000" b="1"/>
              <a:t>Load the Template Survey</a:t>
            </a:r>
          </a:p>
          <a:p>
            <a:pPr lvl="0" indent="0" marL="1270000">
              <a:buNone/>
            </a:pPr>
            <a:r>
              <a:rPr sz="2000"/>
              <a:t>Copy the target of this link to your downloads </a:t>
            </a:r>
            <a:r>
              <a:rPr sz="2000">
                <a:hlinkClick r:id="rId2"/>
              </a:rPr>
              <a:t>Download .qsf file</a:t>
            </a:r>
          </a:p>
          <a:p>
            <a:pPr lvl="0" indent="0" marL="1270000">
              <a:buNone/>
            </a:pPr>
            <a:r>
              <a:rPr sz="2000"/>
              <a:t>It will NOT open on it’s own. You need to open your Qualtrics account and</a:t>
            </a:r>
          </a:p>
          <a:p>
            <a:pPr lvl="0" indent="-257175" marL="257175">
              <a:buAutoNum type="arabicPeriod"/>
            </a:pPr>
            <a:r>
              <a:rPr sz="2000"/>
              <a:t>Create New Project</a:t>
            </a:r>
          </a:p>
          <a:p>
            <a:pPr lvl="0" indent="-257175" marL="257175">
              <a:buAutoNum type="arabicPeriod"/>
            </a:pPr>
            <a:r>
              <a:rPr sz="2000"/>
              <a:t>Click very top option “Survey”</a:t>
            </a:r>
          </a:p>
          <a:p>
            <a:pPr lvl="0" indent="-257175" marL="257175">
              <a:buAutoNum type="arabicPeriod"/>
            </a:pPr>
            <a:r>
              <a:rPr sz="2000"/>
              <a:t>Click “Get started” in the bottom righthand corner</a:t>
            </a:r>
          </a:p>
          <a:p>
            <a:pPr lvl="0" indent="-257175" marL="257175">
              <a:buAutoNum type="arabicPeriod"/>
            </a:pPr>
            <a:r>
              <a:rPr sz="2000"/>
              <a:t>Give your project a groovy but informative name</a:t>
            </a:r>
          </a:p>
          <a:p>
            <a:pPr lvl="0" indent="-257175" marL="257175">
              <a:buAutoNum type="arabicPeriod"/>
            </a:pPr>
            <a:r>
              <a:rPr sz="2000"/>
              <a:t>When asked “How do you want to start your survey?” select “Import a QSF file”</a:t>
            </a:r>
          </a:p>
          <a:p>
            <a:pPr lvl="0" indent="-257175" marL="257175">
              <a:buAutoNum type="arabicPeriod"/>
            </a:pPr>
            <a:r>
              <a:rPr sz="2000"/>
              <a:t>Click “choose file” and upload the template you downloaded above. </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Qualtrics support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Qualtrics recently changed layout, so I haven’t had a chance to record a set of tutorials, but the channel listed on the next page is very good.</a:t>
            </a:r>
          </a:p>
          <a:p>
            <a:pPr lvl="0" indent="0" marL="0">
              <a:buNone/>
            </a:pPr>
            <a:r>
              <a:rPr>
                <a:hlinkClick r:id="rId2"/>
              </a:rPr>
              <a:t>https://www.youtube.com/channel/UCg4v1FnvUdelgDJl2MckF5w</a:t>
            </a:r>
          </a:p>
          <a:p>
            <a:pPr lvl="0" indent="0" marL="0">
              <a:buNone/>
            </a:pPr>
            <a:r>
              <a:rPr/>
              <a:t>And the support pages are extensive and the help I use most.</a:t>
            </a:r>
          </a:p>
          <a:p>
            <a:pPr lvl="0" indent="0" marL="0">
              <a:buNone/>
            </a:pPr>
            <a:r>
              <a:rPr>
                <a:hlinkClick r:id="rId3"/>
              </a:rPr>
              <a:t>https://www.qualtrics.com/support/survey-platform/survey-module/survey-module-overview/</a:t>
            </a:r>
          </a:p>
          <a:p>
            <a:pPr lvl="0" indent="0" marL="0">
              <a:buNone/>
            </a:pPr>
            <a:r>
              <a:rPr/>
              <a:t>https://learn.gold.ac.uk/course/view.php?id=24607#section-10</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Lab06</dc:title>
  <dc:creator>Dr. Gordon Wright</dc:creator>
  <cp:keywords/>
  <dcterms:created xsi:type="dcterms:W3CDTF">2024-08-06T16:36:57Z</dcterms:created>
  <dcterms:modified xsi:type="dcterms:W3CDTF">2024-08-06T16:36:57Z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ibliography">
    <vt:lpwstr/>
  </property>
  <property fmtid="{D5CDD505-2E9C-101B-9397-08002B2CF9AE}" pid="5" name="by-author">
    <vt:lpwstr/>
  </property>
  <property fmtid="{D5CDD505-2E9C-101B-9397-08002B2CF9AE}" pid="6" name="csl">
    <vt:lpwstr>../apa7.csl</vt:lpwstr>
  </property>
  <property fmtid="{D5CDD505-2E9C-101B-9397-08002B2CF9AE}" pid="7" name="date">
    <vt:lpwstr>15 November, 2022</vt:lpwstr>
  </property>
  <property fmtid="{D5CDD505-2E9C-101B-9397-08002B2CF9AE}" pid="8" name="date-format">
    <vt:lpwstr>DD MMMM, YYYY</vt:lpwstr>
  </property>
  <property fmtid="{D5CDD505-2E9C-101B-9397-08002B2CF9AE}" pid="9" name="editor">
    <vt:lpwstr>visual</vt:lpwstr>
  </property>
  <property fmtid="{D5CDD505-2E9C-101B-9397-08002B2CF9AE}" pid="10" name="header-includes">
    <vt:lpwstr/>
  </property>
  <property fmtid="{D5CDD505-2E9C-101B-9397-08002B2CF9AE}" pid="11" name="include-after">
    <vt:lpwstr/>
  </property>
  <property fmtid="{D5CDD505-2E9C-101B-9397-08002B2CF9AE}" pid="12" name="include-before">
    <vt:lpwstr/>
  </property>
  <property fmtid="{D5CDD505-2E9C-101B-9397-08002B2CF9AE}" pid="13" name="labels">
    <vt:lpwstr/>
  </property>
  <property fmtid="{D5CDD505-2E9C-101B-9397-08002B2CF9AE}" pid="14" name="menu">
    <vt:lpwstr>True</vt:lpwstr>
  </property>
  <property fmtid="{D5CDD505-2E9C-101B-9397-08002B2CF9AE}" pid="15" name="modulecode">
    <vt:lpwstr>PS52007D</vt:lpwstr>
  </property>
  <property fmtid="{D5CDD505-2E9C-101B-9397-08002B2CF9AE}" pid="16" name="navigation-mode">
    <vt:lpwstr>linear</vt:lpwstr>
  </property>
  <property fmtid="{D5CDD505-2E9C-101B-9397-08002B2CF9AE}" pid="17" name="subtitle">
    <vt:lpwstr>Online, Offline Data Collection &amp; Ethics</vt:lpwstr>
  </property>
  <property fmtid="{D5CDD505-2E9C-101B-9397-08002B2CF9AE}" pid="18" name="toc-title">
    <vt:lpwstr>Table of contents</vt:lpwstr>
  </property>
</Properties>
</file>