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5"/>
          <a:sy d="100" n="125"/>
        </p:scale>
        <p:origin x="184" y="264"/>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7" Type="http://schemas.openxmlformats.org/officeDocument/2006/relationships/tableStyles" Target="tableStyles.xml" /><Relationship Id="rId46" Type="http://schemas.openxmlformats.org/officeDocument/2006/relationships/theme" Target="theme/theme1.xml" /><Relationship Id="rId1" Type="http://schemas.openxmlformats.org/officeDocument/2006/relationships/slideMaster" Target="slideMasters/slideMaster1.xml" /><Relationship Id="rId45" Type="http://schemas.openxmlformats.org/officeDocument/2006/relationships/viewProps" Target="viewProps.xml" /><Relationship Id="rId4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9/30/22</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B6FBD17D-F718-95C1-DDB9-BB5B65FE2BD9}"/>
              </a:ext>
            </a:extLst>
          </p:cNvPr>
          <p:cNvPicPr>
            <a:picLocks noChangeAspect="1"/>
          </p:cNvPicPr>
          <p:nvPr userDrawn="1"/>
        </p:nvPicPr>
        <p:blipFill>
          <a:blip r:embed="rId2"/>
          <a:stretch>
            <a:fillRect/>
          </a:stretch>
        </p:blipFill>
        <p:spPr>
          <a:xfrm>
            <a:off x="10913450" y="151609"/>
            <a:ext cx="1063580" cy="1220148"/>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F4EFD39C-D04F-D648-B6B2-07092A492153}"/>
              </a:ext>
            </a:extLst>
          </p:cNvPr>
          <p:cNvPicPr>
            <a:picLocks noChangeAspect="1"/>
          </p:cNvPicPr>
          <p:nvPr userDrawn="1"/>
        </p:nvPicPr>
        <p:blipFill>
          <a:blip r:embed="rId2"/>
          <a:stretch>
            <a:fillRect/>
          </a:stretch>
        </p:blipFill>
        <p:spPr>
          <a:xfrm>
            <a:off x="10964250" y="158272"/>
            <a:ext cx="1063580" cy="1220148"/>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descr="A picture containing text, primate, monitor, indoor&#10;&#10;Description automatically generated">
            <a:extLst>
              <a:ext uri="{FF2B5EF4-FFF2-40B4-BE49-F238E27FC236}">
                <a16:creationId xmlns:a16="http://schemas.microsoft.com/office/drawing/2014/main" id="{A8EB6A88-2E41-552F-6E71-A9DFA92F0663}"/>
              </a:ext>
            </a:extLst>
          </p:cNvPr>
          <p:cNvPicPr>
            <a:picLocks noChangeAspect="1"/>
          </p:cNvPicPr>
          <p:nvPr userDrawn="1"/>
        </p:nvPicPr>
        <p:blipFill>
          <a:blip r:embed="rId2"/>
          <a:stretch>
            <a:fillRect/>
          </a:stretch>
        </p:blipFill>
        <p:spPr>
          <a:xfrm>
            <a:off x="10994730" y="131289"/>
            <a:ext cx="1063580" cy="1220148"/>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descr="A picture containing text, primate, monitor, indoor&#10;&#10;Description automatically generated">
            <a:extLst>
              <a:ext uri="{FF2B5EF4-FFF2-40B4-BE49-F238E27FC236}">
                <a16:creationId xmlns:a16="http://schemas.microsoft.com/office/drawing/2014/main" id="{0D355E77-5B2E-A2EF-706B-9C4916EA9A9E}"/>
              </a:ext>
            </a:extLst>
          </p:cNvPr>
          <p:cNvPicPr>
            <a:picLocks noChangeAspect="1"/>
          </p:cNvPicPr>
          <p:nvPr userDrawn="1"/>
        </p:nvPicPr>
        <p:blipFill>
          <a:blip r:embed="rId2"/>
          <a:stretch>
            <a:fillRect/>
          </a:stretch>
        </p:blipFill>
        <p:spPr>
          <a:xfrm>
            <a:off x="10994730" y="161769"/>
            <a:ext cx="1063580" cy="1220148"/>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9/30/22</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i.org/10.1098/rsos.160384" TargetMode="Externa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ncbi.nlm.nih.gov/pmc/articles/PMC4640843/" TargetMode="External" /><Relationship Id="rId3" Type="http://schemas.openxmlformats.org/officeDocument/2006/relationships/hyperlink" Target="https://www.ncbi.nlm.nih.gov/pmc/articles/PMC4640843/" TargetMode="External" /><Relationship Id="rId4" Type="http://schemas.openxmlformats.org/officeDocument/2006/relationships/hyperlink" Target="https://www.ncbi.nlm.nih.gov/pmc/articles/PMC4640843/" TargetMode="External" /><Relationship Id="rId5" Type="http://schemas.openxmlformats.org/officeDocument/2006/relationships/hyperlink" Target="https://www.ncbi.nlm.nih.gov/pmc/articles/PMC4640843/" TargetMode="External" /><Relationship Id="rId6" Type="http://schemas.openxmlformats.org/officeDocument/2006/relationships/hyperlink" Target="https://www.ncbi.nlm.nih.gov/pmc/articles/PMC4640843/" TargetMode="Externa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0.png" /></Relationships>
</file>

<file path=ppt/slides/_rels/slide2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1.png" /></Relationships>
</file>

<file path=ppt/slides/_rels/slide2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2.png"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4.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5.png"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6.png"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7.png"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8.png" /></Relationships>
</file>

<file path=ppt/slides/_rels/slide3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9.png"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0.png"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jstor-org.gold.idm.oclc.org/stable/24749235?sid=primo#metadata_info_tab_contents" TargetMode="External" /><Relationship Id="rId3" Type="http://schemas.openxmlformats.org/officeDocument/2006/relationships/hyperlink" Target="https://www-jstor-org.gold.idm.oclc.org/stable/24749235?sid=primo#metadata_info_tab_contents" TargetMode="External" /><Relationship Id="rId4" Type="http://schemas.openxmlformats.org/officeDocument/2006/relationships/hyperlink" Target="https://www-jstor-org.gold.idm.oclc.org/stable/24749235?sid=primo#metadata_info_tab_contents" TargetMode="External" /><Relationship Id="rId5" Type="http://schemas.openxmlformats.org/officeDocument/2006/relationships/hyperlink" Target="https://www-jstor-org.gold.idm.oclc.org/stable/24749235?sid=primo#metadata_info_tab_contents" TargetMode="External" /><Relationship Id="rId6" Type="http://schemas.openxmlformats.org/officeDocument/2006/relationships/hyperlink" Target="https://www-jstor-org.gold.idm.oclc.org/stable/24749235?sid=primo#metadata_info_tab_contents"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Lecture05</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The Open Science movement in Psychology</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31 October, 2022</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replication crisis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Nosek et al (2015) conducted 100 replications of psychology studies published in three psychology journals</a:t>
            </a:r>
          </a:p>
          <a:p>
            <a:pPr lvl="0"/>
            <a:r>
              <a:rPr/>
              <a:t>While 97 of previous studies reported significant results, only 36 were significant in the replication attempt. And effects were smaller than originally reported…</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Violin plots</a:t>
            </a:r>
          </a:p>
        </p:txBody>
      </p:sp>
      <p:pic>
        <p:nvPicPr>
          <p:cNvPr descr="images/paste-3443FDA7.png" id="0" name="Picture 1"/>
          <p:cNvPicPr>
            <a:picLocks noGrp="1" noChangeAspect="1"/>
          </p:cNvPicPr>
          <p:nvPr/>
        </p:nvPicPr>
        <p:blipFill>
          <a:blip r:embed="rId2"/>
          <a:stretch>
            <a:fillRect/>
          </a:stretch>
        </p:blipFill>
        <p:spPr bwMode="auto">
          <a:xfrm>
            <a:off x="838200" y="1943100"/>
            <a:ext cx="10515600" cy="40894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Raincloud plots</a:t>
            </a:r>
          </a:p>
        </p:txBody>
      </p:sp>
      <p:pic>
        <p:nvPicPr>
          <p:cNvPr descr="images/paste-BF2CE1A8.png" id="0" name="Picture 1"/>
          <p:cNvPicPr>
            <a:picLocks noGrp="1" noChangeAspect="1"/>
          </p:cNvPicPr>
          <p:nvPr/>
        </p:nvPicPr>
        <p:blipFill>
          <a:blip r:embed="rId2"/>
          <a:stretch>
            <a:fillRect/>
          </a:stretch>
        </p:blipFill>
        <p:spPr bwMode="auto">
          <a:xfrm>
            <a:off x="3352800" y="1816100"/>
            <a:ext cx="5486400" cy="43434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Why aren’t we replicating?</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Some point the finger at scientific fraud (i.e. bad scientists making up their data)</a:t>
            </a:r>
          </a:p>
          <a:p>
            <a:pPr lvl="0"/>
            <a:r>
              <a:rPr/>
              <a:t>However, others point to more systematic problems</a:t>
            </a:r>
          </a:p>
          <a:p>
            <a:pPr lvl="0"/>
            <a:r>
              <a:rPr/>
              <a:t>Low statistical power</a:t>
            </a:r>
          </a:p>
          <a:p>
            <a:pPr lvl="0"/>
            <a:r>
              <a:rPr/>
              <a:t>Questionable research practices (QRPs)</a:t>
            </a:r>
          </a:p>
          <a:p>
            <a:pPr lvl="0"/>
            <a:r>
              <a:rPr/>
              <a:t>Publication bias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Statistical power</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Since 1960s, sample sizes in standard psychology studies have remained too small – giving them low power</a:t>
            </a:r>
          </a:p>
          <a:p>
            <a:pPr lvl="0"/>
            <a:r>
              <a:rPr/>
              <a:t>Low power is normally a problem because it means that you don’t find significant effects</a:t>
            </a:r>
          </a:p>
          <a:p>
            <a:pPr lvl="0"/>
            <a:r>
              <a:rPr/>
              <a:t>An underappreciated downside of low power is that if you do find effect, it is probably spuriously exaggerated</a:t>
            </a:r>
          </a:p>
          <a:p>
            <a:pPr lvl="0"/>
            <a:r>
              <a:rPr/>
              <a:t>This will mean that when you try to replicate it, it will be smaller (not significant)</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Next week</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Replication Crisis and our ongoing response - Open Science</a:t>
            </a:r>
          </a:p>
          <a:p>
            <a:pPr lvl="0" indent="0" marL="0">
              <a:buNone/>
            </a:pPr>
            <a:r>
              <a:rPr/>
              <a:t>The practice of Psychology we encourage in you!</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Power plot</a:t>
            </a:r>
          </a:p>
        </p:txBody>
      </p:sp>
      <p:pic>
        <p:nvPicPr>
          <p:cNvPr descr="images/paste-C20C3B09.png" id="0" name="Picture 1"/>
          <p:cNvPicPr>
            <a:picLocks noGrp="1" noChangeAspect="1"/>
          </p:cNvPicPr>
          <p:nvPr/>
        </p:nvPicPr>
        <p:blipFill>
          <a:blip r:embed="rId2"/>
          <a:stretch>
            <a:fillRect/>
          </a:stretch>
        </p:blipFill>
        <p:spPr bwMode="auto">
          <a:xfrm>
            <a:off x="2514600" y="1816100"/>
            <a:ext cx="7162800" cy="43434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Smaldino, P. E., &amp; McElreath, R. (2016). The natural selection of bad science. </a:t>
            </a:r>
            <a:r>
              <a:rPr i="1"/>
              <a:t>Royal Society Open Science</a:t>
            </a:r>
            <a:r>
              <a:rPr/>
              <a:t>, </a:t>
            </a:r>
            <a:r>
              <a:rPr i="1"/>
              <a:t>3</a:t>
            </a:r>
            <a:r>
              <a:rPr/>
              <a:t>(9), 160384. </a:t>
            </a:r>
            <a:r>
              <a:rPr>
                <a:hlinkClick r:id="rId2"/>
              </a:rPr>
              <a:t>https://doi.org/10.1098/rsos.160384</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Questionable Research Practices (QRPs)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Selective reporting of participants</a:t>
            </a:r>
          </a:p>
          <a:p>
            <a:pPr lvl="0" indent="0" marL="0">
              <a:buNone/>
            </a:pPr>
            <a:r>
              <a:rPr/>
              <a:t>E.g., excluding data from some participants</a:t>
            </a:r>
          </a:p>
          <a:p>
            <a:pPr lvl="0" indent="0" marL="0">
              <a:buNone/>
            </a:pPr>
            <a:r>
              <a:rPr/>
              <a:t>Selective reporting of manipulations or variables</a:t>
            </a:r>
          </a:p>
          <a:p>
            <a:pPr lvl="0" indent="0" marL="0">
              <a:buNone/>
            </a:pPr>
            <a:r>
              <a:rPr/>
              <a:t>E.g., measuring many different variables in a study, but only writing up the variables that ‘worked’ (were significant)</a:t>
            </a:r>
          </a:p>
          <a:p>
            <a:pPr lvl="0" indent="0" marL="0">
              <a:buNone/>
            </a:pPr>
            <a:r>
              <a:rPr/>
              <a:t>Optional stopping rules</a:t>
            </a:r>
          </a:p>
          <a:p>
            <a:pPr lvl="0" indent="0" marL="0">
              <a:buNone/>
            </a:pPr>
            <a:r>
              <a:rPr/>
              <a:t>E.g., continuing to add participants to a sample until it is just significant (p&lt;.05)</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QRPs Continued</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Flexible data analysis</a:t>
            </a:r>
          </a:p>
          <a:p>
            <a:pPr lvl="0" indent="0" marL="0">
              <a:buNone/>
            </a:pPr>
            <a:r>
              <a:rPr/>
              <a:t>E.g., Adding covariates (without good reason) to ‘improve’ statistical results</a:t>
            </a:r>
          </a:p>
          <a:p>
            <a:pPr lvl="0" indent="0" marL="0">
              <a:buNone/>
            </a:pPr>
            <a:r>
              <a:rPr/>
              <a:t>HARKing (Hypothesising After Results are Known)</a:t>
            </a:r>
          </a:p>
          <a:p>
            <a:pPr lvl="0" indent="0" marL="0">
              <a:buNone/>
            </a:pPr>
            <a:r>
              <a:rPr/>
              <a:t>Running a study, and then generating a hypothesis that fits the results (even if they were not what you originally predicted)</a:t>
            </a:r>
          </a:p>
          <a:p>
            <a:pPr lvl="0" indent="0" marL="0">
              <a:buNone/>
            </a:pPr>
            <a:r>
              <a:rPr/>
              <a:t>What these practices all have in common is they involve capitalising on chance to create a significant result (which may not be reliable)</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Key topics today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week ahead (week 5)</a:t>
            </a:r>
          </a:p>
          <a:p>
            <a:pPr lvl="0"/>
            <a:r>
              <a:rPr/>
              <a:t>Personal Tutor Meeting about essay writing - bring your questions</a:t>
            </a:r>
          </a:p>
          <a:p>
            <a:pPr lvl="0"/>
            <a:r>
              <a:rPr/>
              <a:t>Departmental Seminar (week 5) - Body (mis)perception</a:t>
            </a:r>
          </a:p>
          <a:p>
            <a:pPr lvl="0"/>
            <a:r>
              <a:rPr/>
              <a:t>Design &amp; Analysis Quiz due this week (week 5)</a:t>
            </a:r>
          </a:p>
          <a:p>
            <a:pPr lvl="0"/>
            <a:r>
              <a:rPr/>
              <a:t>Open Science</a:t>
            </a:r>
          </a:p>
          <a:p>
            <a:pPr lvl="0"/>
            <a:r>
              <a:rPr/>
              <a:t>Labs - Critical Proposal and Power Calculations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Novelty and glamour</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Scientists want to communicate their science, but they also want successful careers</a:t>
            </a:r>
          </a:p>
          <a:p>
            <a:pPr lvl="0"/>
            <a:r>
              <a:rPr/>
              <a:t>An important metric for success in science is publishing in ‘top journals’ (e.g., Nature, Science)</a:t>
            </a:r>
          </a:p>
          <a:p>
            <a:pPr lvl="0"/>
            <a:r>
              <a:rPr/>
              <a:t>Getting published in these journals gets your science out to a wide audience (because lots of people read them) but also carries prestige – you get jobs, grants, funding and prizes from publishing regularly in these journals</a:t>
            </a:r>
          </a:p>
          <a:p>
            <a:pPr lvl="0"/>
            <a:r>
              <a:rPr/>
              <a:t>But top journals want to publish novel or surprising results.</a:t>
            </a:r>
          </a:p>
          <a:p>
            <a:pPr lvl="0"/>
            <a:r>
              <a:rPr/>
              <a:t>Why do you think that could be a problem?</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Lust for Impact Factors!</a:t>
            </a:r>
          </a:p>
        </p:txBody>
      </p:sp>
      <p:pic>
        <p:nvPicPr>
          <p:cNvPr descr="images/paste-896344AF.png" id="0" name="Picture 1"/>
          <p:cNvPicPr>
            <a:picLocks noGrp="1" noChangeAspect="1"/>
          </p:cNvPicPr>
          <p:nvPr/>
        </p:nvPicPr>
        <p:blipFill>
          <a:blip r:embed="rId2"/>
          <a:stretch>
            <a:fillRect/>
          </a:stretch>
        </p:blipFill>
        <p:spPr bwMode="auto">
          <a:xfrm>
            <a:off x="3810000" y="1816100"/>
            <a:ext cx="4572000" cy="4343400"/>
          </a:xfrm>
          <a:prstGeom prst="rect">
            <a:avLst/>
          </a:prstGeom>
          <a:noFill/>
          <a:ln w="9525">
            <a:noFill/>
            <a:headEnd/>
            <a:tailEnd/>
          </a:ln>
        </p:spPr>
      </p:pic>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hlinkClick r:id="rId2"/>
              </a:rPr>
              <a:t>Paulus, F. M., Rademacher, L., Schäfer, T. A., Müller-Pinzler, L., &amp; Krach, S. (2015). Journal Impact Factor Shapes Scientists’ Reward Signal in the Prospect of Publication. </a:t>
            </a:r>
            <a:r>
              <a:rPr i="1">
                <a:hlinkClick r:id="rId3"/>
              </a:rPr>
              <a:t>PloS one</a:t>
            </a:r>
            <a:r>
              <a:rPr>
                <a:hlinkClick r:id="rId4"/>
              </a:rPr>
              <a:t>, </a:t>
            </a:r>
            <a:r>
              <a:rPr i="1">
                <a:hlinkClick r:id="rId5"/>
              </a:rPr>
              <a:t>10</a:t>
            </a:r>
            <a:r>
              <a:rPr>
                <a:hlinkClick r:id="rId6"/>
              </a:rPr>
              <a:t>(11), e0142537. https://doi.org/10.1371/journal.pone.0142537</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Biases in journals: File drawer problem</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Even beyond ‘prestige’ journals, journals are biased to publish positive (i.e. significant) findings</a:t>
            </a:r>
          </a:p>
          <a:p>
            <a:pPr lvl="0"/>
            <a:r>
              <a:rPr/>
              <a:t>Because it is much easier to publish positive results, rather than nonsignificant results or failed replications, science has a ‘file drawer problem’</a:t>
            </a:r>
          </a:p>
          <a:p>
            <a:pPr lvl="0"/>
            <a:r>
              <a:rPr/>
              <a:t>Scientists don’t try to publish their null results, and/or journals make it hard to publish them</a:t>
            </a:r>
          </a:p>
          <a:p>
            <a:pPr lvl="0"/>
            <a:r>
              <a:rPr/>
              <a:t>This means the published literature is biased to contain significant results (that come from a distribution where there is no true effect)</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Let’s work the probabilities</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With an alpha level of p=.05, if we have 40 scientists testing any hypothesis we would expect one to find a significant result in one direction, and another to find a significant result in another direction just by random chance</a:t>
            </a:r>
          </a:p>
        </p:txBody>
      </p:sp>
      <p:pic>
        <p:nvPicPr>
          <p:cNvPr descr="images/paste-43AFCEF9.png" id="0" name="Picture 1"/>
          <p:cNvPicPr>
            <a:picLocks noGrp="1" noChangeAspect="1"/>
          </p:cNvPicPr>
          <p:nvPr/>
        </p:nvPicPr>
        <p:blipFill>
          <a:blip r:embed="rId2"/>
          <a:stretch>
            <a:fillRect/>
          </a:stretch>
        </p:blipFill>
        <p:spPr bwMode="auto">
          <a:xfrm>
            <a:off x="5181600" y="1739900"/>
            <a:ext cx="6172200" cy="3340100"/>
          </a:xfrm>
          <a:prstGeom prst="rect">
            <a:avLst/>
          </a:prstGeom>
          <a:noFill/>
          <a:ln w="9525">
            <a:noFill/>
            <a:headEnd/>
            <a:tailEnd/>
          </a:ln>
        </p:spPr>
      </p:pic>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The credibility revolution?</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Recent years have seen several changes to how psychological science is conducted to overcome concerns about reliability – dubbed the ‘credibility revolution’</a:t>
            </a:r>
          </a:p>
        </p:txBody>
      </p:sp>
      <p:pic>
        <p:nvPicPr>
          <p:cNvPr descr="images/paste-22D4632E.png" id="0" name="Picture 1"/>
          <p:cNvPicPr>
            <a:picLocks noGrp="1" noChangeAspect="1"/>
          </p:cNvPicPr>
          <p:nvPr/>
        </p:nvPicPr>
        <p:blipFill>
          <a:blip r:embed="rId2"/>
          <a:stretch>
            <a:fillRect/>
          </a:stretch>
        </p:blipFill>
        <p:spPr bwMode="auto">
          <a:xfrm>
            <a:off x="5181600" y="1625600"/>
            <a:ext cx="6172200" cy="3568700"/>
          </a:xfrm>
          <a:prstGeom prst="rect">
            <a:avLst/>
          </a:prstGeom>
          <a:noFill/>
          <a:ln w="9525">
            <a:noFill/>
            <a:headEnd/>
            <a:tailEnd/>
          </a:ln>
        </p:spPr>
      </p:pic>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Recommendations and changes</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Low statistical power? Report power analyses and justify sample sizes</a:t>
            </a:r>
          </a:p>
        </p:txBody>
      </p:sp>
      <p:pic>
        <p:nvPicPr>
          <p:cNvPr descr="images/paste-FF37A851.png" id="0" name="Picture 1"/>
          <p:cNvPicPr>
            <a:picLocks noGrp="1" noChangeAspect="1"/>
          </p:cNvPicPr>
          <p:nvPr/>
        </p:nvPicPr>
        <p:blipFill>
          <a:blip r:embed="rId2"/>
          <a:stretch>
            <a:fillRect/>
          </a:stretch>
        </p:blipFill>
        <p:spPr bwMode="auto">
          <a:xfrm>
            <a:off x="5181600" y="2159000"/>
            <a:ext cx="6172200" cy="2501900"/>
          </a:xfrm>
          <a:prstGeom prst="rect">
            <a:avLst/>
          </a:prstGeom>
          <a:noFill/>
          <a:ln w="9525">
            <a:noFill/>
            <a:headEnd/>
            <a:tailEnd/>
          </a:ln>
        </p:spPr>
      </p:pic>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(Taken from guidance to authors at journal Psychological Science)</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Familiar?</a:t>
            </a:r>
          </a:p>
        </p:txBody>
      </p:sp>
      <p:pic>
        <p:nvPicPr>
          <p:cNvPr descr="images/paste-4E86DEB0.png" id="0" name="Picture 1"/>
          <p:cNvPicPr>
            <a:picLocks noGrp="1" noChangeAspect="1"/>
          </p:cNvPicPr>
          <p:nvPr/>
        </p:nvPicPr>
        <p:blipFill>
          <a:blip r:embed="rId2"/>
          <a:stretch>
            <a:fillRect/>
          </a:stretch>
        </p:blipFill>
        <p:spPr bwMode="auto">
          <a:xfrm>
            <a:off x="3251200" y="1816100"/>
            <a:ext cx="5689600" cy="4343400"/>
          </a:xfrm>
          <a:prstGeom prst="rect">
            <a:avLst/>
          </a:prstGeom>
          <a:noFill/>
          <a:ln w="9525">
            <a:noFill/>
            <a:headEnd/>
            <a:tailEnd/>
          </a:ln>
        </p:spPr>
      </p:pic>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goal</a:t>
            </a:r>
          </a:p>
        </p:txBody>
      </p:sp>
      <p:pic>
        <p:nvPicPr>
          <p:cNvPr descr="images/paste-4567CC43.png" id="0" name="Picture 1"/>
          <p:cNvPicPr>
            <a:picLocks noGrp="1" noChangeAspect="1"/>
          </p:cNvPicPr>
          <p:nvPr/>
        </p:nvPicPr>
        <p:blipFill>
          <a:blip r:embed="rId2"/>
          <a:stretch>
            <a:fillRect/>
          </a:stretch>
        </p:blipFill>
        <p:spPr bwMode="auto">
          <a:xfrm>
            <a:off x="4089400" y="1816100"/>
            <a:ext cx="4013200" cy="43434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Personal Tutor Meeting Week 4</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This week (week 5) your PT session is all about essay writing</a:t>
            </a:r>
          </a:p>
          <a:p>
            <a:pPr lvl="0" indent="0" marL="1270000">
              <a:buNone/>
            </a:pPr>
            <a:r>
              <a:rPr sz="2000" b="1"/>
              <a:t>Tip</a:t>
            </a:r>
          </a:p>
          <a:p>
            <a:pPr lvl="0" indent="0" marL="1270000">
              <a:buNone/>
            </a:pPr>
            <a:r>
              <a:rPr sz="2000"/>
              <a:t>Some of you have expressed doubts about this. Please see this as an opportunity to get answers to any questions.</a:t>
            </a:r>
          </a:p>
          <a:p>
            <a:pPr lvl="0" indent="0" marL="1270000">
              <a:buNone/>
            </a:pPr>
            <a:r>
              <a:rPr sz="2000"/>
              <a:t>Make sure to use your feedback!</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‘normal’ process</a:t>
            </a:r>
          </a:p>
        </p:txBody>
      </p:sp>
      <p:pic>
        <p:nvPicPr>
          <p:cNvPr descr="images/paste-5DD37D8B.png" id="0" name="Picture 1"/>
          <p:cNvPicPr>
            <a:picLocks noGrp="1" noChangeAspect="1"/>
          </p:cNvPicPr>
          <p:nvPr/>
        </p:nvPicPr>
        <p:blipFill>
          <a:blip r:embed="rId2"/>
          <a:stretch>
            <a:fillRect/>
          </a:stretch>
        </p:blipFill>
        <p:spPr bwMode="auto">
          <a:xfrm>
            <a:off x="838200" y="2565400"/>
            <a:ext cx="10515600" cy="2832100"/>
          </a:xfrm>
          <a:prstGeom prst="rect">
            <a:avLst/>
          </a:prstGeom>
          <a:noFill/>
          <a:ln w="9525">
            <a:noFill/>
            <a:headEnd/>
            <a:tailEnd/>
          </a:ln>
        </p:spPr>
      </p:pic>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 better solution?</a:t>
            </a:r>
          </a:p>
        </p:txBody>
      </p:sp>
      <p:pic>
        <p:nvPicPr>
          <p:cNvPr descr="images/paste-138DDF10.png" id="0" name="Picture 1"/>
          <p:cNvPicPr>
            <a:picLocks noGrp="1" noChangeAspect="1"/>
          </p:cNvPicPr>
          <p:nvPr/>
        </p:nvPicPr>
        <p:blipFill>
          <a:blip r:embed="rId2"/>
          <a:stretch>
            <a:fillRect/>
          </a:stretch>
        </p:blipFill>
        <p:spPr bwMode="auto">
          <a:xfrm>
            <a:off x="838200" y="2692400"/>
            <a:ext cx="10515600" cy="2590800"/>
          </a:xfrm>
          <a:prstGeom prst="rect">
            <a:avLst/>
          </a:prstGeom>
          <a:noFill/>
          <a:ln w="9525">
            <a:noFill/>
            <a:headEnd/>
            <a:tailEnd/>
          </a:ln>
        </p:spPr>
      </p:pic>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Do scientists already ‘know’ which results to trust?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The unnerving thing about the ‘replication crisis’ seems to be that psychological theories are built on foundations of sand. But is this true?</a:t>
            </a:r>
          </a:p>
          <a:p>
            <a:pPr lvl="0"/>
            <a:r>
              <a:rPr/>
              <a:t>Camerer and colleagues attempted to replicate 21 social science studies (including psychology) and found around 13 replicated.</a:t>
            </a:r>
          </a:p>
          <a:p>
            <a:pPr lvl="0"/>
            <a:r>
              <a:rPr/>
              <a:t>However, the study also ran a prediction market where scientists (PhD or PhD student) had to bet on which studies would replicate and which wouldn’t</a:t>
            </a:r>
          </a:p>
          <a:p>
            <a:pPr lvl="0"/>
            <a:r>
              <a:rPr/>
              <a:t>We should want our journal to publish things that are robust – but if scientists have a good sense of what is reliable, is this really a ‘crisis’?</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Camerer et al. (2018)</a:t>
            </a:r>
          </a:p>
        </p:txBody>
      </p:sp>
      <p:pic>
        <p:nvPicPr>
          <p:cNvPr descr="images/paste-DD465B40.png" id="0" name="Picture 1"/>
          <p:cNvPicPr>
            <a:picLocks noGrp="1" noChangeAspect="1"/>
          </p:cNvPicPr>
          <p:nvPr/>
        </p:nvPicPr>
        <p:blipFill>
          <a:blip r:embed="rId2"/>
          <a:stretch>
            <a:fillRect/>
          </a:stretch>
        </p:blipFill>
        <p:spPr bwMode="auto">
          <a:xfrm>
            <a:off x="1104900" y="1816100"/>
            <a:ext cx="9982200" cy="4343400"/>
          </a:xfrm>
          <a:prstGeom prst="rect">
            <a:avLst/>
          </a:prstGeom>
          <a:noFill/>
          <a:ln w="9525">
            <a:noFill/>
            <a:headEnd/>
            <a:tailEnd/>
          </a:ln>
        </p:spPr>
      </p:pic>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Findings</a:t>
            </a:r>
          </a:p>
        </p:txBody>
      </p:sp>
      <p:pic>
        <p:nvPicPr>
          <p:cNvPr descr="images/paste-EE5BC296.png" id="0" name="Picture 1"/>
          <p:cNvPicPr>
            <a:picLocks noGrp="1" noChangeAspect="1"/>
          </p:cNvPicPr>
          <p:nvPr/>
        </p:nvPicPr>
        <p:blipFill>
          <a:blip r:embed="rId2"/>
          <a:stretch>
            <a:fillRect/>
          </a:stretch>
        </p:blipFill>
        <p:spPr bwMode="auto">
          <a:xfrm>
            <a:off x="2755900" y="1816100"/>
            <a:ext cx="6680200" cy="4343400"/>
          </a:xfrm>
          <a:prstGeom prst="rect">
            <a:avLst/>
          </a:prstGeom>
          <a:noFill/>
          <a:ln w="9525">
            <a:noFill/>
            <a:headEnd/>
            <a:tailEnd/>
          </a:ln>
        </p:spPr>
      </p:pic>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Dubious efforts to replicate</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Researchers who do replication studies also have flexibility in their design and analysis choices.</a:t>
            </a:r>
          </a:p>
          <a:p>
            <a:pPr lvl="0" indent="0" marL="0">
              <a:buNone/>
            </a:pPr>
            <a:r>
              <a:rPr/>
              <a:t>There may be a bias to not replicate certain findings (e.g., because you are sceptical of the result in the first place)</a:t>
            </a:r>
          </a:p>
        </p:txBody>
      </p:sp>
      <p:pic>
        <p:nvPicPr>
          <p:cNvPr descr="images/paste-D5100BB5.png" id="0" name="Picture 1"/>
          <p:cNvPicPr>
            <a:picLocks noGrp="1" noChangeAspect="1"/>
          </p:cNvPicPr>
          <p:nvPr/>
        </p:nvPicPr>
        <p:blipFill>
          <a:blip r:embed="rId2"/>
          <a:stretch>
            <a:fillRect/>
          </a:stretch>
        </p:blipFill>
        <p:spPr bwMode="auto">
          <a:xfrm>
            <a:off x="5181600" y="1752600"/>
            <a:ext cx="6172200" cy="3314700"/>
          </a:xfrm>
          <a:prstGeom prst="rect">
            <a:avLst/>
          </a:prstGeom>
          <a:noFill/>
          <a:ln w="9525">
            <a:noFill/>
            <a:headEnd/>
            <a:tailEnd/>
          </a:ln>
        </p:spPr>
      </p:pic>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No reason to worry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Some have suggested that low replication rates are not necessarily a sign of bad research</a:t>
            </a:r>
          </a:p>
          <a:p>
            <a:pPr lvl="0" indent="0" marL="0">
              <a:buNone/>
            </a:pPr>
            <a:r>
              <a:rPr/>
              <a:t>Alexander Bird (philosopher of science) suggests worries about replication reflect base rate fallacy</a:t>
            </a:r>
          </a:p>
          <a:p>
            <a:pPr lvl="0" indent="0" marL="0">
              <a:buNone/>
            </a:pPr>
            <a:r>
              <a:rPr/>
              <a:t>Most hypotheses are wrong so we wouldn’t expect them to replicate in future studies</a:t>
            </a:r>
          </a:p>
          <a:p>
            <a:pPr lvl="0" indent="0" marL="0">
              <a:buNone/>
            </a:pPr>
            <a:r>
              <a:rPr/>
              <a:t>What do you think?</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Alexander Bird (2018)</a:t>
            </a:r>
          </a:p>
        </p:txBody>
      </p:sp>
      <p:pic>
        <p:nvPicPr>
          <p:cNvPr descr="images/paste-9C1EB228.png" id="0" name="Picture 1"/>
          <p:cNvPicPr>
            <a:picLocks noGrp="1" noChangeAspect="1"/>
          </p:cNvPicPr>
          <p:nvPr/>
        </p:nvPicPr>
        <p:blipFill>
          <a:blip r:embed="rId2"/>
          <a:stretch>
            <a:fillRect/>
          </a:stretch>
        </p:blipFill>
        <p:spPr bwMode="auto">
          <a:xfrm>
            <a:off x="3060700" y="1816100"/>
            <a:ext cx="6070600" cy="4343400"/>
          </a:xfrm>
          <a:prstGeom prst="rect">
            <a:avLst/>
          </a:prstGeom>
          <a:noFill/>
          <a:ln w="9525">
            <a:noFill/>
            <a:headEnd/>
            <a:tailEnd/>
          </a:ln>
        </p:spPr>
      </p:pic>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Are we worry about the wrong thing?</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Other psychologists have argued that focus on replicability, statistical robustness etc. is misguided</a:t>
            </a:r>
          </a:p>
          <a:p>
            <a:pPr lvl="0"/>
            <a:r>
              <a:rPr/>
              <a:t>The real problem psychology has is the absence of strong theories</a:t>
            </a:r>
          </a:p>
          <a:p>
            <a:pPr lvl="0"/>
            <a:r>
              <a:rPr/>
              <a:t>This “theory crisis” cannot be solved with more and more attention to statistics</a:t>
            </a:r>
          </a:p>
          <a:p>
            <a:pPr lvl="0"/>
            <a:r>
              <a:rPr/>
              <a:t>Theory is the thing we should be caring about? Not specific effects in specific studies</a:t>
            </a:r>
          </a:p>
          <a:p>
            <a:pPr lvl="0"/>
            <a:r>
              <a:rPr/>
              <a:t>No statistics can help us to test a theory that is poorly thought out</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Summary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You should now know:</a:t>
            </a:r>
          </a:p>
          <a:p>
            <a:pPr lvl="0"/>
            <a:r>
              <a:rPr/>
              <a:t>Why scientists are concerned about the reliability of psychological studies</a:t>
            </a:r>
          </a:p>
          <a:p>
            <a:pPr lvl="0"/>
            <a:r>
              <a:rPr/>
              <a:t>Steps the scientific community are taking to overcome these worries</a:t>
            </a:r>
          </a:p>
          <a:p>
            <a:pPr lvl="0"/>
            <a:r>
              <a:rPr/>
              <a:t>Not everyone is convinced that the ‘crisis’ is as serious as it seems, or whether these changes will help solve psychology’s problems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Departmental Seminar (week 5)</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1270000">
              <a:buNone/>
            </a:pPr>
            <a:r>
              <a:rPr sz="2000" b="1"/>
              <a:t>Dr Valentina Cazzato Liverpool JMU</a:t>
            </a:r>
          </a:p>
          <a:p>
            <a:pPr lvl="0" indent="0" marL="1270000">
              <a:buNone/>
            </a:pPr>
            <a:r>
              <a:rPr sz="2000"/>
              <a:t>Behavioural and Neural Signatures of Visual Body (mis)perception</a:t>
            </a:r>
          </a:p>
          <a:p>
            <a:pPr lvl="0" indent="0" marL="1270000">
              <a:buNone/>
            </a:pPr>
            <a:r>
              <a:rPr sz="2000"/>
              <a:t>Thursday, 3 November 2022 at 16:00 – 17:00 - RHB 300a</a:t>
            </a:r>
          </a:p>
          <a:p>
            <a:pPr lvl="0" indent="0" marL="1270000">
              <a:buNone/>
            </a:pPr>
            <a:r>
              <a:rPr sz="2000"/>
              <a:t>Visual representation of the body is a key aspect of self-body image. Its importance in our social life is proved by the unreasonable time and effort we put on taking care of our physical appearance, including use of plastic surgery, as well as by the severe mental disorders linked to its disturbance, such as Eating Disorders.</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Questions?</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Lab activities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Power Calculations for your Ethics Applications</a:t>
            </a:r>
          </a:p>
          <a:p>
            <a:pPr lvl="0" indent="0" marL="0">
              <a:buNone/>
            </a:pPr>
            <a:r>
              <a:rPr/>
              <a:t>Pay close attention to the lab slides.</a:t>
            </a:r>
          </a:p>
          <a:p>
            <a:pPr lvl="0" indent="0" marL="0">
              <a:buNone/>
            </a:pPr>
            <a:r>
              <a:rPr/>
              <a:t>Priority is the Critical Proposal</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References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Any Questions?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So…</a:t>
            </a:r>
          </a:p>
        </p:txBody>
      </p:sp>
      <p:pic>
        <p:nvPicPr>
          <p:cNvPr descr="images/paste-E903404B.png" id="0" name="Picture 1"/>
          <p:cNvPicPr>
            <a:picLocks noGrp="1" noChangeAspect="1"/>
          </p:cNvPicPr>
          <p:nvPr/>
        </p:nvPicPr>
        <p:blipFill>
          <a:blip r:embed="rId2"/>
          <a:stretch>
            <a:fillRect/>
          </a:stretch>
        </p:blipFill>
        <p:spPr bwMode="auto">
          <a:xfrm>
            <a:off x="3340100" y="1816100"/>
            <a:ext cx="5511800" cy="43434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But what does that mean?</a:t>
            </a:r>
          </a:p>
        </p:txBody>
      </p:sp>
      <p:pic>
        <p:nvPicPr>
          <p:cNvPr descr="images/paste-90D63E72.png" id="0" name="Picture 1"/>
          <p:cNvPicPr>
            <a:picLocks noGrp="1" noChangeAspect="1"/>
          </p:cNvPicPr>
          <p:nvPr/>
        </p:nvPicPr>
        <p:blipFill>
          <a:blip r:embed="rId2"/>
          <a:stretch>
            <a:fillRect/>
          </a:stretch>
        </p:blipFill>
        <p:spPr bwMode="auto">
          <a:xfrm>
            <a:off x="2222500" y="1816100"/>
            <a:ext cx="7759700" cy="43434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Nosek et al. (2015)</a:t>
            </a:r>
          </a:p>
        </p:txBody>
      </p:sp>
      <p:pic>
        <p:nvPicPr>
          <p:cNvPr descr="images/paste-A60F7281.png" id="0" name="Picture 1"/>
          <p:cNvPicPr>
            <a:picLocks noGrp="1" noChangeAspect="1"/>
          </p:cNvPicPr>
          <p:nvPr/>
        </p:nvPicPr>
        <p:blipFill>
          <a:blip r:embed="rId2"/>
          <a:stretch>
            <a:fillRect/>
          </a:stretch>
        </p:blipFill>
        <p:spPr bwMode="auto">
          <a:xfrm>
            <a:off x="914400" y="1816100"/>
            <a:ext cx="10363200" cy="43434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hlinkClick r:id="rId2"/>
              </a:rPr>
              <a:t>Open Science Collaboration. (2015). Estimating the reproducibility of psychological science. </a:t>
            </a:r>
            <a:r>
              <a:rPr i="1">
                <a:hlinkClick r:id="rId3"/>
              </a:rPr>
              <a:t>Science</a:t>
            </a:r>
            <a:r>
              <a:rPr>
                <a:hlinkClick r:id="rId4"/>
              </a:rPr>
              <a:t>, </a:t>
            </a:r>
            <a:r>
              <a:rPr i="1">
                <a:hlinkClick r:id="rId5"/>
              </a:rPr>
              <a:t>349</a:t>
            </a:r>
            <a:r>
              <a:rPr>
                <a:hlinkClick r:id="rId6"/>
              </a:rPr>
              <a:t>(6251), 943–943. http://www.jstor.org/stable/24749235</a:t>
            </a:r>
          </a:p>
        </p:txBody>
      </p:sp>
    </p:spTree>
  </p:cSld>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210</TotalTime>
  <Words>64</Words>
  <Application>Microsoft Macintosh PowerPoint</Application>
  <PresentationFormat>Widescreen</PresentationFormat>
  <Paragraphs>16</Paragraphs>
  <Slides>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Atkinson Hyperlegible</vt:lpstr>
      <vt:lpstr>Calibri</vt:lpstr>
      <vt:lpstr>gordonppt</vt:lpstr>
      <vt:lpstr>Slides 1</vt:lpstr>
      <vt:lpstr>Test 1</vt:lpstr>
      <vt:lpstr>Test 2 Sub heading</vt:lpstr>
      <vt:lpstr>New slide</vt:lpstr>
      <vt:lpstr>Incremental Lists</vt:lpstr>
      <vt:lpstr>Speaker Notes</vt:lpstr>
      <vt:lpstr>Columns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Lecture05</dc:title>
  <dc:creator>Dr Gordon Wright</dc:creator>
  <cp:keywords/>
  <dcterms:created xsi:type="dcterms:W3CDTF">2024-08-06T16:37:14Z</dcterms:created>
  <dcterms:modified xsi:type="dcterms:W3CDTF">2024-08-06T16:37:14Z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ibliography">
    <vt:lpwstr>references.bib</vt:lpwstr>
  </property>
  <property fmtid="{D5CDD505-2E9C-101B-9397-08002B2CF9AE}" pid="5" name="by-author">
    <vt:lpwstr/>
  </property>
  <property fmtid="{D5CDD505-2E9C-101B-9397-08002B2CF9AE}" pid="6" name="chalkboard">
    <vt:lpwstr>True</vt:lpwstr>
  </property>
  <property fmtid="{D5CDD505-2E9C-101B-9397-08002B2CF9AE}" pid="7" name="csl">
    <vt:lpwstr>../apa7.csl</vt:lpwstr>
  </property>
  <property fmtid="{D5CDD505-2E9C-101B-9397-08002B2CF9AE}" pid="8" name="date">
    <vt:lpwstr>31 October, 2022</vt:lpwstr>
  </property>
  <property fmtid="{D5CDD505-2E9C-101B-9397-08002B2CF9AE}" pid="9" name="date-format">
    <vt:lpwstr>DD MMMM, YYYY</vt:lpwstr>
  </property>
  <property fmtid="{D5CDD505-2E9C-101B-9397-08002B2CF9AE}" pid="10" name="editor">
    <vt:lpwstr>visual</vt:lpwstr>
  </property>
  <property fmtid="{D5CDD505-2E9C-101B-9397-08002B2CF9AE}" pid="11" name="footer">
    <vt:lpwstr>VLE</vt:lpwstr>
  </property>
  <property fmtid="{D5CDD505-2E9C-101B-9397-08002B2CF9AE}" pid="12" name="header-includes">
    <vt:lpwstr/>
  </property>
  <property fmtid="{D5CDD505-2E9C-101B-9397-08002B2CF9AE}" pid="13" name="include-after">
    <vt:lpwstr/>
  </property>
  <property fmtid="{D5CDD505-2E9C-101B-9397-08002B2CF9AE}" pid="14" name="include-before">
    <vt:lpwstr/>
  </property>
  <property fmtid="{D5CDD505-2E9C-101B-9397-08002B2CF9AE}" pid="15" name="labels">
    <vt:lpwstr/>
  </property>
  <property fmtid="{D5CDD505-2E9C-101B-9397-08002B2CF9AE}" pid="16" name="logo">
    <vt:lpwstr>images/RMIPHEX.png</vt:lpwstr>
  </property>
  <property fmtid="{D5CDD505-2E9C-101B-9397-08002B2CF9AE}" pid="17" name="menu">
    <vt:lpwstr>True</vt:lpwstr>
  </property>
  <property fmtid="{D5CDD505-2E9C-101B-9397-08002B2CF9AE}" pid="18" name="modulecode">
    <vt:lpwstr>PS52007D</vt:lpwstr>
  </property>
  <property fmtid="{D5CDD505-2E9C-101B-9397-08002B2CF9AE}" pid="19" name="navigation-mode">
    <vt:lpwstr>linear</vt:lpwstr>
  </property>
  <property fmtid="{D5CDD505-2E9C-101B-9397-08002B2CF9AE}" pid="20" name="preview-links">
    <vt:lpwstr>True</vt:lpwstr>
  </property>
  <property fmtid="{D5CDD505-2E9C-101B-9397-08002B2CF9AE}" pid="21" name="subtitle">
    <vt:lpwstr>The Open Science movement in Psychology</vt:lpwstr>
  </property>
  <property fmtid="{D5CDD505-2E9C-101B-9397-08002B2CF9AE}" pid="22" name="toc-title">
    <vt:lpwstr>Table of contents</vt:lpwstr>
  </property>
</Properties>
</file>