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1" Type="http://schemas.openxmlformats.org/officeDocument/2006/relationships/viewProps" Target="viewProps.xml" /><Relationship Id="rId20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semanticscholar.org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connectedpapers.com/" TargetMode="External" /><Relationship Id="rId3" Type="http://schemas.openxmlformats.org/officeDocument/2006/relationships/hyperlink" Target="https://www.researchrabbit.ai/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researchgate.net/" TargetMode="External" /><Relationship Id="rId3" Type="http://schemas.openxmlformats.org/officeDocument/2006/relationships/hyperlink" Target="https://www.scholarcy.com/" TargetMode="External" /><Relationship Id="rId4" Type="http://schemas.openxmlformats.org/officeDocument/2006/relationships/hyperlink" Target="https://www.lateral.io/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old.ac.uk/library/using/finding-resources/inter-library-loans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zotero.org/" TargetMode="External" /><Relationship Id="rId3" Type="http://schemas.openxmlformats.org/officeDocument/2006/relationships/hyperlink" Target="https://www.zotero.org/download/" TargetMode="External" /><Relationship Id="rId4" Type="http://schemas.openxmlformats.org/officeDocument/2006/relationships/hyperlink" Target="https://www.youtube.com/watch?v=JG7Uq_JFDzE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scholar.google.co.uk/scholar_settings" TargetMode="External" /><Relationship Id="rId3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Literature Search and CP Target Paper selection</a:t>
            </a:r>
            <a:br/>
            <a:br/>
            <a:r>
              <a:rPr/>
              <a:t>Dr. Gordon Wright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Semantic Scholar (free google type database)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https://www.semanticscholar.org/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Give these ai tools a shot (free versions can be limited)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Connected papers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https://www.connectedpapers.com/</a:t>
            </a:r>
          </a:p>
          <a:p>
            <a:pPr lvl="0" indent="0" marL="0">
              <a:buNone/>
            </a:pPr>
            <a:r>
              <a:rPr/>
              <a:t>Research Rabbit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https://www.researchrabbit.ai/</a:t>
            </a:r>
          </a:p>
          <a:p>
            <a:pPr lvl="0" indent="0" marL="0">
              <a:buNone/>
            </a:pPr>
            <a:r>
              <a:rPr/>
              <a:t>Also Citation Gecko, Litmaps</a:t>
            </a:r>
          </a:p>
          <a:p>
            <a:pPr lvl="0" indent="0" marL="0">
              <a:buNone/>
            </a:pPr>
            <a:r>
              <a:rPr/>
              <a:t>They all help you look at connections between published papers based on topics and citations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Connected papers</a:t>
            </a:r>
          </a:p>
        </p:txBody>
      </p:sp>
      <p:pic>
        <p:nvPicPr>
          <p:cNvPr descr="images/paste-69FF943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27200" y="1816100"/>
            <a:ext cx="8737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Research Rabbit</a:t>
            </a:r>
          </a:p>
        </p:txBody>
      </p:sp>
      <p:pic>
        <p:nvPicPr>
          <p:cNvPr descr="images/paste-342CD4F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18000" y="1816100"/>
            <a:ext cx="3556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aste-CC5638B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70200" y="1816100"/>
            <a:ext cx="6451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Also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Joining Researchgate .. you are a researcher now too! You can often find grey literature here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https://www.researchgate.net/</a:t>
            </a:r>
          </a:p>
          <a:p>
            <a:pPr lvl="0" indent="0" marL="0">
              <a:buNone/>
            </a:pPr>
            <a:r>
              <a:rPr/>
              <a:t>Or following researchers on Twitter. Lots of good lists of Psych Researchers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https://www.scholarcy.com/</a:t>
            </a:r>
            <a:r>
              <a:rPr/>
              <a:t> An AI summariser</a:t>
            </a:r>
          </a:p>
          <a:p>
            <a:pPr lvl="0" indent="0" marL="0">
              <a:buNone/>
            </a:pPr>
            <a:r>
              <a:rPr/>
              <a:t>My Favourite</a:t>
            </a:r>
          </a:p>
          <a:p>
            <a:pPr lvl="0" indent="0" marL="0">
              <a:buNone/>
            </a:pPr>
            <a:r>
              <a:rPr>
                <a:hlinkClick r:id="rId4"/>
              </a:rPr>
              <a:t>https://www.lateral.io/</a:t>
            </a:r>
            <a:r>
              <a:rPr/>
              <a:t> An AI informed literature review tool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And have a look back at the Week 1 Extras</a:t>
            </a:r>
          </a:p>
        </p:txBody>
      </p:sp>
      <p:pic>
        <p:nvPicPr>
          <p:cNvPr descr="images/paste-46E0A47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362200"/>
            <a:ext cx="105156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Give BrowZine a shot. It’s how I review recent new publications on the bus!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Have fun!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Today’s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Complete the Pulse (2 topics - 5 mins Max)</a:t>
            </a:r>
          </a:p>
          <a:p>
            <a:pPr lvl="0" indent="-257175" marL="257175">
              <a:buAutoNum type="arabicPeriod"/>
            </a:pPr>
            <a:r>
              <a:rPr/>
              <a:t>Consider how to approach the Critical Proposal to best effect</a:t>
            </a:r>
          </a:p>
          <a:p>
            <a:pPr lvl="0" indent="-257175" marL="257175">
              <a:buAutoNum type="arabicPeriod"/>
            </a:pPr>
            <a:r>
              <a:rPr/>
              <a:t>Start identifying candidate papers</a:t>
            </a:r>
          </a:p>
          <a:p>
            <a:pPr lvl="1" indent="-257175" marL="514350">
              <a:buAutoNum type="arabicPeriod"/>
            </a:pPr>
            <a:r>
              <a:rPr/>
              <a:t>Use the tools suggested below (or share others!)</a:t>
            </a:r>
          </a:p>
          <a:p>
            <a:pPr lvl="1" indent="-257175" marL="514350">
              <a:buAutoNum type="arabicPeriod"/>
            </a:pPr>
            <a:r>
              <a:rPr/>
              <a:t>Show it to LTs and/or Gordon - get specific!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Literature searching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Library resources</a:t>
            </a:r>
          </a:p>
        </p:txBody>
      </p:sp>
      <p:pic>
        <p:nvPicPr>
          <p:cNvPr descr="images/paste-2CD4CEC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87600" y="1816100"/>
            <a:ext cx="7429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Pay particular attention to forward and backwards search in the library</a:t>
            </a:r>
          </a:p>
        </p:txBody>
      </p:sp>
      <p:pic>
        <p:nvPicPr>
          <p:cNvPr descr="images/forward_backwardsearch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857500"/>
            <a:ext cx="10515600" cy="2260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Interlibrary loan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you can’t get access to a paper that you think is crucial, consider an interlibrary loan.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https://www.gold.ac.uk/library/using/finding-resources/inter-library-loans/</a:t>
            </a:r>
          </a:p>
          <a:p>
            <a:pPr lvl="0" indent="0" marL="0">
              <a:buNone/>
            </a:pPr>
            <a:r>
              <a:rPr/>
              <a:t>But there is no reason access to a single paper ought to slow you down.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I’ve already mentioned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Zotero for managing your reading and creating references in APA7 format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https://www.zotero.org/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https://www.zotero.org/download/</a:t>
            </a:r>
          </a:p>
          <a:p>
            <a:pPr lvl="0" indent="0" marL="0">
              <a:buNone/>
            </a:pPr>
            <a:r>
              <a:rPr/>
              <a:t>Good intro tutorial (13 mins - could save hours!)</a:t>
            </a:r>
          </a:p>
          <a:p>
            <a:pPr lvl="0" indent="0" marL="0">
              <a:buNone/>
            </a:pPr>
            <a:r>
              <a:rPr>
                <a:hlinkClick r:id="rId4"/>
              </a:rPr>
              <a:t>https://www.youtube.com/watch?v=JG7Uq_JFDzE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Upgrade your Google Scholar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you have a google account and go to Google Scholar settings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https://scholar.google.co.uk/scholar_settings</a:t>
            </a:r>
          </a:p>
        </p:txBody>
      </p:sp>
      <p:pic>
        <p:nvPicPr>
          <p:cNvPr descr="images/paste-9F9668BF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81600" y="2501900"/>
            <a:ext cx="6172200" cy="181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ta da!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available via the library you will see Findit@Gold</a:t>
            </a:r>
          </a:p>
        </p:txBody>
      </p:sp>
      <p:pic>
        <p:nvPicPr>
          <p:cNvPr descr="images/paste-124F719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993900"/>
            <a:ext cx="6172200" cy="281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Lab03</dc:title>
  <dc:creator>Dr. Gordon Wright</dc:creator>
  <cp:keywords/>
  <dcterms:created xsi:type="dcterms:W3CDTF">2024-08-06T16:50:48Z</dcterms:created>
  <dcterms:modified xsi:type="dcterms:W3CDTF">2024-08-06T16:50:48Z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-format">
    <vt:lpwstr>DD MMMM, YYYY</vt:lpwstr>
  </property>
  <property fmtid="{D5CDD505-2E9C-101B-9397-08002B2CF9AE}" pid="8" name="editor">
    <vt:lpwstr>visual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abels">
    <vt:lpwstr/>
  </property>
  <property fmtid="{D5CDD505-2E9C-101B-9397-08002B2CF9AE}" pid="13" name="menu">
    <vt:lpwstr>True</vt:lpwstr>
  </property>
  <property fmtid="{D5CDD505-2E9C-101B-9397-08002B2CF9AE}" pid="14" name="modulecode">
    <vt:lpwstr>PS52007D</vt:lpwstr>
  </property>
  <property fmtid="{D5CDD505-2E9C-101B-9397-08002B2CF9AE}" pid="15" name="navigation-mode">
    <vt:lpwstr>linear</vt:lpwstr>
  </property>
  <property fmtid="{D5CDD505-2E9C-101B-9397-08002B2CF9AE}" pid="16" name="preview-links">
    <vt:lpwstr>auto</vt:lpwstr>
  </property>
  <property fmtid="{D5CDD505-2E9C-101B-9397-08002B2CF9AE}" pid="17" name="subtitle">
    <vt:lpwstr>Literature Search and CP Target Paper selection</vt:lpwstr>
  </property>
  <property fmtid="{D5CDD505-2E9C-101B-9397-08002B2CF9AE}" pid="18" name="toc-title">
    <vt:lpwstr>Table of contents</vt:lpwstr>
  </property>
</Properties>
</file>