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04: Selecting tools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Start building the toolbox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21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63800"/>
            <a:ext cx="61722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Of great importance that you reflect on this for your MD too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research process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/>
              <a:t>Develop research aims </a:t>
            </a:r>
          </a:p>
          <a:p>
            <a:pPr lvl="0"/>
            <a:r>
              <a:rPr sz="2000"/>
              <a:t>Specify research questions/hypotheses related to these aims</a:t>
            </a:r>
          </a:p>
          <a:p>
            <a:pPr lvl="0"/>
            <a:r>
              <a:rPr sz="2000"/>
              <a:t>Identify relevant constructs and concepts </a:t>
            </a:r>
          </a:p>
          <a:p>
            <a:pPr lvl="0"/>
            <a:r>
              <a:rPr sz="2000"/>
              <a:t>Translate constructs and concepts into variables (i.e., a logical set of characteristics/features)</a:t>
            </a:r>
          </a:p>
          <a:p>
            <a:pPr lvl="0"/>
            <a:r>
              <a:rPr sz="2000"/>
              <a:t>Translate variables into measurements (i.e., the quantification of characteristics/features)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Quantitative Research</a:t>
            </a:r>
          </a:p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‘Variables’ are ‘translated’ from concepts, constructs or phenomena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Could be critiqued as ‘reductionist’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Variable</a:t>
            </a:r>
          </a:p>
          <a:p>
            <a:pPr lvl="0" indent="0" marL="0">
              <a:buNone/>
            </a:pPr>
            <a:r>
              <a:rPr/>
              <a:t>Independent Variable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/ Quasi-Experimental - Comparison between pre-existing groups</a:t>
            </a:r>
          </a:p>
          <a:p>
            <a:pPr lvl="0" indent="0" marL="0">
              <a:buNone/>
            </a:pPr>
            <a:r>
              <a:rPr/>
              <a:t>Dependent Variable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  <a:p>
            <a:pPr lvl="0"/>
            <a:r>
              <a:rPr/>
              <a:t>The [D]ata{.shout}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 / Vegetarian</a:t>
            </a:r>
          </a:p>
          <a:p>
            <a:pPr lvl="0"/>
            <a:r>
              <a:rPr/>
              <a:t>Smoker/Non-Smoker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Measurement</a:t>
            </a:r>
          </a:p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</a:t>
            </a:r>
          </a:p>
          <a:p>
            <a:pPr lvl="0" indent="0" marL="0">
              <a:buNone/>
            </a:pPr>
            <a:r>
              <a:rPr/>
              <a:t>‘Cutting’ a distribution in half at the mid-point - with 50% on each side of the cut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Median Splits can be considered problematic</a:t>
            </a:r>
          </a:p>
          <a:p>
            <a:pPr lvl="0" indent="0" marL="1270000">
              <a:buNone/>
            </a:pPr>
            <a:r>
              <a:rPr sz="2000" b="1"/>
              <a:t>Beware!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 Why not?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analysis, specifically, the 2x2 ANOVA with any necessary assumption checks and post-hocs + plots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82800"/>
            <a:ext cx="6172200" cy="2654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977900"/>
            <a:ext cx="61722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Running Experiments online or face to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Comparing Experiment Modalities</a:t>
            </a:r>
          </a:p>
          <a:p>
            <a:pPr lvl="0"/>
            <a:r>
              <a:rPr/>
              <a:t>Online Surveys and Experiments</a:t>
            </a:r>
          </a:p>
          <a:p>
            <a:pPr lvl="1"/>
            <a:r>
              <a:rPr/>
              <a:t>Qualtrics - For surveys, stimulus presentation that don’t require accurate timing</a:t>
            </a:r>
          </a:p>
          <a:p>
            <a:pPr lvl="1"/>
            <a:r>
              <a:rPr/>
              <a:t>Gorilla.sc - For ‘experimental’ tasks with complex stimulus &gt; presentation or that require response time measures or push-button &gt; responses etc.</a:t>
            </a:r>
          </a:p>
          <a:p>
            <a:pPr lvl="0"/>
            <a:r>
              <a:rPr/>
              <a:t>Face-to-Face Experiments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Online Surveys and Experiments with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A powerful tool for creating and distributing online surveys</a:t>
            </a:r>
          </a:p>
          <a:p>
            <a:pPr lvl="0"/>
            <a:r>
              <a:rPr/>
              <a:t>Widely used in psychological research</a:t>
            </a:r>
          </a:p>
          <a:p>
            <a:pPr lvl="0"/>
            <a:r>
              <a:rPr/>
              <a:t>We have an institutional licence and so it is FREE</a:t>
            </a:r>
          </a:p>
          <a:p>
            <a:pPr lvl="0"/>
            <a:r>
              <a:rPr/>
              <a:t>No specialist support - has excellent online support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Qualtrics (or online surveys)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Accessibility</a:t>
            </a:r>
          </a:p>
          <a:p>
            <a:pPr lvl="0"/>
            <a:r>
              <a:rPr/>
              <a:t>Reach a wide, diverse audience (if necessary)</a:t>
            </a:r>
          </a:p>
          <a:p>
            <a:pPr lvl="0"/>
            <a:r>
              <a:rPr/>
              <a:t>Accessible by anyone with a phone or laptop etc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Cost-Effective</a:t>
            </a:r>
          </a:p>
          <a:p>
            <a:pPr lvl="0"/>
            <a:r>
              <a:rPr/>
              <a:t>Low ‘cost’ compared to face-to-face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Management</a:t>
            </a:r>
          </a:p>
          <a:p>
            <a:pPr lvl="0"/>
            <a:r>
              <a:rPr/>
              <a:t>Automated data collection, scoring and storage</a:t>
            </a:r>
          </a:p>
          <a:p>
            <a:pPr lvl="0"/>
            <a:r>
              <a:rPr/>
              <a:t>Relatively easy to analyze and export data - but not always simple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Customization</a:t>
            </a:r>
          </a:p>
          <a:p>
            <a:pPr lvl="0"/>
            <a:r>
              <a:rPr/>
              <a:t>Highly customizable surveys and experiments (video, photos, audio, vignettes)</a:t>
            </a:r>
          </a:p>
          <a:p>
            <a:pPr lvl="0"/>
            <a:r>
              <a:rPr/>
              <a:t>Supports various question types and logic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Human Interaction</a:t>
            </a:r>
          </a:p>
          <a:p>
            <a:pPr lvl="0"/>
            <a:r>
              <a:rPr/>
              <a:t>Lack of personal interaction can affect responses</a:t>
            </a:r>
          </a:p>
          <a:p>
            <a:pPr lvl="0"/>
            <a:r>
              <a:rPr/>
              <a:t>You put a huge amount of trust in the participant</a:t>
            </a:r>
          </a:p>
          <a:p>
            <a:pPr lvl="0"/>
            <a:r>
              <a:rPr/>
              <a:t>Not always easy to manage ethical challenges properly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Issues</a:t>
            </a:r>
          </a:p>
          <a:p>
            <a:pPr lvl="0"/>
            <a:r>
              <a:rPr/>
              <a:t>Dependence on internet connectivity and user tech skills</a:t>
            </a:r>
          </a:p>
          <a:p>
            <a:pPr lvl="0"/>
            <a:r>
              <a:rPr/>
              <a:t>An error in the build and you are in trouble ####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Cons of Qualtrics (continued)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Response Authenticity</a:t>
            </a:r>
          </a:p>
          <a:p>
            <a:pPr lvl="0"/>
            <a:r>
              <a:rPr/>
              <a:t>Higher risk of dishonest or inattentive responses (maybe?)</a:t>
            </a:r>
            <a:br/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Sampling Bias</a:t>
            </a:r>
          </a:p>
          <a:p>
            <a:pPr lvl="0"/>
            <a:r>
              <a:rPr/>
              <a:t>Potential for non-representative samples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experiments using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Gorilla.sc: highly controlled online Psychological Research</a:t>
            </a:r>
          </a:p>
          <a:p>
            <a:pPr lvl="0"/>
            <a:r>
              <a:rPr/>
              <a:t>A comprehensive online tool for behavioral research</a:t>
            </a:r>
          </a:p>
          <a:p>
            <a:pPr lvl="0"/>
            <a:r>
              <a:rPr/>
              <a:t>Facilitates creation, deployment, and analysis of experiments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topics today</a:t>
            </a:r>
          </a:p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Mini-Dissertations</a:t>
            </a:r>
          </a:p>
          <a:p>
            <a:pPr lvl="0"/>
            <a:r>
              <a:rPr/>
              <a:t>Critical Proposal due next week (week 5)</a:t>
            </a:r>
          </a:p>
          <a:p>
            <a:pPr lvl="0"/>
            <a:r>
              <a:rPr/>
              <a:t>Design &amp; Analysis Quiz due next week (week 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Personal Tutor Meeting Week 4</a:t>
            </a:r>
          </a:p>
          <a:p>
            <a:pPr lvl="0" indent="0" marL="0">
              <a:buNone/>
            </a:pPr>
            <a:r>
              <a:rPr/>
              <a:t>This week (week 4) your PT session is all about your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Features of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User-Friendly Interface</a:t>
            </a:r>
          </a:p>
          <a:p>
            <a:pPr lvl="0"/>
            <a:r>
              <a:rPr/>
              <a:t>Intuitive design for researchers of all levels</a:t>
            </a:r>
          </a:p>
          <a:p>
            <a:pPr lvl="0"/>
            <a:r>
              <a:rPr/>
              <a:t>Drag-and-drop experiment builder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Requires ‘tokens’ to run</a:t>
            </a:r>
          </a:p>
          <a:p>
            <a:pPr lvl="0"/>
            <a:r>
              <a:rPr/>
              <a:t>You will need to apply for ‘tokens’ to apply for ethics, and to run the study.</a:t>
            </a:r>
          </a:p>
          <a:p>
            <a:pPr lvl="0"/>
            <a:r>
              <a:rPr/>
              <a:t>There is usually a limited supply as there is a cost associated with this.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Versatile Experiment Design</a:t>
            </a:r>
          </a:p>
          <a:p>
            <a:pPr lvl="0"/>
            <a:r>
              <a:rPr/>
              <a:t>Supports a wide range of experimental paradigms</a:t>
            </a:r>
          </a:p>
          <a:p>
            <a:pPr lvl="0"/>
            <a:r>
              <a:rPr/>
              <a:t>Customizable to suit various research needs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Experiment Creation with Gorilla.sc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Building Blocks</a:t>
            </a:r>
          </a:p>
          <a:p>
            <a:pPr lvl="0"/>
            <a:r>
              <a:rPr/>
              <a:t>Use ‘widgets’ and ‘tasks’ to construct experiments</a:t>
            </a:r>
          </a:p>
          <a:p>
            <a:pPr lvl="0"/>
            <a:r>
              <a:rPr/>
              <a:t>Easily integrate surveys, quizzes, and cognitive tasks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Customization</a:t>
            </a:r>
          </a:p>
          <a:p>
            <a:pPr lvl="0"/>
            <a:r>
              <a:rPr/>
              <a:t>Incorporate complex experimental logic</a:t>
            </a:r>
          </a:p>
          <a:p>
            <a:pPr lvl="0"/>
            <a:r>
              <a:rPr/>
              <a:t>Customize with CSS and JavaScript for unique requirements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Collection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Real-Time Data Collection</a:t>
            </a:r>
          </a:p>
          <a:p>
            <a:pPr lvl="0"/>
            <a:r>
              <a:rPr/>
              <a:t>Gather data securely and efficiently</a:t>
            </a:r>
          </a:p>
          <a:p>
            <a:pPr lvl="0"/>
            <a:r>
              <a:rPr/>
              <a:t>Access participant responses in real-time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Analytical Tools</a:t>
            </a:r>
          </a:p>
          <a:p>
            <a:pPr lvl="0"/>
            <a:r>
              <a:rPr/>
              <a:t>Built-in tools for basic data analysis</a:t>
            </a:r>
          </a:p>
          <a:p>
            <a:pPr lvl="0"/>
            <a:r>
              <a:rPr/>
              <a:t>Export data for advanced analysis in other software e.g. SPSS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Collaboration and Sharing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Team Collaboration</a:t>
            </a:r>
          </a:p>
          <a:p>
            <a:pPr lvl="0"/>
            <a:r>
              <a:rPr/>
              <a:t>Share experiments and data with team members</a:t>
            </a:r>
          </a:p>
          <a:p>
            <a:pPr lvl="0"/>
            <a:r>
              <a:rPr/>
              <a:t>Collaborate on experiment design and analysis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Recruitment</a:t>
            </a:r>
          </a:p>
          <a:p>
            <a:pPr lvl="0"/>
            <a:r>
              <a:rPr/>
              <a:t>Still needs to be managed via sources outside of Gorilla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Gorilla.sc in Psychological Research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Broad Application</a:t>
            </a:r>
          </a:p>
          <a:p>
            <a:pPr lvl="0"/>
            <a:r>
              <a:rPr/>
              <a:t>Suitable for cognitive, social, and clinical psychology</a:t>
            </a:r>
          </a:p>
          <a:p>
            <a:pPr lvl="0"/>
            <a:r>
              <a:rPr/>
              <a:t>Ideal for remote and large-scale studies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Impact on Mini-Dissertations</a:t>
            </a:r>
          </a:p>
          <a:p>
            <a:pPr lvl="0"/>
            <a:r>
              <a:rPr/>
              <a:t>Increases the reach of psychological studies requiring complex stimulus or timing</a:t>
            </a:r>
          </a:p>
          <a:p>
            <a:pPr lvl="0"/>
            <a:r>
              <a:rPr/>
              <a:t>Not easy to get up and running with this tool</a:t>
            </a:r>
          </a:p>
          <a:p>
            <a:pPr lvl="0"/>
            <a:r>
              <a:rPr/>
              <a:t>No specialist support - has excellent templates and online support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Traditional method of conducting experiments</a:t>
            </a:r>
          </a:p>
          <a:p>
            <a:pPr lvl="0"/>
            <a:r>
              <a:rPr/>
              <a:t>Involves direct interaction with participants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Enhanced Interaction</a:t>
            </a:r>
          </a:p>
          <a:p>
            <a:pPr lvl="0"/>
            <a:r>
              <a:rPr/>
              <a:t>Direct human interaction enriches data quality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Controlled Environment</a:t>
            </a:r>
          </a:p>
          <a:p>
            <a:pPr lvl="0"/>
            <a:r>
              <a:rPr/>
              <a:t>Better control over experimental conditions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Immediate Feedback</a:t>
            </a:r>
          </a:p>
          <a:p>
            <a:pPr lvl="0"/>
            <a:r>
              <a:rPr/>
              <a:t>Opportunity for immediate clarification and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Participant Authenticity</a:t>
            </a:r>
          </a:p>
          <a:p>
            <a:pPr lvl="0"/>
            <a:r>
              <a:rPr/>
              <a:t>Lower risk of false responses (maybe?)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Cons of Face-to-Face Experiments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Higher Costs</a:t>
            </a:r>
          </a:p>
          <a:p>
            <a:pPr lvl="0"/>
            <a:r>
              <a:rPr/>
              <a:t>Greater resource and time investment (maybe?)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Limited Reach</a:t>
            </a:r>
          </a:p>
          <a:p>
            <a:pPr lvl="0"/>
            <a:r>
              <a:rPr/>
              <a:t>Restricted to participants’ geographical location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Time-Consuming</a:t>
            </a:r>
          </a:p>
          <a:p>
            <a:pPr lvl="0"/>
            <a:r>
              <a:rPr/>
              <a:t>Scheduling and conducting sessions takes time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Potential Biases</a:t>
            </a:r>
          </a:p>
          <a:p>
            <a:pPr lvl="0"/>
            <a:r>
              <a:rPr/>
              <a:t>Risk of experimenter or social desirability biases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Conclusion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the Right Method</a:t>
            </a:r>
          </a:p>
          <a:p>
            <a:pPr lvl="0"/>
            <a:r>
              <a:rPr/>
              <a:t>Depends on research goals, resources, and target population</a:t>
            </a:r>
          </a:p>
          <a:p>
            <a:pPr lvl="0"/>
            <a:r>
              <a:rPr/>
              <a:t>Both methods offer unique advantages and challenges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Tailoring to Research Needs</a:t>
            </a:r>
          </a:p>
          <a:p>
            <a:pPr lvl="0"/>
            <a:r>
              <a:rPr/>
              <a:t>Consider the nature of your study and participant accessibility</a:t>
            </a:r>
          </a:p>
          <a:p>
            <a:pPr lvl="0"/>
            <a:r>
              <a:rPr/>
              <a:t>Balance between quality, ‘cost’, and reach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Critical Proposal Target Paper ‘approval’</a:t>
            </a:r>
          </a:p>
          <a:p>
            <a:pPr lvl="0" indent="0" marL="0">
              <a:buNone/>
            </a:pPr>
            <a:r>
              <a:rPr/>
              <a:t>Ask you Lab Tutor for ‘thumbs up/down’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Prepare for Personal Tutor Meeting</a:t>
            </a:r>
          </a:p>
          <a:p>
            <a:pPr lvl="0" indent="0" marL="0">
              <a:buNone/>
            </a:pPr>
            <a:r>
              <a:rPr/>
              <a:t>Get ready to present your initial group membership, area of interest and CP papers to your Personal Tutor</a:t>
            </a:r>
          </a:p>
          <a:p>
            <a:pPr lvl="0" indent="0" marL="0">
              <a:buNone/>
            </a:pPr>
            <a:r>
              <a:rPr/>
              <a:t>If you PT comes before the lab… Better think about that ASAP!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See if you can start identifying candidate methods</a:t>
            </a:r>
          </a:p>
          <a:p>
            <a:pPr lvl="0" indent="0" marL="0">
              <a:buNone/>
            </a:pPr>
            <a:r>
              <a:rPr/>
              <a:t>Talk amongst your group and discuss the merits of particular methods and discuss this with your LT and PT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is an example of a previous first class submission, with annotations, available on the VLE in the Critical Proposal Coursework section of the VLE. Please read it carefully and attend to the comments.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quick word on the MD Research Topic &amp; Designs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Mini-Dissertation Submission</a:t>
            </a:r>
          </a:p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Recap of 2x2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 ‘flavours’ of 2x2 ANOVA</a:t>
            </a:r>
          </a:p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More specific</a:t>
            </a:r>
          </a:p>
        </p:txBody>
      </p:sp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you blend 2x2 designs as a group</a:t>
            </a:r>
          </a:p>
          <a:p>
            <a:pPr lvl="0" indent="0" marL="0">
              <a:buNone/>
            </a:pPr>
            <a:r>
              <a:rPr/>
              <a:t>Let’s say your group was interested in Academic Self-Handicapping and features of personality and academic background contributing to this phenomenon.</a:t>
            </a:r>
          </a:p>
          <a:p>
            <a:pPr lvl="0" indent="0" marL="0">
              <a:buNone/>
            </a:pPr>
            <a:r>
              <a:rPr/>
              <a:t>It makes sense that the bulk of the efforts of your group go in to measuring Academic Self-Handicapping.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Individual 2x2</a:t>
            </a:r>
          </a:p>
          <a:p>
            <a:pPr lvl="0" indent="0" marL="0">
              <a:buNone/>
            </a:pPr>
            <a:r>
              <a:rPr b="1"/>
              <a:t>The effect of Conscientiousness and Self-Efficacy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Self-Efficacy IV(B1) Low or IV(B2) high - Independent Variable IV(B)</a:t>
            </a:r>
          </a:p>
          <a:p>
            <a:pPr lvl="0"/>
            <a:r>
              <a:rPr/>
              <a:t>Academic Self-Handicapping (ASH score, ‘continuous’ Dependent Variable DV)</a:t>
            </a:r>
          </a:p>
          <a:p>
            <a:pPr lvl="0"/>
            <a:r>
              <a:rPr/>
              <a:t>What about the other 2 people in the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Rest of the group:</a:t>
            </a:r>
          </a:p>
          <a:p>
            <a:pPr lvl="0" indent="0" marL="0">
              <a:buNone/>
            </a:pPr>
            <a:r>
              <a:rPr b="1"/>
              <a:t>The effect of IV(A) and IV(B)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/>
              <a:t>Other Personality Traits (e.g. Procrastination, Neuroticism)</a:t>
            </a:r>
          </a:p>
          <a:p>
            <a:pPr lvl="0" indent="-257175" marL="257175">
              <a:buAutoNum type="arabicPeriod"/>
            </a:pPr>
            <a:r>
              <a:rPr/>
              <a:t>Other attributes (e.g. A-Level Psychology, Maths Anxiety, Academic Role Model)</a:t>
            </a:r>
          </a:p>
          <a:p>
            <a:pPr lvl="0"/>
            <a:r>
              <a:rPr/>
              <a:t>Not too complicated, right?</a:t>
            </a:r>
          </a:p>
          <a:p>
            <a:pPr lvl="0"/>
            <a:r>
              <a:rPr/>
              <a:t>Can you see the economies of effort and implicit support opportunities?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Overall data collection</a:t>
            </a:r>
          </a:p>
          <a:p>
            <a:pPr lvl="0"/>
            <a:r>
              <a:rPr/>
              <a:t>IV(A) Conscientiousness Questionnaire</a:t>
            </a:r>
          </a:p>
          <a:p>
            <a:pPr lvl="0"/>
            <a:r>
              <a:rPr/>
              <a:t>IV(B) Self-Efficacy Measure</a:t>
            </a:r>
          </a:p>
          <a:p>
            <a:pPr lvl="0"/>
            <a:r>
              <a:rPr/>
              <a:t>(DV) Academic Self-Handicapping Test</a:t>
            </a:r>
          </a:p>
          <a:p>
            <a:pPr lvl="0"/>
            <a:r>
              <a:rPr/>
              <a:t>(+) Procrastination as IV(B) (Person 2 complete)</a:t>
            </a:r>
          </a:p>
          <a:p>
            <a:pPr lvl="0"/>
            <a:r>
              <a:rPr/>
              <a:t>(~) Person 3 Procrastination - IV(A)/Self-Efficacy - IV(B) &amp; ASH (Person 3 done)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If you develop a more elaborate ‘task’</a:t>
            </a:r>
          </a:p>
          <a:p>
            <a:pPr lvl="0" indent="0" marL="0">
              <a:buNone/>
            </a:pPr>
            <a:r>
              <a:rPr/>
              <a:t>such as a memory test, with easy and difficult stimuli sets</a:t>
            </a:r>
          </a:p>
          <a:p>
            <a:pPr lvl="0"/>
            <a:r>
              <a:rPr/>
              <a:t>This is a 2-level IV already (let’s call it IV(B)</a:t>
            </a:r>
          </a:p>
          <a:p>
            <a:pPr lvl="0"/>
            <a:r>
              <a:rPr/>
              <a:t>Group members could either</a:t>
            </a:r>
          </a:p>
          <a:p>
            <a:pPr lvl="1"/>
            <a:r>
              <a:rPr/>
              <a:t>Swap in different personality measures or attributes as IV(B)</a:t>
            </a:r>
          </a:p>
          <a:p>
            <a:pPr lvl="1"/>
            <a:r>
              <a:rPr/>
              <a:t>OR look at different DVs (Accuracy, Error, Confidence, Speed, reported difficulty)</a:t>
            </a:r>
          </a:p>
          <a:p>
            <a:pPr lvl="1"/>
            <a:r>
              <a:rPr/>
              <a:t>OR you could overlay another IV - to introduce practice (but this may slightly separate datasets meaning more data would be required (could be conceived as a poorer or better planned design!)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 not expect yourself to be able to solve this now</a:t>
            </a:r>
          </a:p>
          <a:p>
            <a:pPr lvl="0"/>
            <a:r>
              <a:rPr/>
              <a:t>Once we come back after reading week, and we start building, you will know more about your chosen topic.</a:t>
            </a:r>
          </a:p>
          <a:p>
            <a:pPr lvl="0"/>
            <a:r>
              <a:rPr/>
              <a:t>You will have an idea of preferred methods</a:t>
            </a:r>
          </a:p>
          <a:p>
            <a:pPr lvl="0"/>
            <a:r>
              <a:rPr/>
              <a:t>Your PT and LT will be able to refine and discuss ideas</a:t>
            </a:r>
          </a:p>
          <a:p>
            <a:pPr lvl="0"/>
            <a:r>
              <a:rPr/>
              <a:t>The Build and Ethics Submission are both points which we can be utterly certain your design works and is achievable</a:t>
            </a:r>
          </a:p>
          <a:p>
            <a:pPr lvl="0"/>
            <a:r>
              <a:rPr/>
              <a:t>This is why you need to talk, keep notes, and should be strategic with the Critical Proposal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It’s almost time to get practical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‘Operationalisation’ of variables</a:t>
            </a:r>
          </a:p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47800"/>
            <a:ext cx="61722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Their DV (consider pros and cons)</a:t>
            </a:r>
          </a:p>
          <a:p>
            <a:pPr lvl="0" indent="0" marL="0">
              <a:buNone/>
            </a:pPr>
            <a:r>
              <a:rPr/>
              <a:t>This person would like (dislike) me</a:t>
            </a:r>
          </a:p>
          <a:p>
            <a:pPr lvl="0" indent="0" marL="0">
              <a:buNone/>
            </a:pPr>
            <a:r>
              <a:rPr/>
              <a:t>This person would like (dislike) working with me in an experiment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33600"/>
            <a:ext cx="6172200" cy="254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Selecting tools and methods</dc:title>
  <dc:creator>Dr. Gordon Wright</dc:creator>
  <cp:keywords/>
  <dcterms:created xsi:type="dcterms:W3CDTF">2024-10-20T14:15:25Z</dcterms:created>
  <dcterms:modified xsi:type="dcterms:W3CDTF">2024-10-20T14:15:25Z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21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Start building the toolbox</vt:lpwstr>
  </property>
  <property fmtid="{D5CDD505-2E9C-101B-9397-08002B2CF9AE}" pid="21" name="toc-title">
    <vt:lpwstr>Table of contents</vt:lpwstr>
  </property>
</Properties>
</file>